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7.JPG" ContentType="image/jpeg"/>
  <Override PartName="/ppt/notesSlides/notesSlide3.xml" ContentType="application/vnd.openxmlformats-officedocument.presentationml.notesSlide+xml"/>
  <Override PartName="/ppt/media/image2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92" r:id="rId6"/>
    <p:sldId id="262" r:id="rId7"/>
    <p:sldId id="260" r:id="rId8"/>
    <p:sldId id="283" r:id="rId9"/>
    <p:sldId id="261" r:id="rId10"/>
    <p:sldId id="284" r:id="rId11"/>
    <p:sldId id="285" r:id="rId12"/>
    <p:sldId id="286" r:id="rId13"/>
    <p:sldId id="263" r:id="rId14"/>
    <p:sldId id="287" r:id="rId15"/>
    <p:sldId id="293" r:id="rId16"/>
    <p:sldId id="264" r:id="rId17"/>
    <p:sldId id="289" r:id="rId18"/>
    <p:sldId id="290" r:id="rId19"/>
    <p:sldId id="291" r:id="rId20"/>
    <p:sldId id="294" r:id="rId21"/>
    <p:sldId id="296" r:id="rId22"/>
    <p:sldId id="268" r:id="rId23"/>
    <p:sldId id="299" r:id="rId24"/>
    <p:sldId id="295" r:id="rId25"/>
    <p:sldId id="297" r:id="rId26"/>
    <p:sldId id="269" r:id="rId27"/>
    <p:sldId id="298" r:id="rId28"/>
    <p:sldId id="302" r:id="rId29"/>
    <p:sldId id="265" r:id="rId30"/>
    <p:sldId id="300" r:id="rId31"/>
    <p:sldId id="303" r:id="rId32"/>
    <p:sldId id="301" r:id="rId33"/>
    <p:sldId id="304" r:id="rId34"/>
    <p:sldId id="305" r:id="rId35"/>
    <p:sldId id="270" r:id="rId36"/>
    <p:sldId id="271" r:id="rId37"/>
    <p:sldId id="306" r:id="rId38"/>
    <p:sldId id="272" r:id="rId39"/>
    <p:sldId id="307" r:id="rId40"/>
    <p:sldId id="273" r:id="rId41"/>
    <p:sldId id="274" r:id="rId42"/>
    <p:sldId id="275" r:id="rId43"/>
    <p:sldId id="308" r:id="rId44"/>
    <p:sldId id="277" r:id="rId45"/>
    <p:sldId id="309" r:id="rId46"/>
    <p:sldId id="276" r:id="rId47"/>
    <p:sldId id="311" r:id="rId48"/>
    <p:sldId id="315" r:id="rId49"/>
    <p:sldId id="310" r:id="rId50"/>
    <p:sldId id="316" r:id="rId51"/>
    <p:sldId id="313" r:id="rId52"/>
    <p:sldId id="314" r:id="rId53"/>
    <p:sldId id="318" r:id="rId54"/>
    <p:sldId id="317" r:id="rId55"/>
    <p:sldId id="278" r:id="rId56"/>
    <p:sldId id="279" r:id="rId57"/>
  </p:sldIdLst>
  <p:sldSz cx="9144000" cy="6858000" type="screen4x3"/>
  <p:notesSz cx="6858000" cy="91440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8605" autoAdjust="0"/>
  </p:normalViewPr>
  <p:slideViewPr>
    <p:cSldViewPr snapToGrid="0">
      <p:cViewPr varScale="1">
        <p:scale>
          <a:sx n="66" d="100"/>
          <a:sy n="66" d="100"/>
        </p:scale>
        <p:origin x="468"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09F20B-42E6-494F-B2E6-DDF6E623CC56}" type="datetimeFigureOut">
              <a:rPr lang="en-US" smtClean="0"/>
              <a:t>3/31/2023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DBEEC-1FA8-4D4F-A547-56ED7BF13629}" type="slidenum">
              <a:rPr lang="en-US" smtClean="0"/>
              <a:t>‹#›</a:t>
            </a:fld>
            <a:endParaRPr lang="en-US"/>
          </a:p>
        </p:txBody>
      </p:sp>
    </p:spTree>
    <p:extLst>
      <p:ext uri="{BB962C8B-B14F-4D97-AF65-F5344CB8AC3E}">
        <p14:creationId xmlns:p14="http://schemas.microsoft.com/office/powerpoint/2010/main" val="264862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466" indent="-117466">
              <a:spcBef>
                <a:spcPts val="700"/>
              </a:spcBef>
              <a:buFontTx/>
              <a:buChar char="•"/>
            </a:pPr>
            <a:r>
              <a:rPr lang="en-US" altLang="en-US" dirty="0"/>
              <a:t>TRICARE is available worldwide and managed regionally. There are two TRICARE regions in the United States—TRICARE East and TRICARE West—and one overseas region with three areas—TRICARE Eurasia-Africa, TRICARE Latin America and Canada, and TRICARE Pacific. Benefits are the same regardless of where you live, but there are different customer service contacts for each region.</a:t>
            </a:r>
          </a:p>
          <a:p>
            <a:pPr marL="117466" indent="-117466">
              <a:spcBef>
                <a:spcPts val="700"/>
              </a:spcBef>
              <a:buFontTx/>
              <a:buChar char="•"/>
            </a:pPr>
            <a:r>
              <a:rPr lang="en-US" altLang="en-US" dirty="0"/>
              <a:t>Health Net Federal Services, LLC administers the benefit in the West Region and Humana Military administers the benefit in the East Region. Both regional contractors partner with the Military Health System to provide health, medical, and administrative support including customer service, claims processing, and prior authorizations for certain health care services. </a:t>
            </a:r>
          </a:p>
          <a:p>
            <a:pPr marL="117466" indent="-117466">
              <a:spcBef>
                <a:spcPts val="700"/>
              </a:spcBef>
              <a:buFontTx/>
              <a:buChar char="•"/>
            </a:pPr>
            <a:r>
              <a:rPr lang="en-US" altLang="en-US" dirty="0"/>
              <a:t>Contact information for each region will be provided at the end of this presentation.</a:t>
            </a:r>
          </a:p>
          <a:p>
            <a:endParaRPr lang="en-US" dirty="0"/>
          </a:p>
        </p:txBody>
      </p:sp>
      <p:sp>
        <p:nvSpPr>
          <p:cNvPr id="4" name="Slide Number Placeholder 3"/>
          <p:cNvSpPr>
            <a:spLocks noGrp="1"/>
          </p:cNvSpPr>
          <p:nvPr>
            <p:ph type="sldNum" sz="quarter" idx="10"/>
          </p:nvPr>
        </p:nvSpPr>
        <p:spPr/>
        <p:txBody>
          <a:bodyPr/>
          <a:lstStyle/>
          <a:p>
            <a:fld id="{3F75E242-CE26-498C-B1BC-F3D6CE5E8304}" type="slidenum">
              <a:rPr lang="en-US" smtClean="0"/>
              <a:t>11</a:t>
            </a:fld>
            <a:endParaRPr lang="en-US"/>
          </a:p>
        </p:txBody>
      </p:sp>
    </p:spTree>
    <p:extLst>
      <p:ext uri="{BB962C8B-B14F-4D97-AF65-F5344CB8AC3E}">
        <p14:creationId xmlns:p14="http://schemas.microsoft.com/office/powerpoint/2010/main" val="83877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defRPr>
            </a:lvl1pPr>
            <a:lvl2pPr marL="754063" indent="-288925">
              <a:spcBef>
                <a:spcPct val="30000"/>
              </a:spcBef>
              <a:defRPr sz="1200">
                <a:solidFill>
                  <a:schemeClr val="tx1"/>
                </a:solidFill>
                <a:latin typeface="Times New Roman" pitchFamily="18" charset="0"/>
              </a:defRPr>
            </a:lvl2pPr>
            <a:lvl3pPr marL="1162050" indent="-230188">
              <a:spcBef>
                <a:spcPct val="30000"/>
              </a:spcBef>
              <a:defRPr sz="1200">
                <a:solidFill>
                  <a:schemeClr val="tx1"/>
                </a:solidFill>
                <a:latin typeface="Times New Roman" pitchFamily="18" charset="0"/>
              </a:defRPr>
            </a:lvl3pPr>
            <a:lvl4pPr marL="1625600" indent="-230188">
              <a:spcBef>
                <a:spcPct val="30000"/>
              </a:spcBef>
              <a:defRPr sz="1200">
                <a:solidFill>
                  <a:schemeClr val="tx1"/>
                </a:solidFill>
                <a:latin typeface="Times New Roman" pitchFamily="18" charset="0"/>
              </a:defRPr>
            </a:lvl4pPr>
            <a:lvl5pPr marL="2090738" indent="-230188">
              <a:spcBef>
                <a:spcPct val="30000"/>
              </a:spcBef>
              <a:defRPr sz="1200">
                <a:solidFill>
                  <a:schemeClr val="tx1"/>
                </a:solidFill>
                <a:latin typeface="Times New Roman" pitchFamily="18" charset="0"/>
              </a:defRPr>
            </a:lvl5pPr>
            <a:lvl6pPr marL="2547938" indent="-230188" eaLnBrk="0" fontAlgn="base" hangingPunct="0">
              <a:spcBef>
                <a:spcPct val="30000"/>
              </a:spcBef>
              <a:spcAft>
                <a:spcPct val="0"/>
              </a:spcAft>
              <a:defRPr sz="1200">
                <a:solidFill>
                  <a:schemeClr val="tx1"/>
                </a:solidFill>
                <a:latin typeface="Times New Roman" pitchFamily="18" charset="0"/>
              </a:defRPr>
            </a:lvl6pPr>
            <a:lvl7pPr marL="3005138" indent="-230188" eaLnBrk="0" fontAlgn="base" hangingPunct="0">
              <a:spcBef>
                <a:spcPct val="30000"/>
              </a:spcBef>
              <a:spcAft>
                <a:spcPct val="0"/>
              </a:spcAft>
              <a:defRPr sz="1200">
                <a:solidFill>
                  <a:schemeClr val="tx1"/>
                </a:solidFill>
                <a:latin typeface="Times New Roman" pitchFamily="18" charset="0"/>
              </a:defRPr>
            </a:lvl7pPr>
            <a:lvl8pPr marL="3462338" indent="-230188" eaLnBrk="0" fontAlgn="base" hangingPunct="0">
              <a:spcBef>
                <a:spcPct val="30000"/>
              </a:spcBef>
              <a:spcAft>
                <a:spcPct val="0"/>
              </a:spcAft>
              <a:defRPr sz="1200">
                <a:solidFill>
                  <a:schemeClr val="tx1"/>
                </a:solidFill>
                <a:latin typeface="Times New Roman" pitchFamily="18" charset="0"/>
              </a:defRPr>
            </a:lvl8pPr>
            <a:lvl9pPr marL="3919538" indent="-230188"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3B4DF3A-A177-4305-9269-BB5908953B76}" type="slidenum">
              <a:rPr lang="en-US" altLang="en-US" smtClean="0">
                <a:solidFill>
                  <a:srgbClr val="000000"/>
                </a:solidFill>
              </a:rPr>
              <a:pPr>
                <a:spcBef>
                  <a:spcPct val="0"/>
                </a:spcBef>
              </a:pPr>
              <a:t>12</a:t>
            </a:fld>
            <a:endParaRPr lang="en-US" altLang="en-US" dirty="0">
              <a:solidFill>
                <a:srgbClr val="000000"/>
              </a:solidFill>
            </a:endParaRPr>
          </a:p>
        </p:txBody>
      </p:sp>
      <p:sp>
        <p:nvSpPr>
          <p:cNvPr id="61443" name="Rectangle 2"/>
          <p:cNvSpPr>
            <a:spLocks noGrp="1" noRot="1" noChangeAspect="1" noChangeArrowheads="1" noTextEdit="1"/>
          </p:cNvSpPr>
          <p:nvPr>
            <p:ph type="sldImg"/>
          </p:nvPr>
        </p:nvSpPr>
        <p:spPr>
          <a:xfrm>
            <a:off x="1187450" y="696913"/>
            <a:ext cx="4622800" cy="3467100"/>
          </a:xfrm>
          <a:ln/>
        </p:spPr>
      </p:sp>
      <p:sp>
        <p:nvSpPr>
          <p:cNvPr id="2" name="Notes Placeholder 1"/>
          <p:cNvSpPr>
            <a:spLocks noGrp="1"/>
          </p:cNvSpPr>
          <p:nvPr>
            <p:ph type="body" idx="1"/>
          </p:nvPr>
        </p:nvSpPr>
        <p:spPr>
          <a:xfrm>
            <a:off x="1" y="4343845"/>
            <a:ext cx="6985000" cy="4160837"/>
          </a:xfrm>
        </p:spPr>
        <p:txBody>
          <a:bodyPr lIns="274320" rIns="274320"/>
          <a:lstStyle/>
          <a:p>
            <a:pPr marL="118872" indent="-118872" eaLnBrk="1" hangingPunct="1">
              <a:spcBef>
                <a:spcPts val="700"/>
              </a:spcBef>
              <a:buFontTx/>
              <a:buChar char="•"/>
            </a:pPr>
            <a:r>
              <a:rPr lang="en-US" altLang="en-US" dirty="0">
                <a:cs typeface="Times New Roman" pitchFamily="18" charset="0"/>
              </a:rPr>
              <a:t>The TRICARE Overseas Program, or TOP, is the Department of Defense health care program for eligible beneficiaries living in geographical areas and territorial waters outside the United States. </a:t>
            </a:r>
          </a:p>
          <a:p>
            <a:pPr marL="118872" indent="-118872" eaLnBrk="1" hangingPunct="1">
              <a:spcBef>
                <a:spcPts val="700"/>
              </a:spcBef>
              <a:buFontTx/>
              <a:buChar char="•"/>
            </a:pPr>
            <a:r>
              <a:rPr lang="en-US" altLang="en-US" dirty="0">
                <a:cs typeface="Times New Roman" pitchFamily="18" charset="0"/>
              </a:rPr>
              <a:t>There is one overseas region divided into three geographic areas—TRICARE Latin America and Canada, TRICARE Eurasia-Africa, and TRICARE Pacific</a:t>
            </a:r>
            <a:r>
              <a:rPr lang="en-US" altLang="en-US" dirty="0">
                <a:solidFill>
                  <a:srgbClr val="000000"/>
                </a:solidFill>
                <a:cs typeface="Times New Roman" pitchFamily="18" charset="0"/>
              </a:rPr>
              <a:t>.</a:t>
            </a:r>
          </a:p>
          <a:p>
            <a:pPr marL="118872" indent="-118872" eaLnBrk="1" hangingPunct="1">
              <a:spcBef>
                <a:spcPts val="700"/>
              </a:spcBef>
              <a:buFontTx/>
              <a:buChar char="•"/>
            </a:pPr>
            <a:r>
              <a:rPr lang="en-US" altLang="en-US" dirty="0">
                <a:cs typeface="Times New Roman" pitchFamily="18" charset="0"/>
              </a:rPr>
              <a:t>International SOS Government Services, Inc., or International SOS, is the regional contractor that administers the TOP benefit.</a:t>
            </a:r>
          </a:p>
          <a:p>
            <a:pPr marL="118872" indent="-118872" eaLnBrk="1" hangingPunct="1">
              <a:spcBef>
                <a:spcPts val="700"/>
              </a:spcBef>
              <a:buFontTx/>
              <a:buChar char="•"/>
            </a:pPr>
            <a:r>
              <a:rPr lang="en-US" altLang="en-US" dirty="0">
                <a:cs typeface="Times New Roman" pitchFamily="18" charset="0"/>
              </a:rPr>
              <a:t>Contact information for your area will be provided at the end of this presentation. </a:t>
            </a:r>
            <a:endParaRPr lang="en-US" altLang="en-US" dirty="0">
              <a:solidFill>
                <a:srgbClr val="000000"/>
              </a:solidFill>
              <a:cs typeface="Times New Roman" pitchFamily="18" charset="0"/>
            </a:endParaRPr>
          </a:p>
          <a:p>
            <a:endParaRPr lang="en-US" dirty="0"/>
          </a:p>
        </p:txBody>
      </p:sp>
    </p:spTree>
    <p:extLst>
      <p:ext uri="{BB962C8B-B14F-4D97-AF65-F5344CB8AC3E}">
        <p14:creationId xmlns:p14="http://schemas.microsoft.com/office/powerpoint/2010/main" val="109037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373" eaLnBrk="0" hangingPunct="0">
              <a:defRPr sz="2400" b="1">
                <a:solidFill>
                  <a:schemeClr val="tx1"/>
                </a:solidFill>
                <a:latin typeface="Times New Roman" pitchFamily="18" charset="0"/>
              </a:defRPr>
            </a:lvl1pPr>
            <a:lvl2pPr marL="741167" indent="-285064" defTabSz="915373" eaLnBrk="0" hangingPunct="0">
              <a:defRPr sz="2400" b="1">
                <a:solidFill>
                  <a:schemeClr val="tx1"/>
                </a:solidFill>
                <a:latin typeface="Times New Roman" pitchFamily="18" charset="0"/>
              </a:defRPr>
            </a:lvl2pPr>
            <a:lvl3pPr marL="1140257" indent="-228051" defTabSz="915373" eaLnBrk="0" hangingPunct="0">
              <a:defRPr sz="2400" b="1">
                <a:solidFill>
                  <a:schemeClr val="tx1"/>
                </a:solidFill>
                <a:latin typeface="Times New Roman" pitchFamily="18" charset="0"/>
              </a:defRPr>
            </a:lvl3pPr>
            <a:lvl4pPr marL="1596360" indent="-228051" defTabSz="915373" eaLnBrk="0" hangingPunct="0">
              <a:defRPr sz="2400" b="1">
                <a:solidFill>
                  <a:schemeClr val="tx1"/>
                </a:solidFill>
                <a:latin typeface="Times New Roman" pitchFamily="18" charset="0"/>
              </a:defRPr>
            </a:lvl4pPr>
            <a:lvl5pPr marL="2052462" indent="-228051" defTabSz="915373" eaLnBrk="0" hangingPunct="0">
              <a:defRPr sz="2400" b="1">
                <a:solidFill>
                  <a:schemeClr val="tx1"/>
                </a:solidFill>
                <a:latin typeface="Times New Roman" pitchFamily="18" charset="0"/>
              </a:defRPr>
            </a:lvl5pPr>
            <a:lvl6pPr marL="2508565" indent="-228051" defTabSz="915373" eaLnBrk="0" fontAlgn="base" hangingPunct="0">
              <a:spcBef>
                <a:spcPct val="0"/>
              </a:spcBef>
              <a:spcAft>
                <a:spcPct val="0"/>
              </a:spcAft>
              <a:defRPr sz="2400" b="1">
                <a:solidFill>
                  <a:schemeClr val="tx1"/>
                </a:solidFill>
                <a:latin typeface="Times New Roman" pitchFamily="18" charset="0"/>
              </a:defRPr>
            </a:lvl6pPr>
            <a:lvl7pPr marL="2964668" indent="-228051" defTabSz="915373" eaLnBrk="0" fontAlgn="base" hangingPunct="0">
              <a:spcBef>
                <a:spcPct val="0"/>
              </a:spcBef>
              <a:spcAft>
                <a:spcPct val="0"/>
              </a:spcAft>
              <a:defRPr sz="2400" b="1">
                <a:solidFill>
                  <a:schemeClr val="tx1"/>
                </a:solidFill>
                <a:latin typeface="Times New Roman" pitchFamily="18" charset="0"/>
              </a:defRPr>
            </a:lvl7pPr>
            <a:lvl8pPr marL="3420770" indent="-228051" defTabSz="915373" eaLnBrk="0" fontAlgn="base" hangingPunct="0">
              <a:spcBef>
                <a:spcPct val="0"/>
              </a:spcBef>
              <a:spcAft>
                <a:spcPct val="0"/>
              </a:spcAft>
              <a:defRPr sz="2400" b="1">
                <a:solidFill>
                  <a:schemeClr val="tx1"/>
                </a:solidFill>
                <a:latin typeface="Times New Roman" pitchFamily="18" charset="0"/>
              </a:defRPr>
            </a:lvl8pPr>
            <a:lvl9pPr marL="3876873" indent="-228051" defTabSz="915373" eaLnBrk="0" fontAlgn="base" hangingPunct="0">
              <a:spcBef>
                <a:spcPct val="0"/>
              </a:spcBef>
              <a:spcAft>
                <a:spcPct val="0"/>
              </a:spcAft>
              <a:defRPr sz="2400" b="1">
                <a:solidFill>
                  <a:schemeClr val="tx1"/>
                </a:solidFill>
                <a:latin typeface="Times New Roman" pitchFamily="18" charset="0"/>
              </a:defRPr>
            </a:lvl9pPr>
          </a:lstStyle>
          <a:p>
            <a:pPr>
              <a:defRPr/>
            </a:pPr>
            <a:fld id="{8222AA77-2F6D-4968-A457-2C49E5F2464C}" type="slidenum">
              <a:rPr lang="en-US" sz="1200" b="0">
                <a:solidFill>
                  <a:prstClr val="black"/>
                </a:solidFill>
              </a:rPr>
              <a:pPr>
                <a:defRPr/>
              </a:pPr>
              <a:t>34</a:t>
            </a:fld>
            <a:endParaRPr lang="en-US" sz="1200" b="0" dirty="0">
              <a:solidFill>
                <a:prstClr val="black"/>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3"/>
          <p:cNvSpPr>
            <a:spLocks noGrp="1" noChangeArrowheads="1"/>
          </p:cNvSpPr>
          <p:nvPr>
            <p:ph type="body" idx="1"/>
          </p:nvPr>
        </p:nvSpPr>
        <p:spPr bwMode="auto">
          <a:xfrm>
            <a:off x="0" y="4427537"/>
            <a:ext cx="6985000" cy="41767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0" rIns="274320" numCol="1" anchor="t" anchorCtr="0" compatLnSpc="1">
            <a:prstTxWarp prst="textNoShape">
              <a:avLst/>
            </a:prstTxWarp>
          </a:bodyPr>
          <a:lstStyle/>
          <a:p>
            <a:pPr marL="117475" indent="-117475">
              <a:spcBef>
                <a:spcPts val="700"/>
              </a:spcBef>
              <a:buFontTx/>
              <a:buChar char="•"/>
              <a:tabLst>
                <a:tab pos="112713" algn="l"/>
              </a:tabLst>
              <a:defRPr/>
            </a:pPr>
            <a:r>
              <a:rPr lang="en-US" altLang="en-US" dirty="0">
                <a:latin typeface="Times New Roman" pitchFamily="18" charset="0"/>
                <a:cs typeface="Times New Roman" pitchFamily="18" charset="0"/>
              </a:rPr>
              <a:t>The US Family Health Plan, or USFHP, is a TRICARE Prime option available through networks of community-based not-for-profit health care systems in six areas of the United States. </a:t>
            </a:r>
          </a:p>
          <a:p>
            <a:pPr marL="117475" indent="-117475">
              <a:spcBef>
                <a:spcPts val="700"/>
              </a:spcBef>
              <a:buFontTx/>
              <a:buChar char="•"/>
              <a:tabLst>
                <a:tab pos="112713" algn="l"/>
              </a:tabLst>
              <a:defRPr/>
            </a:pPr>
            <a:r>
              <a:rPr lang="en-US" altLang="en-US" dirty="0">
                <a:latin typeface="Times New Roman" pitchFamily="18" charset="0"/>
                <a:cs typeface="Times New Roman" pitchFamily="18" charset="0"/>
              </a:rPr>
              <a:t>USFHP is not available to active duty service members.</a:t>
            </a:r>
          </a:p>
          <a:p>
            <a:pPr marL="117475" indent="-117475">
              <a:spcBef>
                <a:spcPts val="700"/>
              </a:spcBef>
              <a:buFontTx/>
              <a:buChar char="•"/>
              <a:tabLst>
                <a:tab pos="112713" algn="l"/>
              </a:tabLst>
              <a:defRPr/>
            </a:pPr>
            <a:r>
              <a:rPr lang="en-US" altLang="en-US" dirty="0">
                <a:latin typeface="Times New Roman" pitchFamily="18" charset="0"/>
                <a:cs typeface="Times New Roman" pitchFamily="18" charset="0"/>
              </a:rPr>
              <a:t>USFHP provides comprehensive coverage, but it’s important to note that beneficiaries enrolled in USFHP are </a:t>
            </a:r>
            <a:r>
              <a:rPr lang="en-US" altLang="en-US" b="1" dirty="0">
                <a:latin typeface="Times New Roman" pitchFamily="18" charset="0"/>
                <a:cs typeface="Times New Roman" pitchFamily="18" charset="0"/>
              </a:rPr>
              <a:t>not</a:t>
            </a:r>
            <a:r>
              <a:rPr lang="en-US" altLang="en-US" dirty="0">
                <a:latin typeface="Times New Roman" pitchFamily="18" charset="0"/>
                <a:cs typeface="Times New Roman" pitchFamily="18" charset="0"/>
              </a:rPr>
              <a:t> eligible for any other TRICARE benefits, including pharmacy, dental, and military hospital or clinic care.</a:t>
            </a:r>
          </a:p>
          <a:p>
            <a:pPr marL="117475" indent="-117475">
              <a:spcBef>
                <a:spcPts val="700"/>
              </a:spcBef>
              <a:buFontTx/>
              <a:buChar char="•"/>
              <a:tabLst>
                <a:tab pos="112713" algn="l"/>
              </a:tabLst>
              <a:defRPr/>
            </a:pPr>
            <a:r>
              <a:rPr lang="en-US" altLang="en-US" dirty="0">
                <a:latin typeface="Times New Roman" pitchFamily="18" charset="0"/>
                <a:cs typeface="Times New Roman" pitchFamily="18" charset="0"/>
              </a:rPr>
              <a:t>Visit </a:t>
            </a:r>
            <a:r>
              <a:rPr lang="en-US" altLang="en-US" b="1" dirty="0">
                <a:latin typeface="Times New Roman" pitchFamily="18" charset="0"/>
                <a:cs typeface="Times New Roman" pitchFamily="18" charset="0"/>
              </a:rPr>
              <a:t>www.usfhp.com </a:t>
            </a:r>
            <a:r>
              <a:rPr lang="en-US" altLang="en-US" dirty="0">
                <a:latin typeface="Times New Roman" pitchFamily="18" charset="0"/>
                <a:cs typeface="Times New Roman" pitchFamily="18" charset="0"/>
              </a:rPr>
              <a:t>to find out if you are in a designated USFHP area or to enroll in USFHP.</a:t>
            </a:r>
          </a:p>
          <a:p>
            <a:pPr>
              <a:spcBef>
                <a:spcPts val="700"/>
              </a:spcBef>
              <a:tabLst>
                <a:tab pos="112713" algn="l"/>
              </a:tabLst>
              <a:defRPr/>
            </a:pPr>
            <a:endParaRPr lang="en-US" altLang="en-US" b="1" dirty="0">
              <a:solidFill>
                <a:srgbClr val="A50021"/>
              </a:solidFill>
              <a:latin typeface="Times New Roman" pitchFamily="18" charset="0"/>
              <a:cs typeface="Times New Roman" pitchFamily="18" charset="0"/>
            </a:endParaRPr>
          </a:p>
        </p:txBody>
      </p:sp>
    </p:spTree>
    <p:extLst>
      <p:ext uri="{BB962C8B-B14F-4D97-AF65-F5344CB8AC3E}">
        <p14:creationId xmlns:p14="http://schemas.microsoft.com/office/powerpoint/2010/main" val="132590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7098665" y="1478280"/>
            <a:ext cx="16979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1050" spc="-30">
                <a:solidFill>
                  <a:srgbClr val="FFFFFF"/>
                </a:solidFill>
                <a:latin typeface="Arial" panose="02020603050405020304" pitchFamily="2"/>
              </a:rPr>
              <a:t>Last Reviewed October 2021 </a:t>
            </a:r>
          </a:p>
        </p:txBody>
      </p:sp>
      <p:sp>
        <p:nvSpPr>
          <p:cNvPr id="6" name="Text Placeholder 5"/>
          <p:cNvSpPr>
            <a:spLocks noGrp="1"/>
          </p:cNvSpPr>
          <p:nvPr>
            <p:ph type="body" idx="10"/>
          </p:nvPr>
        </p:nvSpPr>
        <p:spPr>
          <a:xfrm>
            <a:off x="1395730" y="2453640"/>
            <a:ext cx="6172200" cy="1270635"/>
          </a:xfrm>
          <a:prstGeom prst="rect">
            <a:avLst/>
          </a:prstGeom>
          <a:noFill/>
          <a:ln w="0" cmpd="sng">
            <a:noFill/>
            <a:prstDash val="solid"/>
          </a:ln>
        </p:spPr>
        <p:txBody>
          <a:bodyPr vert="horz" lIns="0" tIns="0" rIns="0" bIns="0" anchor="t"/>
          <a:lstStyle/>
          <a:p>
            <a:pPr marL="0" marR="0" indent="0" algn="l">
              <a:lnSpc>
                <a:spcPts val="4700"/>
              </a:lnSpc>
              <a:spcAft>
                <a:spcPts val="660"/>
              </a:spcAft>
            </a:pPr>
            <a:r>
              <a:rPr lang="en-US" sz="3900" spc="0">
                <a:solidFill>
                  <a:srgbClr val="FFFFFF"/>
                </a:solidFill>
                <a:latin typeface="Arial" panose="02020603050405020304" pitchFamily="2"/>
              </a:rPr>
              <a:t>Transitioning from Active Duty to Retirement </a:t>
            </a:r>
          </a:p>
        </p:txBody>
      </p:sp>
      <p:sp>
        <p:nvSpPr>
          <p:cNvPr id="7" name="Text Placeholder 6"/>
          <p:cNvSpPr>
            <a:spLocks noGrp="1"/>
          </p:cNvSpPr>
          <p:nvPr>
            <p:ph type="body" idx="10"/>
          </p:nvPr>
        </p:nvSpPr>
        <p:spPr>
          <a:xfrm>
            <a:off x="1395730" y="3724275"/>
            <a:ext cx="6172200" cy="2646045"/>
          </a:xfrm>
          <a:prstGeom prst="rect">
            <a:avLst/>
          </a:prstGeom>
          <a:noFill/>
          <a:ln w="0" cmpd="sng">
            <a:noFill/>
            <a:prstDash val="solid"/>
          </a:ln>
        </p:spPr>
        <p:txBody>
          <a:bodyPr vert="horz" lIns="0" tIns="0" rIns="0" bIns="0" anchor="t"/>
          <a:lstStyle/>
          <a:p>
            <a:pPr marL="0" marR="0" indent="0" algn="ctr">
              <a:lnSpc>
                <a:spcPts val="2000"/>
              </a:lnSpc>
              <a:spcAft>
                <a:spcPts val="18780"/>
              </a:spcAft>
            </a:pPr>
            <a:r>
              <a:rPr lang="en-US" sz="1750" spc="-20">
                <a:solidFill>
                  <a:srgbClr val="FFFFFF"/>
                </a:solidFill>
                <a:latin typeface="Arial" panose="02020603050405020304" pitchFamily="2"/>
              </a:rPr>
              <a:t>Health Care Coverage Options As You Approach Retirement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layout 1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09855" y="355600"/>
            <a:ext cx="8915400" cy="1236980"/>
          </a:xfrm>
          <a:prstGeom prst="rect">
            <a:avLst/>
          </a:prstGeom>
          <a:noFill/>
          <a:ln w="0" cmpd="sng">
            <a:noFill/>
            <a:prstDash val="solid"/>
          </a:ln>
        </p:spPr>
        <p:txBody>
          <a:bodyPr vert="horz" lIns="0" tIns="5715" rIns="0" bIns="0" anchor="t"/>
          <a:lstStyle/>
          <a:p>
            <a:pPr marL="0" marR="0" indent="0" algn="ctr">
              <a:lnSpc>
                <a:spcPts val="4300"/>
              </a:lnSpc>
              <a:spcAft>
                <a:spcPts val="5405"/>
              </a:spcAft>
            </a:pPr>
            <a:r>
              <a:rPr lang="en-US" sz="3700" spc="35">
                <a:solidFill>
                  <a:srgbClr val="006BB6"/>
                </a:solidFill>
                <a:latin typeface="Arial" panose="02020603050405020304" pitchFamily="2"/>
              </a:rPr>
              <a:t>TRICARE Prime </a:t>
            </a:r>
          </a:p>
        </p:txBody>
      </p:sp>
      <p:sp>
        <p:nvSpPr>
          <p:cNvPr id="3" name="Text Placeholder 2"/>
          <p:cNvSpPr>
            <a:spLocks noGrp="1"/>
          </p:cNvSpPr>
          <p:nvPr>
            <p:ph type="body" idx="10"/>
          </p:nvPr>
        </p:nvSpPr>
        <p:spPr>
          <a:xfrm>
            <a:off x="73025" y="1592580"/>
            <a:ext cx="8915400" cy="4912360"/>
          </a:xfrm>
          <a:prstGeom prst="rect">
            <a:avLst/>
          </a:prstGeom>
          <a:noFill/>
          <a:ln w="0" cmpd="sng">
            <a:noFill/>
            <a:prstDash val="solid"/>
          </a:ln>
        </p:spPr>
        <p:txBody>
          <a:bodyPr vert="horz" lIns="0" tIns="0" rIns="0" bIns="0" anchor="t"/>
          <a:lstStyle/>
          <a:p>
            <a:pPr marL="822960" marR="594360" indent="320040" algn="l">
              <a:lnSpc>
                <a:spcPts val="2300"/>
              </a:lnSpc>
              <a:spcAft>
                <a:spcPts val="0"/>
              </a:spcAft>
              <a:buFont typeface="Symbol"/>
              <a:buChar char="·"/>
            </a:pPr>
            <a:r>
              <a:rPr lang="en-US" sz="1950" spc="0">
                <a:solidFill>
                  <a:srgbClr val="000000"/>
                </a:solidFill>
                <a:latin typeface="Arial" panose="02020603050405020304" pitchFamily="2"/>
              </a:rPr>
              <a:t>Enroll with a military hospital or clinic (space permitting), TRICARE civilian network provider within a PSA, or US Family Health Plan provider. </a:t>
            </a:r>
          </a:p>
          <a:p>
            <a:pPr marL="822960" marR="685800" indent="320040" algn="l">
              <a:lnSpc>
                <a:spcPts val="2400"/>
              </a:lnSpc>
              <a:spcBef>
                <a:spcPts val="480"/>
              </a:spcBef>
              <a:spcAft>
                <a:spcPts val="0"/>
              </a:spcAft>
              <a:buFont typeface="Symbol"/>
              <a:buChar char="·"/>
            </a:pPr>
            <a:r>
              <a:rPr lang="en-US" sz="1950" spc="0">
                <a:solidFill>
                  <a:srgbClr val="000000"/>
                </a:solidFill>
                <a:latin typeface="Arial" panose="02020603050405020304" pitchFamily="2"/>
              </a:rPr>
              <a:t>Obtain a PCM referral for civilian specialty care (otherwise, higher costs apply). </a:t>
            </a:r>
          </a:p>
          <a:p>
            <a:pPr marL="822960" marR="457200" indent="320040" algn="l">
              <a:lnSpc>
                <a:spcPts val="2400"/>
              </a:lnSpc>
              <a:spcBef>
                <a:spcPts val="480"/>
              </a:spcBef>
              <a:spcAft>
                <a:spcPts val="0"/>
              </a:spcAft>
              <a:buFont typeface="Symbol"/>
              <a:buChar char="·"/>
            </a:pPr>
            <a:r>
              <a:rPr lang="en-US" sz="1950" spc="0">
                <a:solidFill>
                  <a:srgbClr val="000000"/>
                </a:solidFill>
                <a:latin typeface="Arial" panose="02020603050405020304" pitchFamily="2"/>
              </a:rPr>
              <a:t>Military hospitals and clinics have the “right of first refusal” to deliver nonemergency care within the PSA. </a:t>
            </a:r>
          </a:p>
          <a:p>
            <a:pPr marL="822960" marR="0" indent="320040" algn="l">
              <a:lnSpc>
                <a:spcPts val="2500"/>
              </a:lnSpc>
              <a:spcBef>
                <a:spcPts val="420"/>
              </a:spcBef>
              <a:spcAft>
                <a:spcPts val="0"/>
              </a:spcAft>
              <a:buFont typeface="Symbol"/>
              <a:buChar char="·"/>
            </a:pPr>
            <a:r>
              <a:rPr lang="en-US" sz="1950" spc="10">
                <a:solidFill>
                  <a:srgbClr val="000000"/>
                </a:solidFill>
                <a:latin typeface="Arial" panose="02020603050405020304" pitchFamily="2"/>
              </a:rPr>
              <a:t>If you plan to travel or move: </a:t>
            </a:r>
          </a:p>
          <a:p>
            <a:pPr marL="914400" marR="0" indent="0" algn="l">
              <a:lnSpc>
                <a:spcPts val="2000"/>
              </a:lnSpc>
              <a:spcBef>
                <a:spcPts val="530"/>
              </a:spcBef>
              <a:spcAft>
                <a:spcPts val="0"/>
              </a:spcAft>
            </a:pPr>
            <a:r>
              <a:rPr lang="en-US" sz="1750" spc="0">
                <a:solidFill>
                  <a:srgbClr val="000000"/>
                </a:solidFill>
                <a:latin typeface="Arial" panose="02020603050405020304" pitchFamily="2"/>
              </a:rPr>
              <a:t>– </a:t>
            </a:r>
            <a:r>
              <a:rPr lang="en-US" sz="1750" b="1" spc="0">
                <a:solidFill>
                  <a:srgbClr val="000000"/>
                </a:solidFill>
                <a:latin typeface="Arial" panose="02020603050405020304" pitchFamily="2"/>
              </a:rPr>
              <a:t>Routine care: </a:t>
            </a:r>
            <a:r>
              <a:rPr lang="en-US" sz="1750" spc="0">
                <a:solidFill>
                  <a:srgbClr val="000000"/>
                </a:solidFill>
                <a:latin typeface="Arial" panose="02020603050405020304" pitchFamily="2"/>
              </a:rPr>
              <a:t>Receive care before you travel. </a:t>
            </a:r>
          </a:p>
          <a:p>
            <a:pPr marL="0" marR="0" indent="0" algn="ctr">
              <a:lnSpc>
                <a:spcPts val="2600"/>
              </a:lnSpc>
              <a:spcBef>
                <a:spcPts val="0"/>
              </a:spcBef>
              <a:spcAft>
                <a:spcPts val="0"/>
              </a:spcAft>
            </a:pPr>
            <a:r>
              <a:rPr lang="en-US" sz="1750" spc="0">
                <a:solidFill>
                  <a:srgbClr val="000000"/>
                </a:solidFill>
                <a:latin typeface="Arial" panose="02020603050405020304" pitchFamily="2"/>
              </a:rPr>
              <a:t>– </a:t>
            </a:r>
            <a:r>
              <a:rPr lang="en-US" sz="1750" b="1" spc="0">
                <a:solidFill>
                  <a:srgbClr val="000000"/>
                </a:solidFill>
                <a:latin typeface="Arial" panose="02020603050405020304" pitchFamily="2"/>
              </a:rPr>
              <a:t>Urgent care: </a:t>
            </a:r>
            <a:r>
              <a:rPr lang="en-US" sz="1750" spc="0">
                <a:solidFill>
                  <a:srgbClr val="000000"/>
                </a:solidFill>
                <a:latin typeface="Arial" panose="02020603050405020304" pitchFamily="2"/>
              </a:rPr>
              <a:t>Call your PCM or regional contractor for assistance. </a:t>
            </a:r>
            <a:br/>
            <a:r>
              <a:rPr lang="en-US" sz="1750" spc="0">
                <a:solidFill>
                  <a:srgbClr val="000000"/>
                </a:solidFill>
                <a:latin typeface="Arial" panose="02020603050405020304" pitchFamily="2"/>
              </a:rPr>
              <a:t>– </a:t>
            </a:r>
            <a:r>
              <a:rPr lang="en-US" sz="1750" b="1" spc="0">
                <a:solidFill>
                  <a:srgbClr val="000000"/>
                </a:solidFill>
                <a:latin typeface="Arial" panose="02020603050405020304" pitchFamily="2"/>
              </a:rPr>
              <a:t>Emergency care: </a:t>
            </a:r>
            <a:r>
              <a:rPr lang="en-US" sz="1750" spc="0">
                <a:solidFill>
                  <a:srgbClr val="000000"/>
                </a:solidFill>
                <a:latin typeface="Arial" panose="02020603050405020304" pitchFamily="2"/>
              </a:rPr>
              <a:t>Call 911 or go to the nearest emergency room. </a:t>
            </a:r>
          </a:p>
          <a:p>
            <a:pPr marL="914400" marR="0" indent="0" algn="l">
              <a:lnSpc>
                <a:spcPts val="2000"/>
              </a:lnSpc>
              <a:spcBef>
                <a:spcPts val="525"/>
              </a:spcBef>
              <a:spcAft>
                <a:spcPts val="7915"/>
              </a:spcAft>
            </a:pPr>
            <a:r>
              <a:rPr lang="en-US" sz="1750" spc="0">
                <a:solidFill>
                  <a:srgbClr val="000000"/>
                </a:solidFill>
                <a:latin typeface="Arial" panose="02020603050405020304" pitchFamily="2"/>
              </a:rPr>
              <a:t>– </a:t>
            </a:r>
            <a:r>
              <a:rPr lang="en-US" sz="1750" b="1" spc="0">
                <a:solidFill>
                  <a:srgbClr val="000000"/>
                </a:solidFill>
                <a:latin typeface="Arial" panose="02020603050405020304" pitchFamily="2"/>
              </a:rPr>
              <a:t>Seasonal moves: </a:t>
            </a:r>
            <a:r>
              <a:rPr lang="en-US" sz="1750" spc="0">
                <a:solidFill>
                  <a:srgbClr val="000000"/>
                </a:solidFill>
                <a:latin typeface="Arial" panose="02020603050405020304" pitchFamily="2"/>
              </a:rPr>
              <a:t>Transfer your enrollment to keep costs low.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236980"/>
          </a:xfrm>
          <a:prstGeom prst="rect">
            <a:avLst/>
          </a:prstGeom>
          <a:noFill/>
          <a:ln w="0" cmpd="sng">
            <a:noFill/>
            <a:prstDash val="solid"/>
          </a:ln>
        </p:spPr>
        <p:txBody>
          <a:bodyPr vert="horz" lIns="0" tIns="5080" rIns="0" bIns="0" anchor="t"/>
          <a:lstStyle/>
          <a:p>
            <a:pPr marL="0" marR="0" indent="0" algn="ctr">
              <a:lnSpc>
                <a:spcPts val="4300"/>
              </a:lnSpc>
              <a:spcAft>
                <a:spcPts val="5390"/>
              </a:spcAft>
            </a:pPr>
            <a:r>
              <a:rPr lang="en-US" sz="3750" spc="20">
                <a:solidFill>
                  <a:srgbClr val="006BB6"/>
                </a:solidFill>
                <a:latin typeface="Arial" panose="02020603050405020304" pitchFamily="2"/>
              </a:rPr>
              <a:t>TRICARE Select </a:t>
            </a:r>
          </a:p>
        </p:txBody>
      </p:sp>
      <p:sp>
        <p:nvSpPr>
          <p:cNvPr id="3" name="Text Placeholder 2"/>
          <p:cNvSpPr>
            <a:spLocks noGrp="1"/>
          </p:cNvSpPr>
          <p:nvPr>
            <p:ph type="body" idx="10"/>
          </p:nvPr>
        </p:nvSpPr>
        <p:spPr>
          <a:xfrm>
            <a:off x="560705" y="1592580"/>
            <a:ext cx="7772400" cy="4912360"/>
          </a:xfrm>
          <a:prstGeom prst="rect">
            <a:avLst/>
          </a:prstGeom>
          <a:noFill/>
          <a:ln w="0" cmpd="sng">
            <a:noFill/>
            <a:prstDash val="solid"/>
          </a:ln>
        </p:spPr>
        <p:txBody>
          <a:bodyPr vert="horz" lIns="0" tIns="0" rIns="0" bIns="0" anchor="t"/>
          <a:lstStyle/>
          <a:p>
            <a:pPr marL="365760" marR="137160" indent="365760" algn="l">
              <a:lnSpc>
                <a:spcPts val="2300"/>
              </a:lnSpc>
              <a:spcAft>
                <a:spcPts val="0"/>
              </a:spcAft>
              <a:buFont typeface="Symbol"/>
              <a:buChar char="·"/>
            </a:pPr>
            <a:r>
              <a:rPr lang="en-US" sz="1950" spc="0">
                <a:solidFill>
                  <a:srgbClr val="000000"/>
                </a:solidFill>
                <a:latin typeface="Arial" panose="02020603050405020304" pitchFamily="2"/>
              </a:rPr>
              <a:t>TRICARE Select is a self-managed, preferred-provider option for eligible beneficiaries (except ADSMs and TFL beneficiaries) not enrolled in TRICARE Prime. </a:t>
            </a:r>
          </a:p>
          <a:p>
            <a:pPr marL="365760" marR="0" indent="365760" algn="l">
              <a:lnSpc>
                <a:spcPts val="2500"/>
              </a:lnSpc>
              <a:spcBef>
                <a:spcPts val="425"/>
              </a:spcBef>
              <a:spcAft>
                <a:spcPts val="0"/>
              </a:spcAft>
              <a:buFont typeface="Symbol"/>
              <a:buChar char="·"/>
            </a:pPr>
            <a:r>
              <a:rPr lang="en-US" sz="1950" spc="5">
                <a:solidFill>
                  <a:srgbClr val="000000"/>
                </a:solidFill>
                <a:latin typeface="Arial" panose="02020603050405020304" pitchFamily="2"/>
              </a:rPr>
              <a:t>With TRICARE Select your have the freedom to choose providers. </a:t>
            </a:r>
          </a:p>
          <a:p>
            <a:pPr marL="365760" marR="0" indent="365760" algn="l">
              <a:lnSpc>
                <a:spcPts val="2500"/>
              </a:lnSpc>
              <a:spcBef>
                <a:spcPts val="425"/>
              </a:spcBef>
              <a:spcAft>
                <a:spcPts val="0"/>
              </a:spcAft>
              <a:buFont typeface="Symbol"/>
              <a:buChar char="·"/>
            </a:pPr>
            <a:r>
              <a:rPr lang="en-US" sz="1950" spc="5">
                <a:solidFill>
                  <a:srgbClr val="000000"/>
                </a:solidFill>
                <a:latin typeface="Arial" panose="02020603050405020304" pitchFamily="2"/>
              </a:rPr>
              <a:t>There are no referrals required. </a:t>
            </a:r>
          </a:p>
          <a:p>
            <a:pPr marL="365760" marR="0" indent="365760" algn="l">
              <a:lnSpc>
                <a:spcPts val="2500"/>
              </a:lnSpc>
              <a:spcBef>
                <a:spcPts val="425"/>
              </a:spcBef>
              <a:spcAft>
                <a:spcPts val="0"/>
              </a:spcAft>
              <a:buFont typeface="Symbol"/>
              <a:buChar char="·"/>
            </a:pPr>
            <a:r>
              <a:rPr lang="en-US" sz="1950" spc="0">
                <a:solidFill>
                  <a:srgbClr val="000000"/>
                </a:solidFill>
                <a:latin typeface="Arial" panose="02020603050405020304" pitchFamily="2"/>
              </a:rPr>
              <a:t>Yearly deductible and cost-shares apply. </a:t>
            </a:r>
          </a:p>
          <a:p>
            <a:pPr marL="365760" marR="0" indent="365760" algn="l">
              <a:lnSpc>
                <a:spcPts val="2500"/>
              </a:lnSpc>
              <a:spcBef>
                <a:spcPts val="425"/>
              </a:spcBef>
              <a:spcAft>
                <a:spcPts val="0"/>
              </a:spcAft>
              <a:buFont typeface="Symbol"/>
              <a:buChar char="·"/>
            </a:pPr>
            <a:r>
              <a:rPr lang="en-US" sz="1950" spc="10">
                <a:solidFill>
                  <a:srgbClr val="000000"/>
                </a:solidFill>
                <a:latin typeface="Arial" panose="02020603050405020304" pitchFamily="2"/>
              </a:rPr>
              <a:t>Enrollment in TRICARE Select is required. </a:t>
            </a:r>
          </a:p>
          <a:p>
            <a:pPr marL="365760" marR="0" indent="365760" algn="l">
              <a:lnSpc>
                <a:spcPts val="2500"/>
              </a:lnSpc>
              <a:spcBef>
                <a:spcPts val="425"/>
              </a:spcBef>
              <a:spcAft>
                <a:spcPts val="0"/>
              </a:spcAft>
              <a:buFont typeface="Symbol"/>
              <a:buChar char="·"/>
            </a:pPr>
            <a:r>
              <a:rPr lang="en-US" sz="1950" spc="10">
                <a:solidFill>
                  <a:srgbClr val="000000"/>
                </a:solidFill>
                <a:latin typeface="Arial" panose="02020603050405020304" pitchFamily="2"/>
              </a:rPr>
              <a:t>Some services require prior authorization. </a:t>
            </a:r>
          </a:p>
          <a:p>
            <a:pPr marL="731520" marR="137160" indent="0" algn="l">
              <a:lnSpc>
                <a:spcPts val="2200"/>
              </a:lnSpc>
              <a:spcBef>
                <a:spcPts val="410"/>
              </a:spcBef>
              <a:spcAft>
                <a:spcPts val="0"/>
              </a:spcAft>
            </a:pPr>
            <a:r>
              <a:rPr lang="en-US" sz="1750" spc="0">
                <a:solidFill>
                  <a:srgbClr val="000000"/>
                </a:solidFill>
                <a:latin typeface="Arial" panose="02020603050405020304" pitchFamily="2"/>
              </a:rPr>
              <a:t>– Visit your regional contractor’s website for services that require prior authorization. </a:t>
            </a:r>
          </a:p>
          <a:p>
            <a:pPr marL="365760" marR="411480" indent="365760" algn="l">
              <a:lnSpc>
                <a:spcPts val="2400"/>
              </a:lnSpc>
              <a:spcBef>
                <a:spcPts val="475"/>
              </a:spcBef>
              <a:spcAft>
                <a:spcPts val="7210"/>
              </a:spcAft>
              <a:buFont typeface="Symbol"/>
              <a:buChar char="·"/>
            </a:pPr>
            <a:r>
              <a:rPr lang="en-US" sz="1950" spc="0">
                <a:solidFill>
                  <a:srgbClr val="000000"/>
                </a:solidFill>
                <a:latin typeface="Arial" panose="02020603050405020304" pitchFamily="2"/>
              </a:rPr>
              <a:t>In overseas locations, TOP Select is available to eligible family members not enrolled in TOP Prime.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57530" y="355600"/>
            <a:ext cx="7315200" cy="1268730"/>
          </a:xfrm>
          <a:prstGeom prst="rect">
            <a:avLst/>
          </a:prstGeom>
          <a:noFill/>
          <a:ln w="0" cmpd="sng">
            <a:noFill/>
            <a:prstDash val="solid"/>
          </a:ln>
        </p:spPr>
        <p:txBody>
          <a:bodyPr vert="horz" lIns="0" tIns="5080" rIns="0" bIns="0" anchor="t"/>
          <a:lstStyle/>
          <a:p>
            <a:pPr marL="0" marR="0" indent="0" algn="ctr">
              <a:lnSpc>
                <a:spcPts val="4300"/>
              </a:lnSpc>
              <a:spcAft>
                <a:spcPts val="5585"/>
              </a:spcAft>
            </a:pPr>
            <a:r>
              <a:rPr lang="en-US" sz="3750" spc="15">
                <a:solidFill>
                  <a:srgbClr val="006BB6"/>
                </a:solidFill>
                <a:latin typeface="Arial" panose="02020603050405020304" pitchFamily="2"/>
              </a:rPr>
              <a:t>TRICARE Select: Getting Care </a:t>
            </a:r>
          </a:p>
        </p:txBody>
      </p:sp>
      <p:sp>
        <p:nvSpPr>
          <p:cNvPr id="3" name="Text Placeholder 2"/>
          <p:cNvSpPr>
            <a:spLocks noGrp="1"/>
          </p:cNvSpPr>
          <p:nvPr>
            <p:ph type="body" idx="10"/>
          </p:nvPr>
        </p:nvSpPr>
        <p:spPr>
          <a:xfrm>
            <a:off x="557530" y="1624330"/>
            <a:ext cx="7315200" cy="5233670"/>
          </a:xfrm>
          <a:prstGeom prst="rect">
            <a:avLst/>
          </a:prstGeom>
          <a:noFill/>
          <a:ln w="0" cmpd="sng">
            <a:noFill/>
            <a:prstDash val="solid"/>
          </a:ln>
        </p:spPr>
        <p:txBody>
          <a:bodyPr vert="horz" lIns="0" tIns="0" rIns="0" bIns="0" anchor="t"/>
          <a:lstStyle/>
          <a:p>
            <a:pPr marL="0" marR="0" indent="365760" algn="l">
              <a:lnSpc>
                <a:spcPts val="1700"/>
              </a:lnSpc>
              <a:spcAft>
                <a:spcPts val="0"/>
              </a:spcAft>
              <a:buFont typeface="Symbol"/>
              <a:buChar char="·"/>
            </a:pPr>
            <a:r>
              <a:rPr lang="en-US" sz="1750" spc="-25">
                <a:solidFill>
                  <a:srgbClr val="000000"/>
                </a:solidFill>
                <a:latin typeface="Arial" panose="02020603050405020304" pitchFamily="2"/>
              </a:rPr>
              <a:t>Under TRICARE Select: </a:t>
            </a:r>
          </a:p>
          <a:p>
            <a:pPr marL="411480" marR="0" indent="0" algn="l">
              <a:lnSpc>
                <a:spcPts val="2000"/>
              </a:lnSpc>
              <a:spcBef>
                <a:spcPts val="530"/>
              </a:spcBef>
              <a:spcAft>
                <a:spcPts val="0"/>
              </a:spcAft>
            </a:pPr>
            <a:r>
              <a:rPr lang="en-US" sz="1750" spc="0">
                <a:solidFill>
                  <a:srgbClr val="000000"/>
                </a:solidFill>
                <a:latin typeface="Arial" panose="02020603050405020304" pitchFamily="2"/>
              </a:rPr>
              <a:t>– If you use a network provider: </a:t>
            </a:r>
          </a:p>
          <a:p>
            <a:pPr marL="960120" marR="0" indent="274320" algn="l">
              <a:lnSpc>
                <a:spcPts val="2000"/>
              </a:lnSpc>
              <a:spcBef>
                <a:spcPts val="370"/>
              </a:spcBef>
              <a:spcAft>
                <a:spcPts val="0"/>
              </a:spcAft>
              <a:buFont typeface="Symbol"/>
              <a:buChar char="·"/>
            </a:pPr>
            <a:r>
              <a:rPr lang="en-US" sz="1600" spc="0">
                <a:solidFill>
                  <a:srgbClr val="000000"/>
                </a:solidFill>
                <a:latin typeface="Arial" panose="02020603050405020304" pitchFamily="2"/>
              </a:rPr>
              <a:t>You will pay a fixed fee for care. </a:t>
            </a:r>
          </a:p>
          <a:p>
            <a:pPr marL="457200" marR="0" indent="274320" algn="l">
              <a:lnSpc>
                <a:spcPts val="2400"/>
              </a:lnSpc>
              <a:spcBef>
                <a:spcPts val="0"/>
              </a:spcBef>
              <a:spcAft>
                <a:spcPts val="0"/>
              </a:spcAft>
              <a:buFont typeface="Symbol"/>
              <a:buChar char="·"/>
            </a:pPr>
            <a:r>
              <a:rPr lang="en-US" sz="1600" spc="-5">
                <a:solidFill>
                  <a:srgbClr val="000000"/>
                </a:solidFill>
                <a:latin typeface="Arial" panose="02020603050405020304" pitchFamily="2"/>
              </a:rPr>
              <a:t>Your out-of-pocket costs will be lower if you use a network provider. </a:t>
            </a:r>
            <a:r>
              <a:rPr lang="en-US" sz="1750" spc="0">
                <a:solidFill>
                  <a:srgbClr val="000000"/>
                </a:solidFill>
                <a:latin typeface="Arial" panose="02020603050405020304" pitchFamily="2"/>
              </a:rPr>
              <a:t>– If you use a non-network, TRICARE-authorized provider: </a:t>
            </a:r>
          </a:p>
          <a:p>
            <a:pPr marL="1234440" marR="0" indent="274320" algn="l">
              <a:lnSpc>
                <a:spcPts val="1900"/>
              </a:lnSpc>
              <a:spcBef>
                <a:spcPts val="435"/>
              </a:spcBef>
              <a:spcAft>
                <a:spcPts val="0"/>
              </a:spcAft>
              <a:buFont typeface="Symbol"/>
              <a:buChar char="·"/>
            </a:pPr>
            <a:r>
              <a:rPr lang="en-US" sz="1600" spc="0">
                <a:solidFill>
                  <a:srgbClr val="000000"/>
                </a:solidFill>
                <a:latin typeface="Arial" panose="02020603050405020304" pitchFamily="2"/>
              </a:rPr>
              <a:t>You will have a higher deductible and </a:t>
            </a:r>
            <a:br/>
            <a:r>
              <a:rPr lang="en-US" sz="1600" spc="0">
                <a:solidFill>
                  <a:srgbClr val="000000"/>
                </a:solidFill>
                <a:latin typeface="Arial" panose="02020603050405020304" pitchFamily="2"/>
              </a:rPr>
              <a:t>out-of-pocket costs. </a:t>
            </a:r>
          </a:p>
          <a:p>
            <a:pPr marL="960120" marR="0" indent="274320" algn="l">
              <a:lnSpc>
                <a:spcPts val="2000"/>
              </a:lnSpc>
              <a:spcBef>
                <a:spcPts val="345"/>
              </a:spcBef>
              <a:spcAft>
                <a:spcPts val="23135"/>
              </a:spcAft>
              <a:buFont typeface="Symbol"/>
              <a:buChar char="·"/>
            </a:pPr>
            <a:r>
              <a:rPr lang="en-US" sz="1600" spc="0">
                <a:solidFill>
                  <a:srgbClr val="000000"/>
                </a:solidFill>
                <a:latin typeface="Arial" panose="02020603050405020304" pitchFamily="2"/>
              </a:rPr>
              <a:t>You can also invite your provider to become a network provider.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layout 15">
    <p:bg>
      <p:bgPr>
        <a:solidFill>
          <a:schemeClr val="bg1">
            <a:alpha val="10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113030" y="355600"/>
            <a:ext cx="8915400" cy="1064895"/>
          </a:xfrm>
          <a:prstGeom prst="rect">
            <a:avLst/>
          </a:prstGeom>
          <a:noFill/>
          <a:ln w="0" cmpd="sng">
            <a:noFill/>
            <a:prstDash val="solid"/>
          </a:ln>
        </p:spPr>
        <p:txBody>
          <a:bodyPr vert="horz" lIns="0" tIns="5080" rIns="0" bIns="0" anchor="t"/>
          <a:lstStyle/>
          <a:p>
            <a:pPr marL="0" marR="0" indent="0" algn="ctr">
              <a:lnSpc>
                <a:spcPts val="4300"/>
              </a:lnSpc>
              <a:spcAft>
                <a:spcPts val="0"/>
              </a:spcAft>
            </a:pPr>
            <a:r>
              <a:rPr lang="en-US" sz="3750" spc="15">
                <a:solidFill>
                  <a:srgbClr val="006BB6"/>
                </a:solidFill>
                <a:latin typeface="Arial" panose="02020603050405020304" pitchFamily="2"/>
              </a:rPr>
              <a:t>TRICARE Overseas Program (TOP) </a:t>
            </a:r>
          </a:p>
          <a:p>
            <a:pPr marL="0" marR="0" indent="0" algn="ctr">
              <a:lnSpc>
                <a:spcPts val="3800"/>
              </a:lnSpc>
              <a:spcBef>
                <a:spcPts val="245"/>
              </a:spcBef>
              <a:spcAft>
                <a:spcPts val="0"/>
              </a:spcAft>
            </a:pPr>
            <a:r>
              <a:rPr lang="en-US" sz="3750" spc="-5">
                <a:solidFill>
                  <a:srgbClr val="006BB6"/>
                </a:solidFill>
                <a:latin typeface="Arial" panose="02020603050405020304" pitchFamily="2"/>
              </a:rPr>
              <a:t>Select </a:t>
            </a:r>
          </a:p>
        </p:txBody>
      </p:sp>
      <p:sp>
        <p:nvSpPr>
          <p:cNvPr id="6" name="Text Placeholder 5"/>
          <p:cNvSpPr>
            <a:spLocks noGrp="1"/>
          </p:cNvSpPr>
          <p:nvPr>
            <p:ph type="body" idx="10"/>
          </p:nvPr>
        </p:nvSpPr>
        <p:spPr>
          <a:xfrm>
            <a:off x="2922905" y="1420495"/>
            <a:ext cx="5626100" cy="5095875"/>
          </a:xfrm>
          <a:prstGeom prst="rect">
            <a:avLst/>
          </a:prstGeom>
          <a:noFill/>
          <a:ln w="0" cmpd="sng">
            <a:noFill/>
            <a:prstDash val="solid"/>
          </a:ln>
        </p:spPr>
        <p:txBody>
          <a:bodyPr vert="horz" lIns="0" tIns="74930" rIns="0" bIns="0" anchor="t"/>
          <a:lstStyle/>
          <a:p>
            <a:pPr marL="365760" marR="502920" indent="365760" algn="l">
              <a:lnSpc>
                <a:spcPts val="2400"/>
              </a:lnSpc>
              <a:spcAft>
                <a:spcPts val="0"/>
              </a:spcAft>
              <a:buFont typeface="Symbol"/>
              <a:buChar char="·"/>
            </a:pPr>
            <a:r>
              <a:rPr lang="en-US" sz="1950" spc="0">
                <a:solidFill>
                  <a:srgbClr val="000000"/>
                </a:solidFill>
                <a:latin typeface="Arial" panose="02020603050405020304" pitchFamily="2"/>
              </a:rPr>
              <a:t>Freedom to choose providers from a purchased care sector provider in your overseas area. (Different rules apply in the Philippines). </a:t>
            </a:r>
          </a:p>
          <a:p>
            <a:pPr marL="365760" marR="0" indent="365760" algn="l">
              <a:lnSpc>
                <a:spcPts val="2500"/>
              </a:lnSpc>
              <a:spcBef>
                <a:spcPts val="425"/>
              </a:spcBef>
              <a:spcAft>
                <a:spcPts val="0"/>
              </a:spcAft>
              <a:buFont typeface="Symbol"/>
              <a:buChar char="·"/>
            </a:pPr>
            <a:r>
              <a:rPr lang="en-US" sz="1950" spc="5">
                <a:solidFill>
                  <a:srgbClr val="000000"/>
                </a:solidFill>
                <a:latin typeface="Arial" panose="02020603050405020304" pitchFamily="2"/>
              </a:rPr>
              <a:t>No referrals required. </a:t>
            </a:r>
          </a:p>
          <a:p>
            <a:pPr marL="365760" marR="0" indent="365760" algn="l">
              <a:lnSpc>
                <a:spcPts val="2500"/>
              </a:lnSpc>
              <a:spcBef>
                <a:spcPts val="425"/>
              </a:spcBef>
              <a:spcAft>
                <a:spcPts val="0"/>
              </a:spcAft>
              <a:buFont typeface="Symbol"/>
              <a:buChar char="·"/>
            </a:pPr>
            <a:r>
              <a:rPr lang="en-US" sz="1950" spc="5">
                <a:solidFill>
                  <a:srgbClr val="000000"/>
                </a:solidFill>
                <a:latin typeface="Arial" panose="02020603050405020304" pitchFamily="2"/>
              </a:rPr>
              <a:t>Yearly deductible and copayments apply. </a:t>
            </a:r>
          </a:p>
          <a:p>
            <a:pPr marL="365760" marR="0" indent="365760" algn="l">
              <a:lnSpc>
                <a:spcPts val="2500"/>
              </a:lnSpc>
              <a:spcBef>
                <a:spcPts val="425"/>
              </a:spcBef>
              <a:spcAft>
                <a:spcPts val="0"/>
              </a:spcAft>
              <a:buFont typeface="Symbol"/>
              <a:buChar char="·"/>
            </a:pPr>
            <a:r>
              <a:rPr lang="en-US" sz="1950" spc="0">
                <a:solidFill>
                  <a:srgbClr val="000000"/>
                </a:solidFill>
                <a:latin typeface="Arial" panose="02020603050405020304" pitchFamily="2"/>
              </a:rPr>
              <a:t>Enrollment required. </a:t>
            </a:r>
          </a:p>
          <a:p>
            <a:pPr marL="365760" marR="0" indent="365760" algn="l">
              <a:lnSpc>
                <a:spcPts val="2500"/>
              </a:lnSpc>
              <a:spcBef>
                <a:spcPts val="425"/>
              </a:spcBef>
              <a:spcAft>
                <a:spcPts val="0"/>
              </a:spcAft>
              <a:buFont typeface="Symbol"/>
              <a:buChar char="·"/>
            </a:pPr>
            <a:r>
              <a:rPr lang="en-US" sz="1950" spc="10">
                <a:solidFill>
                  <a:srgbClr val="000000"/>
                </a:solidFill>
                <a:latin typeface="Arial" panose="02020603050405020304" pitchFamily="2"/>
              </a:rPr>
              <a:t>Some services require prior authorization. </a:t>
            </a:r>
          </a:p>
          <a:p>
            <a:pPr marL="365760" marR="0" indent="365760" algn="l">
              <a:lnSpc>
                <a:spcPts val="2500"/>
              </a:lnSpc>
              <a:spcBef>
                <a:spcPts val="425"/>
              </a:spcBef>
              <a:spcAft>
                <a:spcPts val="0"/>
              </a:spcAft>
              <a:buFont typeface="Symbol"/>
              <a:buChar char="·"/>
            </a:pPr>
            <a:r>
              <a:rPr lang="en-US" sz="1950" spc="5">
                <a:solidFill>
                  <a:srgbClr val="000000"/>
                </a:solidFill>
                <a:latin typeface="Arial" panose="02020603050405020304" pitchFamily="2"/>
              </a:rPr>
              <a:t>Expect to file your own claims. </a:t>
            </a:r>
          </a:p>
          <a:p>
            <a:pPr marL="365760" marR="91440" indent="365760" algn="l">
              <a:lnSpc>
                <a:spcPts val="2400"/>
              </a:lnSpc>
              <a:spcBef>
                <a:spcPts val="480"/>
              </a:spcBef>
              <a:spcAft>
                <a:spcPts val="0"/>
              </a:spcAft>
              <a:buFont typeface="Symbol"/>
              <a:buChar char="·"/>
            </a:pPr>
            <a:r>
              <a:rPr lang="en-US" sz="1950" spc="0">
                <a:solidFill>
                  <a:srgbClr val="000000"/>
                </a:solidFill>
                <a:latin typeface="Arial" panose="02020603050405020304" pitchFamily="2"/>
              </a:rPr>
              <a:t>You may receive medically necessary covered services from a non-network, TRICARE-authorized provider, if a network provider isn’t available. </a:t>
            </a:r>
          </a:p>
          <a:p>
            <a:pPr marL="1234440" marR="0" indent="228600" algn="l">
              <a:lnSpc>
                <a:spcPts val="2200"/>
              </a:lnSpc>
              <a:spcBef>
                <a:spcPts val="385"/>
              </a:spcBef>
              <a:spcAft>
                <a:spcPts val="700"/>
              </a:spcAft>
              <a:buFont typeface="Symbol"/>
              <a:buChar char="·"/>
            </a:pPr>
            <a:r>
              <a:rPr lang="en-US" sz="1750" spc="-15">
                <a:solidFill>
                  <a:srgbClr val="000000"/>
                </a:solidFill>
                <a:latin typeface="Arial" panose="02020603050405020304" pitchFamily="2"/>
              </a:rPr>
              <a:t>You will be subject to cost-sharing amounts applicable to out-of-network care.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layout 16">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2179320" y="363855"/>
            <a:ext cx="4794250" cy="544195"/>
          </a:xfrm>
          <a:prstGeom prst="rect">
            <a:avLst/>
          </a:prstGeom>
          <a:noFill/>
          <a:ln w="0" cmpd="sng">
            <a:noFill/>
            <a:prstDash val="solid"/>
          </a:ln>
        </p:spPr>
        <p:txBody>
          <a:bodyPr vert="horz" lIns="0" tIns="0" rIns="0" bIns="0" anchor="t"/>
          <a:lstStyle/>
          <a:p>
            <a:pPr marL="0" marR="0" indent="0" algn="ctr">
              <a:lnSpc>
                <a:spcPts val="4300"/>
              </a:lnSpc>
              <a:spcAft>
                <a:spcPts val="0"/>
              </a:spcAft>
            </a:pPr>
            <a:r>
              <a:rPr lang="en-US" sz="3700" spc="-15">
                <a:solidFill>
                  <a:srgbClr val="006BB6"/>
                </a:solidFill>
                <a:latin typeface="Arial" panose="02020603050405020304" pitchFamily="2"/>
              </a:rPr>
              <a:t>TRICARE Young Adult </a:t>
            </a:r>
          </a:p>
        </p:txBody>
      </p:sp>
      <p:sp>
        <p:nvSpPr>
          <p:cNvPr id="5" name="Text Placeholder 4"/>
          <p:cNvSpPr>
            <a:spLocks noGrp="1"/>
          </p:cNvSpPr>
          <p:nvPr>
            <p:ph type="body" idx="10"/>
          </p:nvPr>
        </p:nvSpPr>
        <p:spPr>
          <a:xfrm>
            <a:off x="560705" y="1574800"/>
            <a:ext cx="6797040" cy="2738120"/>
          </a:xfrm>
          <a:prstGeom prst="rect">
            <a:avLst/>
          </a:prstGeom>
          <a:noFill/>
          <a:ln w="0" cmpd="sng">
            <a:noFill/>
            <a:prstDash val="solid"/>
          </a:ln>
        </p:spPr>
        <p:txBody>
          <a:bodyPr vert="horz" lIns="0" tIns="0" rIns="0" bIns="0" anchor="t"/>
          <a:lstStyle/>
          <a:p>
            <a:pPr marL="0" marR="0" indent="320040" algn="l">
              <a:lnSpc>
                <a:spcPts val="2400"/>
              </a:lnSpc>
              <a:spcAft>
                <a:spcPts val="0"/>
              </a:spcAft>
              <a:buFont typeface="Symbol"/>
              <a:buChar char="·"/>
            </a:pPr>
            <a:r>
              <a:rPr lang="en-US" sz="1950" spc="15">
                <a:solidFill>
                  <a:srgbClr val="000000"/>
                </a:solidFill>
                <a:latin typeface="Arial" panose="02020603050405020304" pitchFamily="2"/>
              </a:rPr>
              <a:t>TRICARE Young Adult (TYA) is a premium-based </a:t>
            </a:r>
          </a:p>
          <a:p>
            <a:pPr marL="0" marR="0" indent="0" algn="r">
              <a:lnSpc>
                <a:spcPts val="2400"/>
              </a:lnSpc>
              <a:spcBef>
                <a:spcPts val="0"/>
              </a:spcBef>
              <a:spcAft>
                <a:spcPts val="0"/>
              </a:spcAft>
            </a:pPr>
            <a:r>
              <a:rPr lang="en-US" sz="1950" spc="15">
                <a:solidFill>
                  <a:srgbClr val="000000"/>
                </a:solidFill>
                <a:latin typeface="Arial" panose="02020603050405020304" pitchFamily="2"/>
              </a:rPr>
              <a:t>health care plan available for purchase by qualified young </a:t>
            </a:r>
          </a:p>
          <a:p>
            <a:pPr marL="320040" marR="0" indent="0" algn="l">
              <a:lnSpc>
                <a:spcPts val="2400"/>
              </a:lnSpc>
              <a:spcBef>
                <a:spcPts val="0"/>
              </a:spcBef>
              <a:spcAft>
                <a:spcPts val="0"/>
              </a:spcAft>
            </a:pPr>
            <a:r>
              <a:rPr lang="en-US" sz="1950" spc="10">
                <a:solidFill>
                  <a:srgbClr val="000000"/>
                </a:solidFill>
                <a:latin typeface="Arial" panose="02020603050405020304" pitchFamily="2"/>
              </a:rPr>
              <a:t>adult dependents. You may qualify to purchase TYA </a:t>
            </a:r>
          </a:p>
          <a:p>
            <a:pPr marL="320040" marR="0" indent="0" algn="l">
              <a:lnSpc>
                <a:spcPts val="2400"/>
              </a:lnSpc>
              <a:spcBef>
                <a:spcPts val="0"/>
              </a:spcBef>
              <a:spcAft>
                <a:spcPts val="0"/>
              </a:spcAft>
            </a:pPr>
            <a:r>
              <a:rPr lang="en-US" sz="1950" spc="15">
                <a:solidFill>
                  <a:srgbClr val="000000"/>
                </a:solidFill>
                <a:latin typeface="Arial" panose="02020603050405020304" pitchFamily="2"/>
              </a:rPr>
              <a:t>coverage if you are all of the following: </a:t>
            </a:r>
          </a:p>
          <a:p>
            <a:pPr marL="731520" marR="1234440" indent="0" algn="l">
              <a:lnSpc>
                <a:spcPts val="2200"/>
              </a:lnSpc>
              <a:spcBef>
                <a:spcPts val="375"/>
              </a:spcBef>
              <a:spcAft>
                <a:spcPts val="0"/>
              </a:spcAft>
            </a:pPr>
            <a:r>
              <a:rPr lang="en-US" sz="1750" spc="0">
                <a:solidFill>
                  <a:srgbClr val="000000"/>
                </a:solidFill>
                <a:latin typeface="Arial" panose="02020603050405020304" pitchFamily="2"/>
              </a:rPr>
              <a:t>– An unmarried dependent of a TRICARE-eligible uniformed service sponsor </a:t>
            </a:r>
          </a:p>
          <a:p>
            <a:pPr marL="411480" marR="0" indent="0" algn="l">
              <a:lnSpc>
                <a:spcPts val="2000"/>
              </a:lnSpc>
              <a:spcBef>
                <a:spcPts val="535"/>
              </a:spcBef>
              <a:spcAft>
                <a:spcPts val="0"/>
              </a:spcAft>
            </a:pPr>
            <a:r>
              <a:rPr lang="en-US" sz="1750" spc="0">
                <a:solidFill>
                  <a:srgbClr val="000000"/>
                </a:solidFill>
                <a:latin typeface="Arial" panose="02020603050405020304" pitchFamily="2"/>
              </a:rPr>
              <a:t>– At least age 21 (or age 23 if previously enrolled in </a:t>
            </a:r>
          </a:p>
          <a:p>
            <a:pPr marL="731520" marR="0" indent="0" algn="l">
              <a:lnSpc>
                <a:spcPts val="2000"/>
              </a:lnSpc>
              <a:spcBef>
                <a:spcPts val="125"/>
              </a:spcBef>
              <a:spcAft>
                <a:spcPts val="0"/>
              </a:spcAft>
            </a:pPr>
            <a:r>
              <a:rPr lang="en-US" sz="1750" spc="-10">
                <a:solidFill>
                  <a:srgbClr val="000000"/>
                </a:solidFill>
                <a:latin typeface="Arial" panose="02020603050405020304" pitchFamily="2"/>
              </a:rPr>
              <a:t>a full-time course of study at an approved institution </a:t>
            </a:r>
          </a:p>
          <a:p>
            <a:pPr marL="731520" marR="0" indent="0" algn="l">
              <a:lnSpc>
                <a:spcPts val="2000"/>
              </a:lnSpc>
              <a:spcBef>
                <a:spcPts val="125"/>
              </a:spcBef>
              <a:spcAft>
                <a:spcPts val="0"/>
              </a:spcAft>
            </a:pPr>
            <a:r>
              <a:rPr lang="en-US" sz="1750" spc="-10">
                <a:solidFill>
                  <a:srgbClr val="000000"/>
                </a:solidFill>
                <a:latin typeface="Arial" panose="02020603050405020304" pitchFamily="2"/>
              </a:rPr>
              <a:t>of higher learning and if the sponsor provided over </a:t>
            </a:r>
          </a:p>
        </p:txBody>
      </p:sp>
      <p:sp>
        <p:nvSpPr>
          <p:cNvPr id="6" name="Text Placeholder 5"/>
          <p:cNvSpPr>
            <a:spLocks noGrp="1"/>
          </p:cNvSpPr>
          <p:nvPr>
            <p:ph type="body" idx="10"/>
          </p:nvPr>
        </p:nvSpPr>
        <p:spPr>
          <a:xfrm>
            <a:off x="560705" y="4312920"/>
            <a:ext cx="6995160" cy="1786255"/>
          </a:xfrm>
          <a:prstGeom prst="rect">
            <a:avLst/>
          </a:prstGeom>
          <a:noFill/>
          <a:ln w="0" cmpd="sng">
            <a:noFill/>
            <a:prstDash val="solid"/>
          </a:ln>
        </p:spPr>
        <p:txBody>
          <a:bodyPr vert="horz" lIns="0" tIns="0" rIns="0" bIns="0" anchor="t"/>
          <a:lstStyle/>
          <a:p>
            <a:pPr marL="731520" marR="0" indent="0" algn="l">
              <a:lnSpc>
                <a:spcPts val="2000"/>
              </a:lnSpc>
              <a:spcAft>
                <a:spcPts val="0"/>
              </a:spcAft>
            </a:pPr>
            <a:r>
              <a:rPr lang="en-US" sz="1750" spc="-10">
                <a:solidFill>
                  <a:srgbClr val="000000"/>
                </a:solidFill>
                <a:latin typeface="Arial" panose="02020603050405020304" pitchFamily="2"/>
              </a:rPr>
              <a:t>50 percent of the financial support), but have not yet reached </a:t>
            </a:r>
          </a:p>
          <a:p>
            <a:pPr marL="731520" marR="0" indent="0" algn="l">
              <a:lnSpc>
                <a:spcPts val="2000"/>
              </a:lnSpc>
              <a:spcBef>
                <a:spcPts val="125"/>
              </a:spcBef>
              <a:spcAft>
                <a:spcPts val="0"/>
              </a:spcAft>
            </a:pPr>
            <a:r>
              <a:rPr lang="en-US" sz="1750" spc="-25">
                <a:solidFill>
                  <a:srgbClr val="000000"/>
                </a:solidFill>
                <a:latin typeface="Arial" panose="02020603050405020304" pitchFamily="2"/>
              </a:rPr>
              <a:t>age 26 </a:t>
            </a:r>
          </a:p>
          <a:p>
            <a:pPr marL="731520" marR="0" indent="0" algn="just">
              <a:lnSpc>
                <a:spcPts val="2200"/>
              </a:lnSpc>
              <a:spcBef>
                <a:spcPts val="405"/>
              </a:spcBef>
              <a:spcAft>
                <a:spcPts val="0"/>
              </a:spcAft>
            </a:pPr>
            <a:r>
              <a:rPr lang="en-US" sz="1750" spc="0">
                <a:solidFill>
                  <a:srgbClr val="000000"/>
                </a:solidFill>
                <a:latin typeface="Arial" panose="02020603050405020304" pitchFamily="2"/>
              </a:rPr>
              <a:t>– Not eligible for an employer-sponsored health plan under your own employment as defined in TYA regulations </a:t>
            </a:r>
          </a:p>
          <a:p>
            <a:pPr marL="411480" marR="0" indent="0" algn="l">
              <a:lnSpc>
                <a:spcPts val="2000"/>
              </a:lnSpc>
              <a:spcBef>
                <a:spcPts val="535"/>
              </a:spcBef>
              <a:spcAft>
                <a:spcPts val="0"/>
              </a:spcAft>
            </a:pPr>
            <a:r>
              <a:rPr lang="en-US" sz="1750" spc="0">
                <a:solidFill>
                  <a:srgbClr val="000000"/>
                </a:solidFill>
                <a:latin typeface="Arial" panose="02020603050405020304" pitchFamily="2"/>
              </a:rPr>
              <a:t>– Not otherwise eligible for TRICARE program coverage </a:t>
            </a:r>
          </a:p>
          <a:p>
            <a:pPr marL="0" marR="0" indent="411480" algn="l">
              <a:lnSpc>
                <a:spcPts val="2400"/>
              </a:lnSpc>
              <a:spcBef>
                <a:spcPts val="440"/>
              </a:spcBef>
              <a:spcAft>
                <a:spcPts val="0"/>
              </a:spcAft>
              <a:buFont typeface="Symbol"/>
              <a:buChar char="·"/>
            </a:pPr>
            <a:r>
              <a:rPr lang="en-US" sz="1950" spc="-10">
                <a:solidFill>
                  <a:srgbClr val="000000"/>
                </a:solidFill>
                <a:latin typeface="Arial" panose="02020603050405020304" pitchFamily="2"/>
              </a:rPr>
              <a:t>For more information, visit </a:t>
            </a:r>
            <a:r>
              <a:rPr lang="en-US" sz="1950" b="1" u="sng" spc="-5">
                <a:solidFill>
                  <a:srgbClr val="0000FF"/>
                </a:solidFill>
                <a:latin typeface="Arial" panose="02020603050405020304" pitchFamily="2"/>
              </a:rPr>
              <a:t>www.tricare.mil/tya</a:t>
            </a:r>
            <a:r>
              <a:rPr lang="en-US" sz="1950" u="sng" spc="-10">
                <a:solidFill>
                  <a:srgbClr val="0000FF"/>
                </a:solidFill>
                <a:latin typeface="Arial" panose="02020603050405020304" pitchFamily="2"/>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layout 1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755775" y="355600"/>
            <a:ext cx="5626100" cy="1236980"/>
          </a:xfrm>
          <a:prstGeom prst="rect">
            <a:avLst/>
          </a:prstGeom>
          <a:noFill/>
          <a:ln w="0" cmpd="sng">
            <a:noFill/>
            <a:prstDash val="solid"/>
          </a:ln>
        </p:spPr>
        <p:txBody>
          <a:bodyPr vert="horz" lIns="0" tIns="5715" rIns="0" bIns="0" anchor="t"/>
          <a:lstStyle/>
          <a:p>
            <a:pPr marL="0" marR="0" indent="0" algn="ctr">
              <a:lnSpc>
                <a:spcPts val="4300"/>
              </a:lnSpc>
              <a:spcAft>
                <a:spcPts val="5405"/>
              </a:spcAft>
            </a:pPr>
            <a:r>
              <a:rPr lang="en-US" sz="3700" spc="35">
                <a:solidFill>
                  <a:srgbClr val="006BB6"/>
                </a:solidFill>
                <a:latin typeface="Arial" panose="02020603050405020304" pitchFamily="2"/>
              </a:rPr>
              <a:t>TRICARE For Life </a:t>
            </a:r>
          </a:p>
        </p:txBody>
      </p:sp>
      <p:sp>
        <p:nvSpPr>
          <p:cNvPr id="3" name="Text Placeholder 2"/>
          <p:cNvSpPr>
            <a:spLocks noGrp="1"/>
          </p:cNvSpPr>
          <p:nvPr>
            <p:ph type="body" idx="10"/>
          </p:nvPr>
        </p:nvSpPr>
        <p:spPr>
          <a:xfrm>
            <a:off x="68580" y="1592580"/>
            <a:ext cx="8915400" cy="4912360"/>
          </a:xfrm>
          <a:prstGeom prst="rect">
            <a:avLst/>
          </a:prstGeom>
          <a:noFill/>
          <a:ln w="0" cmpd="sng">
            <a:noFill/>
            <a:prstDash val="solid"/>
          </a:ln>
        </p:spPr>
        <p:txBody>
          <a:bodyPr vert="horz" lIns="0" tIns="0" rIns="0" bIns="0" anchor="t"/>
          <a:lstStyle/>
          <a:p>
            <a:pPr marL="502920" marR="685800" indent="0" algn="l">
              <a:lnSpc>
                <a:spcPts val="2300"/>
              </a:lnSpc>
              <a:spcAft>
                <a:spcPts val="0"/>
              </a:spcAft>
            </a:pPr>
            <a:r>
              <a:rPr lang="en-US" sz="1950" spc="0">
                <a:solidFill>
                  <a:srgbClr val="000000"/>
                </a:solidFill>
                <a:latin typeface="Arial" panose="02020603050405020304" pitchFamily="2"/>
              </a:rPr>
              <a:t>TRICARE For Life (TFL) is Medicare-wraparound coverage for TRICARE beneficiaries who are entitled to Medicare Part A and have Medicare Part B, regardless of age or place of residence. </a:t>
            </a:r>
          </a:p>
          <a:p>
            <a:pPr marL="822960" marR="1965960" indent="320040" algn="l">
              <a:lnSpc>
                <a:spcPts val="2400"/>
              </a:lnSpc>
              <a:spcBef>
                <a:spcPts val="480"/>
              </a:spcBef>
              <a:spcAft>
                <a:spcPts val="0"/>
              </a:spcAft>
              <a:buFont typeface="Symbol"/>
              <a:buChar char="·"/>
            </a:pPr>
            <a:r>
              <a:rPr lang="en-US" sz="1950" spc="0">
                <a:solidFill>
                  <a:srgbClr val="000000"/>
                </a:solidFill>
                <a:latin typeface="Arial" panose="02020603050405020304" pitchFamily="2"/>
              </a:rPr>
              <a:t>Beneficiaries entitled to Medicare Part A and who have Medicare Part B: </a:t>
            </a:r>
          </a:p>
          <a:p>
            <a:pPr marL="1188720" marR="457200" indent="0" algn="l">
              <a:lnSpc>
                <a:spcPts val="2200"/>
              </a:lnSpc>
              <a:spcBef>
                <a:spcPts val="370"/>
              </a:spcBef>
              <a:spcAft>
                <a:spcPts val="0"/>
              </a:spcAft>
            </a:pPr>
            <a:r>
              <a:rPr lang="en-US" sz="1750" spc="0">
                <a:solidFill>
                  <a:srgbClr val="000000"/>
                </a:solidFill>
                <a:latin typeface="Arial" panose="02020603050405020304" pitchFamily="2"/>
              </a:rPr>
              <a:t>– Are automatically covered under TFL. There are no enrollment forms or enrollment fees. </a:t>
            </a:r>
          </a:p>
          <a:p>
            <a:pPr marL="914400" marR="0" indent="0" algn="l">
              <a:lnSpc>
                <a:spcPts val="2000"/>
              </a:lnSpc>
              <a:spcBef>
                <a:spcPts val="565"/>
              </a:spcBef>
              <a:spcAft>
                <a:spcPts val="0"/>
              </a:spcAft>
            </a:pPr>
            <a:r>
              <a:rPr lang="en-US" sz="1750" spc="0">
                <a:solidFill>
                  <a:srgbClr val="000000"/>
                </a:solidFill>
                <a:latin typeface="Arial" panose="02020603050405020304" pitchFamily="2"/>
              </a:rPr>
              <a:t>– Should obtain a new uniformed services ID card at age 65. </a:t>
            </a:r>
          </a:p>
          <a:p>
            <a:pPr marL="914400" marR="0" indent="0" algn="l">
              <a:lnSpc>
                <a:spcPts val="2000"/>
              </a:lnSpc>
              <a:spcBef>
                <a:spcPts val="510"/>
              </a:spcBef>
              <a:spcAft>
                <a:spcPts val="0"/>
              </a:spcAft>
            </a:pPr>
            <a:r>
              <a:rPr lang="en-US" sz="1750" spc="0">
                <a:solidFill>
                  <a:srgbClr val="000000"/>
                </a:solidFill>
                <a:latin typeface="Arial" panose="02020603050405020304" pitchFamily="2"/>
              </a:rPr>
              <a:t>– May get care from any Medicare-participating, nonparticipating, </a:t>
            </a:r>
          </a:p>
          <a:p>
            <a:pPr marL="1188720" marR="0" indent="0" algn="l">
              <a:lnSpc>
                <a:spcPts val="2000"/>
              </a:lnSpc>
              <a:spcBef>
                <a:spcPts val="130"/>
              </a:spcBef>
              <a:spcAft>
                <a:spcPts val="0"/>
              </a:spcAft>
            </a:pPr>
            <a:r>
              <a:rPr lang="en-US" sz="1750" spc="-10">
                <a:solidFill>
                  <a:srgbClr val="000000"/>
                </a:solidFill>
                <a:latin typeface="Arial" panose="02020603050405020304" pitchFamily="2"/>
              </a:rPr>
              <a:t>or opt-out provider, or military hospital or clinic if space is available. </a:t>
            </a:r>
          </a:p>
          <a:p>
            <a:pPr marL="822960" marR="1325880" indent="320040" algn="just">
              <a:lnSpc>
                <a:spcPts val="2400"/>
              </a:lnSpc>
              <a:spcBef>
                <a:spcPts val="505"/>
              </a:spcBef>
              <a:spcAft>
                <a:spcPts val="9035"/>
              </a:spcAft>
              <a:buFont typeface="Symbol"/>
              <a:buChar char="·"/>
            </a:pPr>
            <a:r>
              <a:rPr lang="en-US" sz="1950" spc="0">
                <a:solidFill>
                  <a:srgbClr val="000000"/>
                </a:solidFill>
                <a:latin typeface="Arial" panose="02020603050405020304" pitchFamily="2"/>
              </a:rPr>
              <a:t>For more information on TFL, visit </a:t>
            </a:r>
            <a:r>
              <a:rPr lang="en-US" sz="2000" b="1" u="sng" spc="0">
                <a:solidFill>
                  <a:srgbClr val="0000FF"/>
                </a:solidFill>
                <a:latin typeface="Arial" panose="02020603050405020304" pitchFamily="2"/>
              </a:rPr>
              <a:t>www.tricare.mil/tfl</a:t>
            </a:r>
            <a:r>
              <a:rPr lang="en-US" sz="1950" spc="0">
                <a:solidFill>
                  <a:srgbClr val="000000"/>
                </a:solidFill>
                <a:latin typeface="Arial" panose="02020603050405020304" pitchFamily="2"/>
              </a:rPr>
              <a:t>or call </a:t>
            </a:r>
            <a:r>
              <a:rPr lang="en-US" sz="2000" b="1" spc="0">
                <a:solidFill>
                  <a:srgbClr val="000000"/>
                </a:solidFill>
                <a:latin typeface="Arial" panose="02020603050405020304" pitchFamily="2"/>
              </a:rPr>
              <a:t>1-866-773-0404</a:t>
            </a:r>
            <a:r>
              <a:rPr lang="en-US" sz="1950" spc="0">
                <a:solidFill>
                  <a:srgbClr val="000000"/>
                </a:solidFill>
                <a:latin typeface="Arial" panose="02020603050405020304" pitchFamily="2"/>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layout 18">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0" y="1570990"/>
            <a:ext cx="9144000" cy="3906520"/>
          </a:xfrm>
          <a:prstGeom prst="rect">
            <a:avLst/>
          </a:prstGeom>
          <a:noFill/>
          <a:ln w="0" cmpd="sng">
            <a:noFill/>
            <a:prstDash val="solid"/>
          </a:ln>
        </p:spPr>
        <p:txBody>
          <a:bodyPr vert="horz" lIns="0" tIns="1905" rIns="0" bIns="0" anchor="t"/>
          <a:lstStyle/>
          <a:p>
            <a:pPr marL="914400" marR="960120" indent="365760" algn="l">
              <a:lnSpc>
                <a:spcPts val="2400"/>
              </a:lnSpc>
              <a:spcAft>
                <a:spcPts val="0"/>
              </a:spcAft>
              <a:buFont typeface="Symbol"/>
              <a:buChar char="·"/>
            </a:pPr>
            <a:r>
              <a:rPr lang="en-US" sz="1950" spc="0">
                <a:solidFill>
                  <a:srgbClr val="000000"/>
                </a:solidFill>
                <a:latin typeface="Arial" panose="02020603050405020304" pitchFamily="2"/>
              </a:rPr>
              <a:t>For overseas locations outside the United States and U.S. territories, TFL works like TRICARE Select and you may visit any host nation provider for care.</a:t>
            </a:r>
            <a:r>
              <a:rPr lang="en-US" sz="1950" b="1" spc="0">
                <a:solidFill>
                  <a:srgbClr val="000000"/>
                </a:solidFill>
                <a:latin typeface="Arial" panose="02020603050405020304" pitchFamily="2"/>
              </a:rPr>
              <a:t>* </a:t>
            </a:r>
          </a:p>
          <a:p>
            <a:pPr marL="1005840" marR="2194560" indent="365760" algn="l">
              <a:lnSpc>
                <a:spcPts val="2600"/>
              </a:lnSpc>
              <a:spcBef>
                <a:spcPts val="240"/>
              </a:spcBef>
              <a:spcAft>
                <a:spcPts val="18120"/>
              </a:spcAft>
              <a:buFont typeface="Symbol"/>
              <a:buChar char="·"/>
            </a:pPr>
            <a:r>
              <a:rPr lang="en-US" sz="1950" spc="0">
                <a:solidFill>
                  <a:srgbClr val="000000"/>
                </a:solidFill>
                <a:latin typeface="Arial" panose="02020603050405020304" pitchFamily="2"/>
              </a:rPr>
              <a:t>Claims are filed with the TOP claims processor. </a:t>
            </a:r>
            <a:r>
              <a:rPr lang="en-US" sz="1800" spc="0">
                <a:solidFill>
                  <a:srgbClr val="000000"/>
                </a:solidFill>
                <a:latin typeface="Arial" panose="02020603050405020304" pitchFamily="2"/>
              </a:rPr>
              <a:t>– For more information, visit </a:t>
            </a:r>
            <a:r>
              <a:rPr lang="en-US" sz="1750" b="1" u="sng" spc="0">
                <a:solidFill>
                  <a:srgbClr val="0000FF"/>
                </a:solidFill>
                <a:latin typeface="Arial" panose="02020603050405020304" pitchFamily="2"/>
              </a:rPr>
              <a:t>www.tricare-overseas.com</a:t>
            </a:r>
            <a:r>
              <a:rPr lang="en-US" sz="1800" spc="0">
                <a:solidFill>
                  <a:srgbClr val="000000"/>
                </a:solidFill>
                <a:latin typeface="Arial" panose="02020603050405020304" pitchFamily="2"/>
              </a:rPr>
              <a:t>. </a:t>
            </a:r>
          </a:p>
        </p:txBody>
      </p:sp>
      <p:sp>
        <p:nvSpPr>
          <p:cNvPr id="6" name="Text Placeholder 5"/>
          <p:cNvSpPr>
            <a:spLocks noGrp="1"/>
          </p:cNvSpPr>
          <p:nvPr>
            <p:ph type="body" idx="10"/>
          </p:nvPr>
        </p:nvSpPr>
        <p:spPr>
          <a:xfrm>
            <a:off x="0" y="5477510"/>
            <a:ext cx="9144000" cy="1036320"/>
          </a:xfrm>
          <a:prstGeom prst="rect">
            <a:avLst/>
          </a:prstGeom>
          <a:noFill/>
          <a:ln w="0" cmpd="sng">
            <a:noFill/>
            <a:prstDash val="solid"/>
          </a:ln>
        </p:spPr>
        <p:txBody>
          <a:bodyPr vert="horz" lIns="0" tIns="0" rIns="0" bIns="0" anchor="t"/>
          <a:lstStyle/>
          <a:p>
            <a:pPr marL="685800" marR="777240" indent="0" algn="l">
              <a:lnSpc>
                <a:spcPts val="1700"/>
              </a:lnSpc>
              <a:spcAft>
                <a:spcPts val="4670"/>
              </a:spcAft>
            </a:pPr>
            <a:r>
              <a:rPr lang="en-US" sz="1400" i="1" spc="0">
                <a:solidFill>
                  <a:srgbClr val="006BB6"/>
                </a:solidFill>
                <a:latin typeface="Times New Roman" panose="02020603050405020304" pitchFamily="1"/>
              </a:rPr>
              <a:t>* </a:t>
            </a:r>
            <a:r>
              <a:rPr lang="en-US" sz="100" i="1" spc="0">
                <a:solidFill>
                  <a:srgbClr val="000000"/>
                </a:solidFill>
                <a:latin typeface="Arial" panose="02020603050405020304" pitchFamily="2"/>
              </a:rPr>
              <a:t> </a:t>
            </a:r>
            <a:r>
              <a:rPr lang="en-US" sz="1400" i="1" spc="0">
                <a:solidFill>
                  <a:srgbClr val="000000"/>
                </a:solidFill>
                <a:latin typeface="Arial" panose="02020603050405020304" pitchFamily="2"/>
              </a:rPr>
              <a:t>If you live or travel in the Philippines, you are encouraged to see a preferred provider for care. For more information, visit </a:t>
            </a:r>
            <a:r>
              <a:rPr lang="en-US" sz="1400" b="1" i="1" u="sng" spc="0">
                <a:solidFill>
                  <a:srgbClr val="0000FF"/>
                </a:solidFill>
                <a:latin typeface="Arial" panose="02020603050405020304" pitchFamily="2"/>
              </a:rPr>
              <a:t>www.tricare.mil/philippines</a:t>
            </a:r>
            <a:r>
              <a:rPr lang="en-US" sz="1400" i="1" u="sng" spc="0">
                <a:solidFill>
                  <a:srgbClr val="0000FF"/>
                </a:solidFill>
                <a:latin typeface="Arial" panose="02020603050405020304" pitchFamily="2"/>
              </a:rPr>
              <a:t>.</a:t>
            </a:r>
            <a:r>
              <a:rPr lang="en-US" sz="100" i="1" spc="0">
                <a:solidFill>
                  <a:srgbClr val="000000"/>
                </a:solidFill>
                <a:latin typeface="Arial" panose="02020603050405020304" pitchFamily="2"/>
              </a:rPr>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layout 19">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435350" cy="1991995"/>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950" spc="10">
                <a:solidFill>
                  <a:srgbClr val="FFFFFF"/>
                </a:solidFill>
                <a:latin typeface="Arial" panose="02020603050405020304" pitchFamily="2"/>
              </a:rPr>
              <a:t>Preparing for Retirement </a:t>
            </a:r>
          </a:p>
          <a:p>
            <a:pPr marL="365760" marR="0" indent="365760" algn="l">
              <a:lnSpc>
                <a:spcPts val="2500"/>
              </a:lnSpc>
              <a:spcBef>
                <a:spcPts val="415"/>
              </a:spcBef>
              <a:spcAft>
                <a:spcPts val="0"/>
              </a:spcAft>
              <a:buFont typeface="Symbol"/>
              <a:buChar char="·"/>
            </a:pPr>
            <a:r>
              <a:rPr lang="en-US" sz="1950" spc="-1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1950" b="1" spc="0">
                <a:solidFill>
                  <a:srgbClr val="FFFFFF"/>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For Information and Assistance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layout 20">
    <p:bg>
      <p:bgPr>
        <a:solidFill>
          <a:schemeClr val="bg1">
            <a:alpha val="100000"/>
          </a:schemeClr>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0"/>
          </p:nvPr>
        </p:nvSpPr>
        <p:spPr>
          <a:xfrm>
            <a:off x="685800" y="1425575"/>
            <a:ext cx="1670050" cy="543560"/>
          </a:xfrm>
          <a:prstGeom prst="rect">
            <a:avLst/>
          </a:prstGeom>
          <a:noFill/>
          <a:ln w="0" cmpd="sng">
            <a:noFill/>
            <a:prstDash val="solid"/>
          </a:ln>
        </p:spPr>
        <p:txBody>
          <a:bodyPr vert="horz" lIns="0" tIns="17145" rIns="0" bIns="0" anchor="t"/>
          <a:lstStyle/>
          <a:p>
            <a:pPr marL="0" marR="0" indent="0" algn="l">
              <a:lnSpc>
                <a:spcPts val="1900"/>
              </a:lnSpc>
              <a:spcAft>
                <a:spcPts val="280"/>
              </a:spcAft>
            </a:pPr>
            <a:r>
              <a:rPr lang="en-US" sz="1650" spc="170">
                <a:solidFill>
                  <a:srgbClr val="2A2A2B"/>
                </a:solidFill>
                <a:latin typeface="Arial" panose="02020603050405020304" pitchFamily="2"/>
              </a:rPr>
              <a:t>Military Pharmacy </a:t>
            </a:r>
          </a:p>
        </p:txBody>
      </p:sp>
      <p:sp>
        <p:nvSpPr>
          <p:cNvPr id="10" name="Text Placeholder 9"/>
          <p:cNvSpPr>
            <a:spLocks noGrp="1"/>
          </p:cNvSpPr>
          <p:nvPr>
            <p:ph type="body" idx="10"/>
          </p:nvPr>
        </p:nvSpPr>
        <p:spPr>
          <a:xfrm>
            <a:off x="685800" y="2660650"/>
            <a:ext cx="1670050" cy="68580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650" spc="150">
                <a:solidFill>
                  <a:srgbClr val="2A2A2B"/>
                </a:solidFill>
                <a:latin typeface="Arial" panose="02020603050405020304" pitchFamily="2"/>
              </a:rPr>
              <a:t>TRICARE Pharmacy Home Delivery </a:t>
            </a:r>
          </a:p>
        </p:txBody>
      </p:sp>
      <p:sp>
        <p:nvSpPr>
          <p:cNvPr id="11" name="Text Placeholder 10"/>
          <p:cNvSpPr>
            <a:spLocks noGrp="1"/>
          </p:cNvSpPr>
          <p:nvPr>
            <p:ph type="body" idx="10"/>
          </p:nvPr>
        </p:nvSpPr>
        <p:spPr>
          <a:xfrm>
            <a:off x="685800" y="3965575"/>
            <a:ext cx="1670050" cy="74676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en-US" sz="1650" spc="65">
                <a:solidFill>
                  <a:srgbClr val="2A2A2B"/>
                </a:solidFill>
                <a:latin typeface="Arial" panose="02020603050405020304" pitchFamily="2"/>
              </a:rPr>
              <a:t>TRICARE </a:t>
            </a:r>
          </a:p>
          <a:p>
            <a:pPr marL="0" marR="0" indent="0" algn="l">
              <a:lnSpc>
                <a:spcPts val="1900"/>
              </a:lnSpc>
              <a:spcBef>
                <a:spcPts val="0"/>
              </a:spcBef>
              <a:spcAft>
                <a:spcPts val="305"/>
              </a:spcAft>
            </a:pPr>
            <a:r>
              <a:rPr lang="en-US" sz="1650" spc="0">
                <a:solidFill>
                  <a:srgbClr val="2A2A2B"/>
                </a:solidFill>
                <a:latin typeface="Arial" panose="02020603050405020304" pitchFamily="2"/>
              </a:rPr>
              <a:t>Retail Network Pharmacy </a:t>
            </a:r>
          </a:p>
        </p:txBody>
      </p:sp>
      <p:sp>
        <p:nvSpPr>
          <p:cNvPr id="12" name="Text Placeholder 11"/>
          <p:cNvSpPr>
            <a:spLocks noGrp="1"/>
          </p:cNvSpPr>
          <p:nvPr>
            <p:ph type="body" idx="10"/>
          </p:nvPr>
        </p:nvSpPr>
        <p:spPr>
          <a:xfrm>
            <a:off x="3727450" y="1425575"/>
            <a:ext cx="4231005" cy="543560"/>
          </a:xfrm>
          <a:prstGeom prst="rect">
            <a:avLst/>
          </a:prstGeom>
          <a:noFill/>
          <a:ln w="0" cmpd="sng">
            <a:noFill/>
            <a:prstDash val="solid"/>
          </a:ln>
        </p:spPr>
        <p:txBody>
          <a:bodyPr vert="horz" lIns="0" tIns="0" rIns="0" bIns="0" anchor="t"/>
          <a:lstStyle/>
          <a:p>
            <a:pPr marL="365760" marR="0" indent="365760" algn="l">
              <a:lnSpc>
                <a:spcPts val="1900"/>
              </a:lnSpc>
              <a:spcAft>
                <a:spcPts val="0"/>
              </a:spcAft>
              <a:buFont typeface="Symbol"/>
              <a:buChar char="·"/>
            </a:pPr>
            <a:r>
              <a:rPr lang="en-US" sz="1650" spc="-25">
                <a:solidFill>
                  <a:srgbClr val="000000"/>
                </a:solidFill>
                <a:latin typeface="Arial" panose="02020603050405020304" pitchFamily="2"/>
              </a:rPr>
              <a:t>Usually inside military hospitals and clinics </a:t>
            </a:r>
          </a:p>
          <a:p>
            <a:pPr marL="365760" marR="0" indent="365760" algn="l">
              <a:lnSpc>
                <a:spcPts val="1900"/>
              </a:lnSpc>
              <a:spcBef>
                <a:spcPts val="425"/>
              </a:spcBef>
              <a:spcAft>
                <a:spcPts val="0"/>
              </a:spcAft>
              <a:buFont typeface="Symbol"/>
              <a:buChar char="·"/>
            </a:pPr>
            <a:r>
              <a:rPr lang="en-US" sz="1650" spc="-25">
                <a:solidFill>
                  <a:srgbClr val="000000"/>
                </a:solidFill>
                <a:latin typeface="Arial" panose="02020603050405020304" pitchFamily="2"/>
              </a:rPr>
              <a:t>Get up to a 90-day supply </a:t>
            </a:r>
          </a:p>
        </p:txBody>
      </p:sp>
      <p:sp>
        <p:nvSpPr>
          <p:cNvPr id="13" name="Text Placeholder 12"/>
          <p:cNvSpPr>
            <a:spLocks noGrp="1"/>
          </p:cNvSpPr>
          <p:nvPr>
            <p:ph type="body" idx="10"/>
          </p:nvPr>
        </p:nvSpPr>
        <p:spPr>
          <a:xfrm>
            <a:off x="3727450" y="2660650"/>
            <a:ext cx="4231005" cy="685800"/>
          </a:xfrm>
          <a:prstGeom prst="rect">
            <a:avLst/>
          </a:prstGeom>
          <a:noFill/>
          <a:ln w="0" cmpd="sng">
            <a:noFill/>
            <a:prstDash val="solid"/>
          </a:ln>
        </p:spPr>
        <p:txBody>
          <a:bodyPr vert="horz" lIns="0" tIns="45720" rIns="0" bIns="0" anchor="t"/>
          <a:lstStyle/>
          <a:p>
            <a:pPr marL="365760" marR="0" indent="365760" algn="l">
              <a:lnSpc>
                <a:spcPts val="2000"/>
              </a:lnSpc>
              <a:spcAft>
                <a:spcPts val="0"/>
              </a:spcAft>
              <a:buFont typeface="Symbol"/>
              <a:buChar char="·"/>
            </a:pPr>
            <a:r>
              <a:rPr lang="en-US" sz="1650" spc="-25">
                <a:solidFill>
                  <a:srgbClr val="000000"/>
                </a:solidFill>
                <a:latin typeface="Arial" panose="02020603050405020304" pitchFamily="2"/>
              </a:rPr>
              <a:t>Must use this option for some drugs </a:t>
            </a:r>
          </a:p>
          <a:p>
            <a:pPr marL="365760" marR="0" indent="365760" algn="l">
              <a:lnSpc>
                <a:spcPts val="2000"/>
              </a:lnSpc>
              <a:spcBef>
                <a:spcPts val="425"/>
              </a:spcBef>
              <a:spcAft>
                <a:spcPts val="545"/>
              </a:spcAft>
              <a:buFont typeface="Symbol"/>
              <a:buChar char="·"/>
            </a:pPr>
            <a:r>
              <a:rPr lang="en-US" sz="1650" spc="-45">
                <a:solidFill>
                  <a:srgbClr val="000000"/>
                </a:solidFill>
                <a:latin typeface="Arial" panose="02020603050405020304" pitchFamily="2"/>
              </a:rPr>
              <a:t>Get up to a 90-day supply of covered drugs </a:t>
            </a:r>
          </a:p>
        </p:txBody>
      </p:sp>
      <p:sp>
        <p:nvSpPr>
          <p:cNvPr id="14" name="Text Placeholder 13"/>
          <p:cNvSpPr>
            <a:spLocks noGrp="1"/>
          </p:cNvSpPr>
          <p:nvPr>
            <p:ph type="body" idx="10"/>
          </p:nvPr>
        </p:nvSpPr>
        <p:spPr>
          <a:xfrm>
            <a:off x="3727450" y="3965575"/>
            <a:ext cx="4231005" cy="746760"/>
          </a:xfrm>
          <a:prstGeom prst="rect">
            <a:avLst/>
          </a:prstGeom>
          <a:noFill/>
          <a:ln w="0" cmpd="sng">
            <a:noFill/>
            <a:prstDash val="solid"/>
          </a:ln>
        </p:spPr>
        <p:txBody>
          <a:bodyPr vert="horz" lIns="0" tIns="0" rIns="0" bIns="0" anchor="t"/>
          <a:lstStyle/>
          <a:p>
            <a:pPr marL="365760" marR="45720" indent="365760" algn="l">
              <a:lnSpc>
                <a:spcPts val="1700"/>
              </a:lnSpc>
              <a:spcAft>
                <a:spcPts val="0"/>
              </a:spcAft>
              <a:buFont typeface="Symbol"/>
              <a:buChar char="·"/>
            </a:pPr>
            <a:r>
              <a:rPr lang="en-US" sz="1650" spc="0">
                <a:solidFill>
                  <a:srgbClr val="000000"/>
                </a:solidFill>
                <a:latin typeface="Arial" panose="02020603050405020304" pitchFamily="2"/>
              </a:rPr>
              <a:t>Fill prescriptions without submitting a claim for covered drugs </a:t>
            </a:r>
          </a:p>
          <a:p>
            <a:pPr marL="365760" marR="0" indent="365760" algn="l">
              <a:lnSpc>
                <a:spcPts val="1900"/>
              </a:lnSpc>
              <a:spcBef>
                <a:spcPts val="425"/>
              </a:spcBef>
              <a:spcAft>
                <a:spcPts val="0"/>
              </a:spcAft>
              <a:buFont typeface="Symbol"/>
              <a:buChar char="·"/>
            </a:pPr>
            <a:r>
              <a:rPr lang="en-US" sz="1650" spc="-25">
                <a:solidFill>
                  <a:srgbClr val="000000"/>
                </a:solidFill>
                <a:latin typeface="Arial" panose="02020603050405020304" pitchFamily="2"/>
              </a:rPr>
              <a:t>Get up to a 30-day supply </a:t>
            </a:r>
          </a:p>
        </p:txBody>
      </p:sp>
      <p:sp>
        <p:nvSpPr>
          <p:cNvPr id="15" name="Text Placeholder 14"/>
          <p:cNvSpPr>
            <a:spLocks noGrp="1"/>
          </p:cNvSpPr>
          <p:nvPr>
            <p:ph type="body" idx="10"/>
          </p:nvPr>
        </p:nvSpPr>
        <p:spPr>
          <a:xfrm>
            <a:off x="3657600" y="5273040"/>
            <a:ext cx="5486400" cy="1240790"/>
          </a:xfrm>
          <a:prstGeom prst="rect">
            <a:avLst/>
          </a:prstGeom>
          <a:noFill/>
          <a:ln w="0" cmpd="sng">
            <a:noFill/>
            <a:prstDash val="solid"/>
          </a:ln>
        </p:spPr>
        <p:txBody>
          <a:bodyPr vert="horz" lIns="0" tIns="3175" rIns="0" bIns="0" anchor="t"/>
          <a:lstStyle/>
          <a:p>
            <a:pPr marL="411480" marR="868680" indent="320040" algn="l">
              <a:lnSpc>
                <a:spcPts val="1900"/>
              </a:lnSpc>
              <a:spcAft>
                <a:spcPts val="0"/>
              </a:spcAft>
              <a:buFont typeface="Symbol"/>
              <a:buChar char="·"/>
            </a:pPr>
            <a:r>
              <a:rPr lang="en-US" sz="1650" spc="-25">
                <a:solidFill>
                  <a:srgbClr val="000000"/>
                </a:solidFill>
                <a:latin typeface="Arial" panose="02020603050405020304" pitchFamily="2"/>
              </a:rPr>
              <a:t>Pay full price upfront and, for covered drugs, file a claim to get a portion of your money back </a:t>
            </a:r>
          </a:p>
          <a:p>
            <a:pPr marL="411480" marR="0" indent="320040" algn="l">
              <a:lnSpc>
                <a:spcPts val="2000"/>
              </a:lnSpc>
              <a:spcBef>
                <a:spcPts val="400"/>
              </a:spcBef>
              <a:spcAft>
                <a:spcPts val="3830"/>
              </a:spcAft>
              <a:buFont typeface="Symbol"/>
              <a:buChar char="·"/>
            </a:pPr>
            <a:r>
              <a:rPr lang="en-US" sz="1650" spc="-20">
                <a:solidFill>
                  <a:srgbClr val="000000"/>
                </a:solidFill>
                <a:latin typeface="Arial" panose="02020603050405020304" pitchFamily="2"/>
              </a:rPr>
              <a:t>Get up to a 30-day supply </a:t>
            </a:r>
          </a:p>
        </p:txBody>
      </p:sp>
      <p:sp>
        <p:nvSpPr>
          <p:cNvPr id="16" name="Text Placeholder 15"/>
          <p:cNvSpPr>
            <a:spLocks noGrp="1"/>
          </p:cNvSpPr>
          <p:nvPr>
            <p:ph type="body" idx="10"/>
          </p:nvPr>
        </p:nvSpPr>
        <p:spPr>
          <a:xfrm>
            <a:off x="694690" y="5375910"/>
            <a:ext cx="1450975" cy="48323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650" spc="0">
                <a:solidFill>
                  <a:srgbClr val="2A2A2B"/>
                </a:solidFill>
                <a:latin typeface="Arial" panose="02020603050405020304" pitchFamily="2"/>
              </a:rPr>
              <a:t>Non-Network Pharmacy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layout 2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217295"/>
          </a:xfrm>
          <a:prstGeom prst="rect">
            <a:avLst/>
          </a:prstGeom>
          <a:noFill/>
          <a:ln w="0" cmpd="sng">
            <a:noFill/>
            <a:prstDash val="solid"/>
          </a:ln>
        </p:spPr>
        <p:txBody>
          <a:bodyPr vert="horz" lIns="0" tIns="0" rIns="0" bIns="0" anchor="t"/>
          <a:lstStyle/>
          <a:p>
            <a:pPr marL="0" marR="0" indent="0" algn="ctr">
              <a:lnSpc>
                <a:spcPts val="4400"/>
              </a:lnSpc>
              <a:spcAft>
                <a:spcPts val="685"/>
              </a:spcAft>
            </a:pPr>
            <a:r>
              <a:rPr lang="en-US" sz="3750" spc="0">
                <a:solidFill>
                  <a:srgbClr val="006BB6"/>
                </a:solidFill>
                <a:latin typeface="Arial" panose="02020603050405020304" pitchFamily="2"/>
              </a:rPr>
              <a:t>TRICARE and Other Health </a:t>
            </a:r>
            <a:br/>
            <a:r>
              <a:rPr lang="en-US" sz="3750" spc="0">
                <a:solidFill>
                  <a:srgbClr val="006BB6"/>
                </a:solidFill>
                <a:latin typeface="Arial" panose="02020603050405020304" pitchFamily="2"/>
              </a:rPr>
              <a:t>Insurance </a:t>
            </a:r>
          </a:p>
        </p:txBody>
      </p:sp>
      <p:sp>
        <p:nvSpPr>
          <p:cNvPr id="3" name="Text Placeholder 2"/>
          <p:cNvSpPr>
            <a:spLocks noGrp="1"/>
          </p:cNvSpPr>
          <p:nvPr>
            <p:ph type="body" idx="10"/>
          </p:nvPr>
        </p:nvSpPr>
        <p:spPr>
          <a:xfrm>
            <a:off x="0" y="1572895"/>
            <a:ext cx="9144000" cy="4932045"/>
          </a:xfrm>
          <a:prstGeom prst="rect">
            <a:avLst/>
          </a:prstGeom>
          <a:noFill/>
          <a:ln w="0" cmpd="sng">
            <a:noFill/>
            <a:prstDash val="solid"/>
          </a:ln>
        </p:spPr>
        <p:txBody>
          <a:bodyPr vert="horz" lIns="0" tIns="0" rIns="0" bIns="0" anchor="t"/>
          <a:lstStyle/>
          <a:p>
            <a:pPr marL="914400" marR="1005840" indent="365760" algn="l">
              <a:lnSpc>
                <a:spcPts val="2400"/>
              </a:lnSpc>
              <a:spcAft>
                <a:spcPts val="0"/>
              </a:spcAft>
              <a:buFont typeface="Symbol"/>
              <a:buChar char="·"/>
            </a:pPr>
            <a:r>
              <a:rPr lang="en-US" sz="1950" spc="0">
                <a:solidFill>
                  <a:srgbClr val="000000"/>
                </a:solidFill>
                <a:latin typeface="Arial" panose="02020603050405020304" pitchFamily="2"/>
              </a:rPr>
              <a:t>Other health insurance (OHI) (includes national health insurance overseas) is considered your primary health insurance. </a:t>
            </a:r>
          </a:p>
          <a:p>
            <a:pPr marL="914400" marR="548640" indent="365760" algn="l">
              <a:lnSpc>
                <a:spcPts val="2400"/>
              </a:lnSpc>
              <a:spcBef>
                <a:spcPts val="480"/>
              </a:spcBef>
              <a:spcAft>
                <a:spcPts val="0"/>
              </a:spcAft>
              <a:buFont typeface="Symbol"/>
              <a:buChar char="·"/>
            </a:pPr>
            <a:r>
              <a:rPr lang="en-US" sz="1950" spc="0">
                <a:solidFill>
                  <a:srgbClr val="000000"/>
                </a:solidFill>
                <a:latin typeface="Arial" panose="02020603050405020304" pitchFamily="2"/>
              </a:rPr>
              <a:t>TRICARE is the last payer to all other health benefits and insurance plans except for Medicaid, TRICARE supplements, the Indian Health Service, and other programs and plans as identified by the Defense Health Agency. </a:t>
            </a:r>
          </a:p>
          <a:p>
            <a:pPr marL="914400" marR="0" indent="365760" algn="l">
              <a:lnSpc>
                <a:spcPts val="2500"/>
              </a:lnSpc>
              <a:spcBef>
                <a:spcPts val="415"/>
              </a:spcBef>
              <a:spcAft>
                <a:spcPts val="0"/>
              </a:spcAft>
              <a:buFont typeface="Symbol"/>
              <a:buChar char="·"/>
            </a:pPr>
            <a:r>
              <a:rPr lang="en-US" sz="1950" spc="0">
                <a:solidFill>
                  <a:srgbClr val="000000"/>
                </a:solidFill>
                <a:latin typeface="Arial" panose="02020603050405020304" pitchFamily="2"/>
              </a:rPr>
              <a:t>If you have OHI: </a:t>
            </a:r>
          </a:p>
          <a:p>
            <a:pPr marL="1280160" marR="914400" indent="0" algn="l">
              <a:lnSpc>
                <a:spcPts val="2200"/>
              </a:lnSpc>
              <a:spcBef>
                <a:spcPts val="380"/>
              </a:spcBef>
              <a:spcAft>
                <a:spcPts val="0"/>
              </a:spcAft>
            </a:pPr>
            <a:r>
              <a:rPr lang="en-US" sz="1750" spc="0">
                <a:solidFill>
                  <a:srgbClr val="000000"/>
                </a:solidFill>
                <a:latin typeface="Arial" panose="02020603050405020304" pitchFamily="2"/>
              </a:rPr>
              <a:t>– Fill out and submit your regional contractor’s </a:t>
            </a:r>
            <a:r>
              <a:rPr lang="en-US" sz="1750" i="1" spc="0">
                <a:solidFill>
                  <a:srgbClr val="000000"/>
                </a:solidFill>
                <a:latin typeface="Arial" panose="02020603050405020304" pitchFamily="2"/>
              </a:rPr>
              <a:t>TRICARE Other Health Insurance Questionnaire </a:t>
            </a:r>
            <a:r>
              <a:rPr lang="en-US" sz="1750" spc="0">
                <a:solidFill>
                  <a:srgbClr val="000000"/>
                </a:solidFill>
                <a:latin typeface="Arial" panose="02020603050405020304" pitchFamily="2"/>
              </a:rPr>
              <a:t>at </a:t>
            </a:r>
            <a:r>
              <a:rPr lang="en-US" sz="1750" b="1" u="sng" spc="0">
                <a:solidFill>
                  <a:srgbClr val="0000FF"/>
                </a:solidFill>
                <a:latin typeface="Arial" panose="02020603050405020304" pitchFamily="2"/>
              </a:rPr>
              <a:t>www.tricare.mil/forms</a:t>
            </a:r>
            <a:r>
              <a:rPr lang="en-US" sz="1750" u="sng" spc="0">
                <a:solidFill>
                  <a:srgbClr val="0000FF"/>
                </a:solidFill>
                <a:latin typeface="Arial" panose="02020603050405020304" pitchFamily="2"/>
              </a:rPr>
              <a:t>.</a:t>
            </a:r>
            <a:r>
              <a:rPr lang="en-US" sz="100" spc="0">
                <a:solidFill>
                  <a:srgbClr val="000000"/>
                </a:solidFill>
                <a:latin typeface="Arial" panose="02020603050405020304" pitchFamily="2"/>
              </a:rPr>
              <a:t> </a:t>
            </a:r>
          </a:p>
          <a:p>
            <a:pPr marL="914400" marR="1417320" indent="0" algn="l">
              <a:lnSpc>
                <a:spcPts val="2600"/>
              </a:lnSpc>
              <a:spcBef>
                <a:spcPts val="5"/>
              </a:spcBef>
              <a:spcAft>
                <a:spcPts val="0"/>
              </a:spcAft>
            </a:pPr>
            <a:r>
              <a:rPr lang="en-US" sz="1750" spc="0">
                <a:solidFill>
                  <a:srgbClr val="000000"/>
                </a:solidFill>
                <a:latin typeface="Arial" panose="02020603050405020304" pitchFamily="2"/>
              </a:rPr>
              <a:t>– Follow your OHI’s rules for prior authorizations and filing claims. – Tell your provider about your OHI and TRICARE. </a:t>
            </a:r>
          </a:p>
          <a:p>
            <a:pPr marL="914400" marR="0" indent="0" algn="l">
              <a:lnSpc>
                <a:spcPts val="2000"/>
              </a:lnSpc>
              <a:spcBef>
                <a:spcPts val="530"/>
              </a:spcBef>
              <a:spcAft>
                <a:spcPts val="8640"/>
              </a:spcAft>
            </a:pPr>
            <a:r>
              <a:rPr lang="en-US" sz="1750" spc="0">
                <a:solidFill>
                  <a:srgbClr val="000000"/>
                </a:solidFill>
                <a:latin typeface="Arial" panose="02020603050405020304" pitchFamily="2"/>
              </a:rPr>
              <a:t>– Show your provider your OHI card.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170815" y="781685"/>
            <a:ext cx="5099050" cy="2870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950" spc="0">
                <a:solidFill>
                  <a:srgbClr val="FFFFFF"/>
                </a:solidFill>
                <a:latin typeface="Arial" panose="02020603050405020304" pitchFamily="2"/>
              </a:rPr>
              <a:t>Transitioning From Active Duty To Retirement </a:t>
            </a:r>
          </a:p>
        </p:txBody>
      </p:sp>
      <p:sp>
        <p:nvSpPr>
          <p:cNvPr id="6" name="Text Placeholder 5"/>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10347A"/>
                </a:solidFill>
                <a:latin typeface="Arial" panose="02020603050405020304" pitchFamily="2"/>
              </a:rPr>
              <a:t>Today’s AGENDA </a:t>
            </a:r>
          </a:p>
        </p:txBody>
      </p:sp>
      <p:sp>
        <p:nvSpPr>
          <p:cNvPr id="7" name="Text Placeholder 6"/>
          <p:cNvSpPr>
            <a:spLocks noGrp="1"/>
          </p:cNvSpPr>
          <p:nvPr>
            <p:ph type="body" idx="10"/>
          </p:nvPr>
        </p:nvSpPr>
        <p:spPr>
          <a:xfrm>
            <a:off x="4980305" y="1744980"/>
            <a:ext cx="3115310" cy="2297430"/>
          </a:xfrm>
          <a:prstGeom prst="rect">
            <a:avLst/>
          </a:prstGeom>
          <a:noFill/>
          <a:ln w="0" cmpd="sng">
            <a:noFill/>
            <a:prstDash val="solid"/>
          </a:ln>
        </p:spPr>
        <p:txBody>
          <a:bodyPr vert="horz" lIns="0" tIns="0" rIns="0" bIns="0" anchor="t"/>
          <a:lstStyle/>
          <a:p>
            <a:pPr marL="365760" marR="0" indent="365760" algn="l">
              <a:lnSpc>
                <a:spcPts val="2300"/>
              </a:lnSpc>
              <a:spcAft>
                <a:spcPts val="0"/>
              </a:spcAft>
              <a:buFont typeface="Symbol"/>
              <a:buChar char="·"/>
            </a:pPr>
            <a:r>
              <a:rPr lang="en-US" sz="1950" spc="-15">
                <a:solidFill>
                  <a:srgbClr val="1275BA"/>
                </a:solidFill>
                <a:latin typeface="Arial" panose="02020603050405020304" pitchFamily="2"/>
              </a:rPr>
              <a:t>Preparing for Retirement </a:t>
            </a:r>
          </a:p>
          <a:p>
            <a:pPr marL="365760" marR="0" indent="365760" algn="l">
              <a:lnSpc>
                <a:spcPts val="2400"/>
              </a:lnSpc>
              <a:spcBef>
                <a:spcPts val="480"/>
              </a:spcBef>
              <a:spcAft>
                <a:spcPts val="0"/>
              </a:spcAft>
              <a:buFont typeface="Symbol"/>
              <a:buChar char="·"/>
            </a:pPr>
            <a:r>
              <a:rPr lang="en-US" sz="1950" spc="0">
                <a:solidFill>
                  <a:srgbClr val="1275BA"/>
                </a:solidFill>
                <a:latin typeface="Arial" panose="02020603050405020304" pitchFamily="2"/>
              </a:rPr>
              <a:t>TRICARE ® Program Options </a:t>
            </a:r>
          </a:p>
          <a:p>
            <a:pPr marL="365760" marR="0" indent="365760" algn="l">
              <a:lnSpc>
                <a:spcPts val="2400"/>
              </a:lnSpc>
              <a:spcBef>
                <a:spcPts val="480"/>
              </a:spcBef>
              <a:spcAft>
                <a:spcPts val="0"/>
              </a:spcAft>
              <a:buFont typeface="Symbol"/>
              <a:buChar char="·"/>
            </a:pPr>
            <a:r>
              <a:rPr lang="en-US" sz="1950" spc="0">
                <a:solidFill>
                  <a:srgbClr val="1275BA"/>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1950" spc="0">
                <a:solidFill>
                  <a:srgbClr val="1275BA"/>
                </a:solidFill>
                <a:latin typeface="Arial" panose="02020603050405020304" pitchFamily="2"/>
              </a:rPr>
              <a:t>For Information and Assistance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yout 22">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0" y="1592580"/>
            <a:ext cx="9144000" cy="4921250"/>
          </a:xfrm>
          <a:prstGeom prst="rect">
            <a:avLst/>
          </a:prstGeom>
          <a:noFill/>
          <a:ln w="0" cmpd="sng">
            <a:noFill/>
            <a:prstDash val="solid"/>
          </a:ln>
        </p:spPr>
        <p:txBody>
          <a:bodyPr vert="horz" lIns="0" tIns="0" rIns="0" bIns="0" anchor="t"/>
          <a:lstStyle/>
          <a:p>
            <a:pPr marL="548640" marR="0" indent="365760" algn="l">
              <a:lnSpc>
                <a:spcPts val="2300"/>
              </a:lnSpc>
              <a:spcAft>
                <a:spcPts val="0"/>
              </a:spcAft>
              <a:buFont typeface="Symbol"/>
              <a:buChar char="·"/>
            </a:pPr>
            <a:r>
              <a:rPr lang="en-US" sz="1950" spc="10">
                <a:solidFill>
                  <a:srgbClr val="000000"/>
                </a:solidFill>
                <a:latin typeface="Arial" panose="02020603050405020304" pitchFamily="2"/>
              </a:rPr>
              <a:t>OHI is always the primary payer: </a:t>
            </a:r>
          </a:p>
          <a:p>
            <a:pPr marL="960120" marR="0" indent="0" algn="l">
              <a:lnSpc>
                <a:spcPts val="2100"/>
              </a:lnSpc>
              <a:spcBef>
                <a:spcPts val="485"/>
              </a:spcBef>
              <a:spcAft>
                <a:spcPts val="0"/>
              </a:spcAft>
            </a:pPr>
            <a:r>
              <a:rPr lang="en-US" sz="1800" spc="-20">
                <a:solidFill>
                  <a:srgbClr val="000000"/>
                </a:solidFill>
                <a:latin typeface="Arial" panose="02020603050405020304" pitchFamily="2"/>
              </a:rPr>
              <a:t>– Use OHI first, then submit claims to TRICARE. </a:t>
            </a:r>
          </a:p>
          <a:p>
            <a:pPr marL="548640" marR="0" indent="365760" algn="l">
              <a:lnSpc>
                <a:spcPts val="2500"/>
              </a:lnSpc>
              <a:spcBef>
                <a:spcPts val="410"/>
              </a:spcBef>
              <a:spcAft>
                <a:spcPts val="0"/>
              </a:spcAft>
              <a:buFont typeface="Symbol"/>
              <a:buChar char="·"/>
            </a:pPr>
            <a:r>
              <a:rPr lang="en-US" sz="1950" spc="10">
                <a:solidFill>
                  <a:srgbClr val="000000"/>
                </a:solidFill>
                <a:latin typeface="Arial" panose="02020603050405020304" pitchFamily="2"/>
              </a:rPr>
              <a:t>You may still use military pharmacies. </a:t>
            </a:r>
          </a:p>
          <a:p>
            <a:pPr marL="548640" marR="0" indent="365760" algn="l">
              <a:lnSpc>
                <a:spcPts val="2500"/>
              </a:lnSpc>
              <a:spcBef>
                <a:spcPts val="405"/>
              </a:spcBef>
              <a:spcAft>
                <a:spcPts val="0"/>
              </a:spcAft>
              <a:buFont typeface="Symbol"/>
              <a:buChar char="·"/>
            </a:pPr>
            <a:r>
              <a:rPr lang="en-US" sz="1950" spc="15">
                <a:solidFill>
                  <a:srgbClr val="000000"/>
                </a:solidFill>
                <a:latin typeface="Arial" panose="02020603050405020304" pitchFamily="2"/>
              </a:rPr>
              <a:t>You may use TRICARE Pharmacy Home Delivery </a:t>
            </a:r>
          </a:p>
          <a:p>
            <a:pPr marL="914400" marR="0" indent="0" algn="l">
              <a:lnSpc>
                <a:spcPts val="2300"/>
              </a:lnSpc>
              <a:spcBef>
                <a:spcPts val="140"/>
              </a:spcBef>
              <a:spcAft>
                <a:spcPts val="0"/>
              </a:spcAft>
            </a:pPr>
            <a:r>
              <a:rPr lang="en-US" sz="1950" spc="15">
                <a:solidFill>
                  <a:srgbClr val="000000"/>
                </a:solidFill>
                <a:latin typeface="Arial" panose="02020603050405020304" pitchFamily="2"/>
              </a:rPr>
              <a:t>or TRICARE retail network pharmacies only if: </a:t>
            </a:r>
          </a:p>
          <a:p>
            <a:pPr marL="960120" marR="0" indent="0" algn="l">
              <a:lnSpc>
                <a:spcPts val="2100"/>
              </a:lnSpc>
              <a:spcBef>
                <a:spcPts val="490"/>
              </a:spcBef>
              <a:spcAft>
                <a:spcPts val="0"/>
              </a:spcAft>
            </a:pPr>
            <a:r>
              <a:rPr lang="en-US" sz="1800" spc="-15">
                <a:solidFill>
                  <a:srgbClr val="000000"/>
                </a:solidFill>
                <a:latin typeface="Arial" panose="02020603050405020304" pitchFamily="2"/>
              </a:rPr>
              <a:t>– OHI does not cover your prescription </a:t>
            </a:r>
          </a:p>
          <a:p>
            <a:pPr marL="960120" marR="0" indent="0" algn="l">
              <a:lnSpc>
                <a:spcPts val="2100"/>
              </a:lnSpc>
              <a:spcBef>
                <a:spcPts val="510"/>
              </a:spcBef>
              <a:spcAft>
                <a:spcPts val="20630"/>
              </a:spcAft>
            </a:pPr>
            <a:r>
              <a:rPr lang="en-US" sz="1800" spc="-20">
                <a:solidFill>
                  <a:srgbClr val="000000"/>
                </a:solidFill>
                <a:latin typeface="Arial" panose="02020603050405020304" pitchFamily="2"/>
              </a:rPr>
              <a:t>– You have reached your OHI’s benefit cap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layout 23">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0" y="937260"/>
            <a:ext cx="9144000" cy="635635"/>
          </a:xfrm>
          <a:prstGeom prst="rect">
            <a:avLst/>
          </a:prstGeom>
          <a:noFill/>
          <a:ln w="0" cmpd="sng">
            <a:noFill/>
            <a:prstDash val="solid"/>
          </a:ln>
        </p:spPr>
        <p:txBody>
          <a:bodyPr vert="horz" lIns="0" tIns="2540" rIns="0" bIns="0" anchor="t"/>
          <a:lstStyle/>
          <a:p>
            <a:pPr marL="0" marR="0" indent="0" algn="ctr">
              <a:lnSpc>
                <a:spcPts val="4300"/>
              </a:lnSpc>
              <a:spcAft>
                <a:spcPts val="680"/>
              </a:spcAft>
            </a:pPr>
            <a:r>
              <a:rPr lang="en-US" sz="3750" spc="10">
                <a:solidFill>
                  <a:srgbClr val="006BB6"/>
                </a:solidFill>
                <a:latin typeface="Arial" panose="02020603050405020304" pitchFamily="2"/>
              </a:rPr>
              <a:t>Vision Insurance Program </a:t>
            </a:r>
          </a:p>
        </p:txBody>
      </p:sp>
      <p:sp>
        <p:nvSpPr>
          <p:cNvPr id="6" name="Text Placeholder 5"/>
          <p:cNvSpPr>
            <a:spLocks noGrp="1"/>
          </p:cNvSpPr>
          <p:nvPr>
            <p:ph type="body" idx="10"/>
          </p:nvPr>
        </p:nvSpPr>
        <p:spPr>
          <a:xfrm>
            <a:off x="0" y="1572895"/>
            <a:ext cx="9144000" cy="4142105"/>
          </a:xfrm>
          <a:prstGeom prst="rect">
            <a:avLst/>
          </a:prstGeom>
          <a:noFill/>
          <a:ln w="0" cmpd="sng">
            <a:noFill/>
            <a:prstDash val="solid"/>
          </a:ln>
        </p:spPr>
        <p:txBody>
          <a:bodyPr vert="horz" lIns="0" tIns="0" rIns="0" bIns="0" anchor="t"/>
          <a:lstStyle/>
          <a:p>
            <a:pPr marL="914400" marR="731520" indent="365760" algn="l">
              <a:lnSpc>
                <a:spcPts val="2400"/>
              </a:lnSpc>
              <a:spcAft>
                <a:spcPts val="0"/>
              </a:spcAft>
              <a:buFont typeface="Symbol"/>
              <a:buChar char="·"/>
            </a:pPr>
            <a:r>
              <a:rPr lang="en-US" sz="1950" spc="0">
                <a:solidFill>
                  <a:srgbClr val="000000"/>
                </a:solidFill>
                <a:latin typeface="Arial" panose="02020603050405020304" pitchFamily="2"/>
              </a:rPr>
              <a:t>The U.S. Office of Personnel Management offers eligible TRICARE beneficiaries the option to enroll in a FEDVIP dental plan. </a:t>
            </a:r>
          </a:p>
          <a:p>
            <a:pPr marL="914400" marR="0" indent="365760" algn="l">
              <a:lnSpc>
                <a:spcPts val="2500"/>
              </a:lnSpc>
              <a:spcBef>
                <a:spcPts val="415"/>
              </a:spcBef>
              <a:spcAft>
                <a:spcPts val="0"/>
              </a:spcAft>
              <a:buFont typeface="Symbol"/>
              <a:buChar char="·"/>
            </a:pPr>
            <a:r>
              <a:rPr lang="en-US" sz="1950" spc="15">
                <a:solidFill>
                  <a:srgbClr val="000000"/>
                </a:solidFill>
                <a:latin typeface="Arial" panose="02020603050405020304" pitchFamily="2"/>
              </a:rPr>
              <a:t>FEDVIP offers a range of plans from a number of dental plans. </a:t>
            </a:r>
          </a:p>
          <a:p>
            <a:pPr marL="914400" marR="0" indent="365760" algn="l">
              <a:lnSpc>
                <a:spcPts val="2500"/>
              </a:lnSpc>
              <a:spcBef>
                <a:spcPts val="415"/>
              </a:spcBef>
              <a:spcAft>
                <a:spcPts val="0"/>
              </a:spcAft>
              <a:buFont typeface="Symbol"/>
              <a:buChar char="·"/>
            </a:pPr>
            <a:r>
              <a:rPr lang="en-US" sz="1950" spc="5">
                <a:solidFill>
                  <a:srgbClr val="000000"/>
                </a:solidFill>
                <a:latin typeface="Arial" panose="02020603050405020304" pitchFamily="2"/>
              </a:rPr>
              <a:t>FEDVIP is available to: </a:t>
            </a:r>
          </a:p>
          <a:p>
            <a:pPr marL="914400" marR="0" indent="0" algn="l">
              <a:lnSpc>
                <a:spcPts val="2000"/>
              </a:lnSpc>
              <a:spcBef>
                <a:spcPts val="500"/>
              </a:spcBef>
              <a:spcAft>
                <a:spcPts val="0"/>
              </a:spcAft>
            </a:pPr>
            <a:r>
              <a:rPr lang="en-US" sz="1750" spc="0">
                <a:solidFill>
                  <a:srgbClr val="000000"/>
                </a:solidFill>
                <a:latin typeface="Arial" panose="02020603050405020304" pitchFamily="2"/>
              </a:rPr>
              <a:t>– Retired service members and their eligible family members </a:t>
            </a:r>
          </a:p>
          <a:p>
            <a:pPr marL="1280160" marR="822960" indent="0" algn="l">
              <a:lnSpc>
                <a:spcPts val="2200"/>
              </a:lnSpc>
              <a:spcBef>
                <a:spcPts val="410"/>
              </a:spcBef>
              <a:spcAft>
                <a:spcPts val="0"/>
              </a:spcAft>
            </a:pPr>
            <a:r>
              <a:rPr lang="en-US" sz="1750" spc="0">
                <a:solidFill>
                  <a:srgbClr val="000000"/>
                </a:solidFill>
                <a:latin typeface="Arial" panose="02020603050405020304" pitchFamily="2"/>
              </a:rPr>
              <a:t>– Certain retired National Guard and Reserve members and their family members </a:t>
            </a:r>
          </a:p>
          <a:p>
            <a:pPr marL="914400" marR="0" indent="0" algn="l">
              <a:lnSpc>
                <a:spcPts val="2000"/>
              </a:lnSpc>
              <a:spcBef>
                <a:spcPts val="520"/>
              </a:spcBef>
              <a:spcAft>
                <a:spcPts val="0"/>
              </a:spcAft>
            </a:pPr>
            <a:r>
              <a:rPr lang="en-US" sz="1750" spc="20">
                <a:solidFill>
                  <a:srgbClr val="000000"/>
                </a:solidFill>
                <a:latin typeface="Arial" panose="02020603050405020304" pitchFamily="2"/>
              </a:rPr>
              <a:t>– Certain survivors </a:t>
            </a:r>
          </a:p>
          <a:p>
            <a:pPr marL="1280160" marR="1234440" indent="0" algn="l">
              <a:lnSpc>
                <a:spcPts val="2200"/>
              </a:lnSpc>
              <a:spcBef>
                <a:spcPts val="410"/>
              </a:spcBef>
              <a:spcAft>
                <a:spcPts val="0"/>
              </a:spcAft>
            </a:pPr>
            <a:r>
              <a:rPr lang="en-US" sz="1750" spc="0">
                <a:solidFill>
                  <a:srgbClr val="000000"/>
                </a:solidFill>
                <a:latin typeface="Arial" panose="02020603050405020304" pitchFamily="2"/>
              </a:rPr>
              <a:t>– Medal of Honor recipients and their immediate family members or survivors </a:t>
            </a:r>
          </a:p>
          <a:p>
            <a:pPr marL="914400" marR="960120" indent="365760" algn="l">
              <a:lnSpc>
                <a:spcPts val="2400"/>
              </a:lnSpc>
              <a:spcBef>
                <a:spcPts val="475"/>
              </a:spcBef>
              <a:spcAft>
                <a:spcPts val="2210"/>
              </a:spcAft>
              <a:buFont typeface="Symbol"/>
              <a:buChar char="·"/>
            </a:pPr>
            <a:r>
              <a:rPr lang="en-US" sz="1950" spc="0">
                <a:solidFill>
                  <a:srgbClr val="000000"/>
                </a:solidFill>
                <a:latin typeface="Arial" panose="02020603050405020304" pitchFamily="2"/>
              </a:rPr>
              <a:t>Former spouses and remarried surviving spouses don’t qualify to purchase dental coverage. </a:t>
            </a:r>
          </a:p>
        </p:txBody>
      </p:sp>
      <p:sp>
        <p:nvSpPr>
          <p:cNvPr id="7" name="Text Placeholder 6"/>
          <p:cNvSpPr>
            <a:spLocks noGrp="1"/>
          </p:cNvSpPr>
          <p:nvPr>
            <p:ph type="body" idx="10"/>
          </p:nvPr>
        </p:nvSpPr>
        <p:spPr>
          <a:xfrm>
            <a:off x="466090" y="5715000"/>
            <a:ext cx="8422005" cy="441960"/>
          </a:xfrm>
          <a:prstGeom prst="rect">
            <a:avLst/>
          </a:prstGeom>
          <a:solidFill>
            <a:srgbClr val="FFD500"/>
          </a:solidFill>
          <a:ln w="0" cmpd="sng">
            <a:noFill/>
            <a:prstDash val="solid"/>
          </a:ln>
        </p:spPr>
        <p:txBody>
          <a:bodyPr vert="horz" lIns="0" tIns="85090" rIns="0" bIns="0" anchor="t"/>
          <a:lstStyle/>
          <a:p>
            <a:pPr marL="0" marR="0" indent="0" algn="ctr">
              <a:lnSpc>
                <a:spcPts val="1800"/>
              </a:lnSpc>
              <a:spcAft>
                <a:spcPts val="955"/>
              </a:spcAft>
            </a:pPr>
            <a:r>
              <a:rPr lang="en-US" sz="1600" spc="0">
                <a:solidFill>
                  <a:srgbClr val="2A2A2B"/>
                </a:solidFill>
                <a:latin typeface="Arial" panose="02020603050405020304" pitchFamily="2"/>
              </a:rPr>
              <a:t>For FEDVIP plans and enrollment information, visit </a:t>
            </a:r>
            <a:r>
              <a:rPr lang="en-US" sz="1600" b="1" u="sng" spc="0">
                <a:solidFill>
                  <a:srgbClr val="0000FF"/>
                </a:solidFill>
                <a:latin typeface="Arial" panose="02020603050405020304" pitchFamily="2"/>
              </a:rPr>
              <a:t>www.benefeds.com</a:t>
            </a:r>
            <a:r>
              <a:rPr lang="en-US" sz="1600" spc="0">
                <a:solidFill>
                  <a:srgbClr val="2A2A2B"/>
                </a:solidFill>
                <a:latin typeface="Arial" panose="02020603050405020304" pitchFamily="2"/>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layout 24">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0" y="1590675"/>
            <a:ext cx="9144000" cy="3362325"/>
          </a:xfrm>
          <a:prstGeom prst="rect">
            <a:avLst/>
          </a:prstGeom>
          <a:noFill/>
          <a:ln w="0" cmpd="sng">
            <a:noFill/>
            <a:prstDash val="solid"/>
          </a:ln>
        </p:spPr>
        <p:txBody>
          <a:bodyPr vert="horz" lIns="0" tIns="0" rIns="0" bIns="0" anchor="t"/>
          <a:lstStyle/>
          <a:p>
            <a:pPr marL="548640" marR="0" indent="411480" algn="l">
              <a:lnSpc>
                <a:spcPts val="2000"/>
              </a:lnSpc>
              <a:spcAft>
                <a:spcPts val="0"/>
              </a:spcAft>
              <a:buFont typeface="Symbol"/>
              <a:buChar char="·"/>
            </a:pPr>
            <a:r>
              <a:rPr lang="en-US" sz="1750" spc="-20">
                <a:solidFill>
                  <a:srgbClr val="000000"/>
                </a:solidFill>
                <a:latin typeface="Arial" panose="02020603050405020304" pitchFamily="2"/>
              </a:rPr>
              <a:t>FEDVIP offers vision coverage for eligible TRICARE beneficiaries who are </a:t>
            </a:r>
          </a:p>
          <a:p>
            <a:pPr marL="914400" marR="0" indent="0" algn="l">
              <a:lnSpc>
                <a:spcPts val="2000"/>
              </a:lnSpc>
              <a:spcBef>
                <a:spcPts val="115"/>
              </a:spcBef>
              <a:spcAft>
                <a:spcPts val="0"/>
              </a:spcAft>
            </a:pPr>
            <a:r>
              <a:rPr lang="en-US" sz="1750" spc="-15">
                <a:solidFill>
                  <a:srgbClr val="000000"/>
                </a:solidFill>
                <a:latin typeface="Arial" panose="02020603050405020304" pitchFamily="2"/>
              </a:rPr>
              <a:t>enrolled in or are using a TRICARE health plan including: </a:t>
            </a:r>
          </a:p>
          <a:p>
            <a:pPr marL="960120" marR="0" indent="0" algn="l">
              <a:lnSpc>
                <a:spcPts val="1800"/>
              </a:lnSpc>
              <a:spcBef>
                <a:spcPts val="480"/>
              </a:spcBef>
              <a:spcAft>
                <a:spcPts val="0"/>
              </a:spcAft>
            </a:pPr>
            <a:r>
              <a:rPr lang="en-US" sz="1600" spc="25">
                <a:solidFill>
                  <a:srgbClr val="000000"/>
                </a:solidFill>
                <a:latin typeface="Arial" panose="02020603050405020304" pitchFamily="2"/>
              </a:rPr>
              <a:t>– TRICARE Prime, including USFHP </a:t>
            </a:r>
          </a:p>
          <a:p>
            <a:pPr marL="960120" marR="0" indent="0" algn="l">
              <a:lnSpc>
                <a:spcPts val="1800"/>
              </a:lnSpc>
              <a:spcBef>
                <a:spcPts val="540"/>
              </a:spcBef>
              <a:spcAft>
                <a:spcPts val="0"/>
              </a:spcAft>
            </a:pPr>
            <a:r>
              <a:rPr lang="en-US" sz="1600" spc="55">
                <a:solidFill>
                  <a:srgbClr val="000000"/>
                </a:solidFill>
                <a:latin typeface="Arial" panose="02020603050405020304" pitchFamily="2"/>
              </a:rPr>
              <a:t>– TRICARE Select </a:t>
            </a:r>
          </a:p>
          <a:p>
            <a:pPr marL="960120" marR="0" indent="0" algn="l">
              <a:lnSpc>
                <a:spcPts val="1800"/>
              </a:lnSpc>
              <a:spcBef>
                <a:spcPts val="545"/>
              </a:spcBef>
              <a:spcAft>
                <a:spcPts val="0"/>
              </a:spcAft>
            </a:pPr>
            <a:r>
              <a:rPr lang="en-US" sz="1600" spc="140">
                <a:solidFill>
                  <a:srgbClr val="000000"/>
                </a:solidFill>
                <a:latin typeface="Arial" panose="02020603050405020304" pitchFamily="2"/>
              </a:rPr>
              <a:t>– TRS </a:t>
            </a:r>
          </a:p>
          <a:p>
            <a:pPr marL="960120" marR="0" indent="0" algn="l">
              <a:lnSpc>
                <a:spcPts val="1800"/>
              </a:lnSpc>
              <a:spcBef>
                <a:spcPts val="545"/>
              </a:spcBef>
              <a:spcAft>
                <a:spcPts val="0"/>
              </a:spcAft>
            </a:pPr>
            <a:r>
              <a:rPr lang="en-US" sz="1600" spc="150">
                <a:solidFill>
                  <a:srgbClr val="000000"/>
                </a:solidFill>
                <a:latin typeface="Arial" panose="02020603050405020304" pitchFamily="2"/>
              </a:rPr>
              <a:t>– TRR </a:t>
            </a:r>
          </a:p>
          <a:p>
            <a:pPr marL="960120" marR="0" indent="0" algn="l">
              <a:lnSpc>
                <a:spcPts val="1800"/>
              </a:lnSpc>
              <a:spcBef>
                <a:spcPts val="515"/>
              </a:spcBef>
              <a:spcAft>
                <a:spcPts val="0"/>
              </a:spcAft>
            </a:pPr>
            <a:r>
              <a:rPr lang="en-US" sz="1600" spc="145">
                <a:solidFill>
                  <a:srgbClr val="000000"/>
                </a:solidFill>
                <a:latin typeface="Arial" panose="02020603050405020304" pitchFamily="2"/>
              </a:rPr>
              <a:t>– TFL </a:t>
            </a:r>
          </a:p>
          <a:p>
            <a:pPr marL="548640" marR="0" indent="411480" algn="l">
              <a:lnSpc>
                <a:spcPts val="2200"/>
              </a:lnSpc>
              <a:spcBef>
                <a:spcPts val="415"/>
              </a:spcBef>
              <a:spcAft>
                <a:spcPts val="0"/>
              </a:spcAft>
              <a:buFont typeface="Symbol"/>
              <a:buChar char="·"/>
            </a:pPr>
            <a:r>
              <a:rPr lang="en-US" sz="1750" spc="-25">
                <a:solidFill>
                  <a:srgbClr val="000000"/>
                </a:solidFill>
                <a:latin typeface="Arial" panose="02020603050405020304" pitchFamily="2"/>
              </a:rPr>
              <a:t>FEVIP vision coverage is available to: </a:t>
            </a:r>
          </a:p>
          <a:p>
            <a:pPr marL="960120" marR="0" indent="0" algn="l">
              <a:lnSpc>
                <a:spcPts val="1600"/>
              </a:lnSpc>
              <a:spcBef>
                <a:spcPts val="470"/>
              </a:spcBef>
              <a:spcAft>
                <a:spcPts val="0"/>
              </a:spcAft>
            </a:pPr>
            <a:r>
              <a:rPr lang="en-US" sz="1400" spc="35">
                <a:solidFill>
                  <a:srgbClr val="000000"/>
                </a:solidFill>
                <a:latin typeface="Arial" panose="02020603050405020304" pitchFamily="2"/>
              </a:rPr>
              <a:t>– Active duty family members </a:t>
            </a:r>
          </a:p>
          <a:p>
            <a:pPr marL="960120" marR="0" indent="0" algn="l">
              <a:lnSpc>
                <a:spcPts val="1600"/>
              </a:lnSpc>
              <a:spcBef>
                <a:spcPts val="505"/>
              </a:spcBef>
              <a:spcAft>
                <a:spcPts val="0"/>
              </a:spcAft>
              <a:tabLst>
                <a:tab pos="1325880" algn="l"/>
              </a:tabLst>
            </a:pPr>
            <a:r>
              <a:rPr lang="en-US" sz="1400" spc="-5">
                <a:solidFill>
                  <a:srgbClr val="000000"/>
                </a:solidFill>
                <a:latin typeface="Arial" panose="02020603050405020304" pitchFamily="2"/>
              </a:rPr>
              <a:t>– Retired service members and their eligible family members </a:t>
            </a:r>
          </a:p>
          <a:p>
            <a:pPr marL="960120" marR="0" indent="0" algn="l">
              <a:lnSpc>
                <a:spcPts val="1600"/>
              </a:lnSpc>
              <a:spcBef>
                <a:spcPts val="450"/>
              </a:spcBef>
              <a:spcAft>
                <a:spcPts val="1805"/>
              </a:spcAft>
            </a:pPr>
            <a:r>
              <a:rPr lang="en-US" sz="1400" spc="15">
                <a:solidFill>
                  <a:srgbClr val="000000"/>
                </a:solidFill>
                <a:latin typeface="Arial" panose="02020603050405020304" pitchFamily="2"/>
              </a:rPr>
              <a:t>– National Guard and Reserve members and eligible family members </a:t>
            </a:r>
          </a:p>
        </p:txBody>
      </p:sp>
      <p:sp>
        <p:nvSpPr>
          <p:cNvPr id="6" name="Text Placeholder 5"/>
          <p:cNvSpPr>
            <a:spLocks noGrp="1"/>
          </p:cNvSpPr>
          <p:nvPr>
            <p:ph type="body" idx="10"/>
          </p:nvPr>
        </p:nvSpPr>
        <p:spPr>
          <a:xfrm>
            <a:off x="362585" y="4953000"/>
            <a:ext cx="8422005" cy="441960"/>
          </a:xfrm>
          <a:prstGeom prst="rect">
            <a:avLst/>
          </a:prstGeom>
          <a:solidFill>
            <a:srgbClr val="FFD500"/>
          </a:solidFill>
          <a:ln w="0" cmpd="sng">
            <a:noFill/>
            <a:prstDash val="solid"/>
          </a:ln>
        </p:spPr>
        <p:txBody>
          <a:bodyPr vert="horz" lIns="0" tIns="115570" rIns="0" bIns="0" anchor="t"/>
          <a:lstStyle/>
          <a:p>
            <a:pPr marL="0" marR="0" indent="0" algn="ctr">
              <a:lnSpc>
                <a:spcPts val="1800"/>
              </a:lnSpc>
              <a:spcAft>
                <a:spcPts val="740"/>
              </a:spcAft>
            </a:pPr>
            <a:r>
              <a:rPr lang="en-US" sz="1600" spc="0">
                <a:solidFill>
                  <a:srgbClr val="2A2A2B"/>
                </a:solidFill>
                <a:latin typeface="Arial" panose="02020603050405020304" pitchFamily="2"/>
              </a:rPr>
              <a:t>Visit </a:t>
            </a:r>
            <a:r>
              <a:rPr lang="en-US" sz="1600" b="1" u="sng" spc="0">
                <a:solidFill>
                  <a:srgbClr val="0000FF"/>
                </a:solidFill>
                <a:latin typeface="Arial" panose="02020603050405020304" pitchFamily="2"/>
              </a:rPr>
              <a:t>www.benefeds.com</a:t>
            </a:r>
            <a:r>
              <a:rPr lang="en-US" sz="1600" spc="0">
                <a:solidFill>
                  <a:srgbClr val="2A2A2B"/>
                </a:solidFill>
                <a:latin typeface="Arial" panose="02020603050405020304" pitchFamily="2"/>
              </a:rPr>
              <a:t>for eligibility, carrier, and enrollment information.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ayout 25">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0" y="355600"/>
            <a:ext cx="9144000" cy="907415"/>
          </a:xfrm>
          <a:prstGeom prst="rect">
            <a:avLst/>
          </a:prstGeom>
          <a:noFill/>
          <a:ln w="0" cmpd="sng">
            <a:noFill/>
            <a:prstDash val="solid"/>
          </a:ln>
        </p:spPr>
        <p:txBody>
          <a:bodyPr vert="horz" lIns="0" tIns="5080" rIns="0" bIns="0" anchor="t"/>
          <a:lstStyle/>
          <a:p>
            <a:pPr marL="0" marR="0" indent="0" algn="ctr">
              <a:lnSpc>
                <a:spcPts val="4300"/>
              </a:lnSpc>
              <a:spcAft>
                <a:spcPts val="2800"/>
              </a:spcAft>
            </a:pPr>
            <a:r>
              <a:rPr lang="en-US" sz="3750" spc="0">
                <a:solidFill>
                  <a:srgbClr val="006BB6"/>
                </a:solidFill>
                <a:latin typeface="Arial" panose="02020603050405020304" pitchFamily="2"/>
              </a:rPr>
              <a:t>The Affordable Care Act </a:t>
            </a:r>
          </a:p>
        </p:txBody>
      </p:sp>
      <p:sp>
        <p:nvSpPr>
          <p:cNvPr id="6" name="Text Placeholder 5"/>
          <p:cNvSpPr>
            <a:spLocks noGrp="1"/>
          </p:cNvSpPr>
          <p:nvPr>
            <p:ph type="body" idx="10"/>
          </p:nvPr>
        </p:nvSpPr>
        <p:spPr>
          <a:xfrm>
            <a:off x="1033145" y="1263015"/>
            <a:ext cx="7467600" cy="974090"/>
          </a:xfrm>
          <a:prstGeom prst="rect">
            <a:avLst/>
          </a:prstGeom>
          <a:noFill/>
          <a:ln w="0" cmpd="sng">
            <a:noFill/>
            <a:prstDash val="solid"/>
          </a:ln>
        </p:spPr>
        <p:txBody>
          <a:bodyPr vert="horz" lIns="0" tIns="0" rIns="0" bIns="0" anchor="t"/>
          <a:lstStyle/>
          <a:p>
            <a:pPr marL="1508760" marR="0" indent="0" algn="l">
              <a:lnSpc>
                <a:spcPts val="2300"/>
              </a:lnSpc>
              <a:spcAft>
                <a:spcPts val="2965"/>
              </a:spcAft>
            </a:pPr>
            <a:r>
              <a:rPr lang="en-US" sz="1950" b="1" spc="0">
                <a:solidFill>
                  <a:srgbClr val="000000"/>
                </a:solidFill>
                <a:latin typeface="Arial" panose="02020603050405020304" pitchFamily="2"/>
              </a:rPr>
              <a:t>TRICARE meets the minimum essential coverage requirement under the Affordable Care Act (ACA). </a:t>
            </a:r>
          </a:p>
        </p:txBody>
      </p:sp>
      <p:sp>
        <p:nvSpPr>
          <p:cNvPr id="9" name="Text Placeholder 8"/>
          <p:cNvSpPr>
            <a:spLocks noGrp="1"/>
          </p:cNvSpPr>
          <p:nvPr>
            <p:ph type="body" idx="10"/>
          </p:nvPr>
        </p:nvSpPr>
        <p:spPr>
          <a:xfrm>
            <a:off x="1212850" y="4505960"/>
            <a:ext cx="3200400" cy="1371600"/>
          </a:xfrm>
          <a:prstGeom prst="rect">
            <a:avLst/>
          </a:prstGeom>
          <a:noFill/>
          <a:ln w="0" cmpd="sng">
            <a:noFill/>
            <a:prstDash val="solid"/>
          </a:ln>
        </p:spPr>
        <p:txBody>
          <a:bodyPr vert="horz" lIns="0" tIns="0" rIns="0" bIns="0" anchor="t"/>
          <a:lstStyle/>
          <a:p>
            <a:pPr marL="0" marR="0" indent="0" algn="l">
              <a:lnSpc>
                <a:spcPts val="2100"/>
              </a:lnSpc>
              <a:spcAft>
                <a:spcPts val="0"/>
              </a:spcAft>
            </a:pPr>
            <a:r>
              <a:rPr lang="en-US" sz="1750" spc="-15">
                <a:solidFill>
                  <a:srgbClr val="000000"/>
                </a:solidFill>
                <a:latin typeface="Arial" panose="02020603050405020304" pitchFamily="2"/>
              </a:rPr>
              <a:t>Each tax year, you will get an Internal Revenue Service (IRS) Form 1095 from your pay center. It will list your TRICARE coverage for each month. </a:t>
            </a:r>
          </a:p>
        </p:txBody>
      </p:sp>
      <p:sp>
        <p:nvSpPr>
          <p:cNvPr id="10" name="Text Placeholder 9"/>
          <p:cNvSpPr>
            <a:spLocks noGrp="1"/>
          </p:cNvSpPr>
          <p:nvPr>
            <p:ph type="body" idx="10"/>
          </p:nvPr>
        </p:nvSpPr>
        <p:spPr>
          <a:xfrm>
            <a:off x="5487670" y="4505960"/>
            <a:ext cx="3200400" cy="16459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750" spc="-25">
                <a:solidFill>
                  <a:srgbClr val="000000"/>
                </a:solidFill>
                <a:latin typeface="Arial" panose="02020603050405020304" pitchFamily="2"/>
              </a:rPr>
              <a:t>Your Social Security number (SSN) and the SSNs of each of your covered family members should be included in DEERS for your TRICARE coverage to be reflected accurately. </a:t>
            </a:r>
          </a:p>
        </p:txBody>
      </p:sp>
    </p:spTree>
    <p:extLst>
      <p:ext uri="{BB962C8B-B14F-4D97-AF65-F5344CB8AC3E}">
        <p14:creationId xmlns:p14="http://schemas.microsoft.com/office/powerpoint/2010/main" val="1757168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6EA215E-D114-4E66-A739-D511A5D3ABFF}" type="datetimeFigureOut">
              <a:rPr lang="en-US" smtClean="0"/>
              <a:t>3/31/2023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B783BFB-80C1-4C9D-AEC2-BD51D3BA2A72}" type="slidenum">
              <a:rPr lang="en-US" smtClean="0"/>
              <a:t>‹#›</a:t>
            </a:fld>
            <a:endParaRPr lang="en-US"/>
          </a:p>
        </p:txBody>
      </p:sp>
    </p:spTree>
    <p:extLst>
      <p:ext uri="{BB962C8B-B14F-4D97-AF65-F5344CB8AC3E}">
        <p14:creationId xmlns:p14="http://schemas.microsoft.com/office/powerpoint/2010/main" val="161396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0" y="0"/>
            <a:ext cx="9144000" cy="68579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lvl1pPr>
              <a:defRPr>
                <a:solidFill>
                  <a:srgbClr val="C00000"/>
                </a:solidFill>
                <a:latin typeface="Tahoma" pitchFamily="34" charset="0"/>
                <a:ea typeface="Tahoma" pitchFamily="34" charset="0"/>
                <a:cs typeface="Tahoma" pitchFamily="34" charset="0"/>
              </a:defRPr>
            </a:lvl1pPr>
          </a:lstStyle>
          <a:p>
            <a:fld id="{005AC1BB-748C-4072-AD1D-7EB7D4BE5829}" type="slidenum">
              <a:rPr kumimoji="0" lang="en-US" sz="1200" b="1" i="0" u="none" strike="noStrike" kern="1200" cap="none" spc="0" normalizeH="0" baseline="0" noProof="0" smtClean="0">
                <a:ln>
                  <a:noFill/>
                </a:ln>
                <a:solidFill>
                  <a:srgbClr val="C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dirty="0"/>
          </a:p>
        </p:txBody>
      </p:sp>
    </p:spTree>
    <p:extLst>
      <p:ext uri="{BB962C8B-B14F-4D97-AF65-F5344CB8AC3E}">
        <p14:creationId xmlns:p14="http://schemas.microsoft.com/office/powerpoint/2010/main" val="1206022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153400" cy="638175"/>
          </a:xfrm>
          <a:prstGeom prst="rect">
            <a:avLst/>
          </a:prstGeom>
        </p:spPr>
        <p:txBody>
          <a:bodyPr/>
          <a:lstStyle>
            <a:lvl1pPr>
              <a:defRPr sz="2400" baseline="0"/>
            </a:lvl1pPr>
          </a:lstStyle>
          <a:p>
            <a:r>
              <a:rPr lang="en-US"/>
              <a:t>Click to edit Master title style</a:t>
            </a:r>
            <a:endParaRPr lang="en-US" dirty="0"/>
          </a:p>
        </p:txBody>
      </p:sp>
      <p:sp>
        <p:nvSpPr>
          <p:cNvPr id="3" name="Content Placeholder 2"/>
          <p:cNvSpPr>
            <a:spLocks noGrp="1"/>
          </p:cNvSpPr>
          <p:nvPr>
            <p:ph sz="half" idx="1"/>
          </p:nvPr>
        </p:nvSpPr>
        <p:spPr>
          <a:xfrm>
            <a:off x="685800" y="1371600"/>
            <a:ext cx="4000500" cy="4572000"/>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38700" y="1371600"/>
            <a:ext cx="4000500" cy="4572000"/>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noChangeArrowheads="1"/>
          </p:cNvSpPr>
          <p:nvPr>
            <p:ph type="ftr" sz="quarter" idx="10"/>
          </p:nvPr>
        </p:nvSpPr>
        <p:spPr>
          <a:xfrm>
            <a:off x="2667000" y="6426200"/>
            <a:ext cx="4953000" cy="228600"/>
          </a:xfrm>
          <a:prstGeom prst="rect">
            <a:avLst/>
          </a:prstGeom>
        </p:spPr>
        <p:txBody>
          <a:bodyPr/>
          <a:lstStyle>
            <a:lvl1pPr fontAlgn="auto">
              <a:spcBef>
                <a:spcPts val="0"/>
              </a:spcBef>
              <a:spcAft>
                <a:spcPts val="0"/>
              </a:spcAft>
              <a:defRPr>
                <a:latin typeface="Arial" charset="0"/>
                <a:cs typeface="Arial" charset="0"/>
              </a:defRPr>
            </a:lvl1pPr>
          </a:lstStyle>
          <a:p>
            <a:pPr>
              <a:defRPr/>
            </a:pPr>
            <a:endParaRPr lang="en-US" sz="1800">
              <a:solidFill>
                <a:srgbClr val="000000"/>
              </a:solidFill>
              <a:ea typeface="+mn-ea"/>
            </a:endParaRPr>
          </a:p>
        </p:txBody>
      </p:sp>
    </p:spTree>
    <p:extLst>
      <p:ext uri="{BB962C8B-B14F-4D97-AF65-F5344CB8AC3E}">
        <p14:creationId xmlns:p14="http://schemas.microsoft.com/office/powerpoint/2010/main" val="26164272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layout 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752600"/>
          </a:xfrm>
          <a:prstGeom prst="rect">
            <a:avLst/>
          </a:prstGeom>
          <a:noFill/>
          <a:ln w="0" cmpd="sng">
            <a:noFill/>
            <a:prstDash val="solid"/>
          </a:ln>
        </p:spPr>
        <p:txBody>
          <a:bodyPr vert="horz" lIns="0" tIns="0" rIns="0" bIns="0" anchor="t"/>
          <a:lstStyle/>
          <a:p>
            <a:pPr marL="0" marR="0" indent="0" algn="ctr">
              <a:lnSpc>
                <a:spcPts val="4400"/>
              </a:lnSpc>
              <a:spcAft>
                <a:spcPts val="4890"/>
              </a:spcAft>
            </a:pPr>
            <a:r>
              <a:rPr lang="en-US" sz="3800" spc="0">
                <a:solidFill>
                  <a:srgbClr val="006BB6"/>
                </a:solidFill>
                <a:latin typeface="Arial" panose="02020603050405020304" pitchFamily="2"/>
              </a:rPr>
              <a:t>Get TRICARE Correspondence on </a:t>
            </a:r>
            <a:br/>
            <a:r>
              <a:rPr lang="en-US" sz="3800" spc="0">
                <a:solidFill>
                  <a:srgbClr val="006BB6"/>
                </a:solidFill>
                <a:latin typeface="Arial" panose="02020603050405020304" pitchFamily="2"/>
              </a:rPr>
              <a:t>milConnect </a:t>
            </a:r>
          </a:p>
        </p:txBody>
      </p:sp>
    </p:spTree>
    <p:extLst>
      <p:ext uri="{BB962C8B-B14F-4D97-AF65-F5344CB8AC3E}">
        <p14:creationId xmlns:p14="http://schemas.microsoft.com/office/powerpoint/2010/main" val="2885506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548130"/>
          </a:xfrm>
          <a:prstGeom prst="rect">
            <a:avLst/>
          </a:prstGeom>
          <a:noFill/>
          <a:ln w="0" cmpd="sng">
            <a:noFill/>
            <a:prstDash val="solid"/>
          </a:ln>
        </p:spPr>
        <p:txBody>
          <a:bodyPr vert="horz" lIns="0" tIns="0" rIns="0" bIns="0" anchor="t"/>
          <a:lstStyle/>
          <a:p>
            <a:pPr marL="0" marR="0" indent="0" algn="ctr">
              <a:lnSpc>
                <a:spcPts val="4500"/>
              </a:lnSpc>
              <a:spcAft>
                <a:spcPts val="3270"/>
              </a:spcAft>
            </a:pPr>
            <a:r>
              <a:rPr lang="en-US" sz="3800" spc="0">
                <a:solidFill>
                  <a:srgbClr val="006BB6"/>
                </a:solidFill>
                <a:latin typeface="Arial" panose="02020603050405020304" pitchFamily="2"/>
              </a:rPr>
              <a:t>Enrollment Options following a </a:t>
            </a:r>
            <a:br/>
            <a:r>
              <a:rPr lang="en-US" sz="3800" spc="0">
                <a:solidFill>
                  <a:srgbClr val="006BB6"/>
                </a:solidFill>
                <a:latin typeface="Arial" panose="02020603050405020304" pitchFamily="2"/>
              </a:rPr>
              <a:t>Qualifying Life Event </a:t>
            </a:r>
          </a:p>
        </p:txBody>
      </p:sp>
      <p:sp>
        <p:nvSpPr>
          <p:cNvPr id="3" name="Text Placeholder 2"/>
          <p:cNvSpPr>
            <a:spLocks noGrp="1"/>
          </p:cNvSpPr>
          <p:nvPr>
            <p:ph type="body" idx="10"/>
          </p:nvPr>
        </p:nvSpPr>
        <p:spPr>
          <a:xfrm>
            <a:off x="0" y="1903730"/>
            <a:ext cx="9144000" cy="4606925"/>
          </a:xfrm>
          <a:prstGeom prst="rect">
            <a:avLst/>
          </a:prstGeom>
          <a:noFill/>
          <a:ln w="0" cmpd="sng">
            <a:noFill/>
            <a:prstDash val="solid"/>
          </a:ln>
        </p:spPr>
        <p:txBody>
          <a:bodyPr vert="horz" lIns="0" tIns="161290" rIns="0" bIns="0" anchor="t">
            <a:normAutofit fontScale="75000"/>
          </a:bodyPr>
          <a:lstStyle/>
          <a:p>
            <a:pPr marL="548640" marR="0" indent="365760" algn="l">
              <a:lnSpc>
                <a:spcPts val="2700"/>
              </a:lnSpc>
              <a:spcAft>
                <a:spcPts val="0"/>
              </a:spcAft>
              <a:buFont typeface="Symbol"/>
              <a:buChar char="·"/>
            </a:pPr>
            <a:r>
              <a:rPr lang="en-US" sz="2200" spc="-40">
                <a:solidFill>
                  <a:srgbClr val="000000"/>
                </a:solidFill>
                <a:latin typeface="Arial" panose="02020603050405020304" pitchFamily="2"/>
              </a:rPr>
              <a:t>Depending on your eligibility, a Qualifying Life Event (QLE) </a:t>
            </a:r>
          </a:p>
          <a:p>
            <a:pPr marL="914400" marR="0" indent="0" algn="l">
              <a:lnSpc>
                <a:spcPts val="2400"/>
              </a:lnSpc>
              <a:spcBef>
                <a:spcPts val="0"/>
              </a:spcBef>
              <a:spcAft>
                <a:spcPts val="0"/>
              </a:spcAft>
            </a:pPr>
            <a:r>
              <a:rPr lang="en-US" sz="2200" spc="-45">
                <a:solidFill>
                  <a:srgbClr val="000000"/>
                </a:solidFill>
                <a:latin typeface="Arial" panose="02020603050405020304" pitchFamily="2"/>
              </a:rPr>
              <a:t>may allow you and your family to: </a:t>
            </a:r>
          </a:p>
          <a:p>
            <a:pPr marL="1051560" marR="0" indent="0" algn="l">
              <a:lnSpc>
                <a:spcPts val="2400"/>
              </a:lnSpc>
              <a:spcBef>
                <a:spcPts val="120"/>
              </a:spcBef>
              <a:spcAft>
                <a:spcPts val="0"/>
              </a:spcAft>
            </a:pP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Enroll in a new TRICARE health plan. </a:t>
            </a:r>
            <a:b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Change your health plan coverage. </a:t>
            </a:r>
          </a:p>
          <a:p>
            <a:pPr marL="548640" marR="0" indent="365760" algn="l">
              <a:lnSpc>
                <a:spcPts val="2700"/>
              </a:lnSpc>
              <a:spcBef>
                <a:spcPts val="75"/>
              </a:spcBef>
              <a:spcAft>
                <a:spcPts val="0"/>
              </a:spcAft>
              <a:buFont typeface="Symbol"/>
              <a:buChar char="·"/>
            </a:pPr>
            <a:r>
              <a:rPr lang="en-US" sz="2200" spc="-40">
                <a:solidFill>
                  <a:srgbClr val="000000"/>
                </a:solidFill>
                <a:latin typeface="Arial" panose="02020603050405020304" pitchFamily="2"/>
              </a:rPr>
              <a:t>If you want to enroll in or change your health plan, you must: </a:t>
            </a:r>
          </a:p>
          <a:p>
            <a:pPr marL="1325880" marR="777240" indent="0" algn="just">
              <a:lnSpc>
                <a:spcPts val="1900"/>
              </a:lnSpc>
              <a:spcBef>
                <a:spcPts val="385"/>
              </a:spcBef>
              <a:spcAft>
                <a:spcPts val="0"/>
              </a:spcAft>
            </a:pPr>
            <a:r>
              <a:rPr lang="en-US" sz="2300" spc="0">
                <a:solidFill>
                  <a:srgbClr val="000000"/>
                </a:solidFill>
                <a:latin typeface="Arial" panose="02020603050405020304" pitchFamily="2"/>
              </a:rPr>
              <a:t>– </a:t>
            </a:r>
            <a:r>
              <a:rPr lang="en-US" sz="1800" spc="0">
                <a:solidFill>
                  <a:srgbClr val="000000"/>
                </a:solidFill>
                <a:latin typeface="Arial" panose="02020603050405020304" pitchFamily="2"/>
              </a:rPr>
              <a:t>Update the Defense Enrollment Eligibility Reporting System (DEERS) with the QLE. </a:t>
            </a:r>
          </a:p>
          <a:p>
            <a:pPr marL="1051560" marR="594360" indent="0" algn="l">
              <a:lnSpc>
                <a:spcPts val="2400"/>
              </a:lnSpc>
              <a:spcBef>
                <a:spcPts val="120"/>
              </a:spcBef>
              <a:spcAft>
                <a:spcPts val="0"/>
              </a:spcAft>
            </a:pPr>
            <a:r>
              <a:rPr lang="en-US" sz="2300" spc="-35">
                <a:solidFill>
                  <a:srgbClr val="000000"/>
                </a:solidFill>
                <a:latin typeface="Arial" panose="02020603050405020304" pitchFamily="2"/>
              </a:rPr>
              <a:t>– </a:t>
            </a:r>
            <a:r>
              <a:rPr lang="en-US" sz="1800" spc="-25">
                <a:solidFill>
                  <a:srgbClr val="000000"/>
                </a:solidFill>
                <a:latin typeface="Arial" panose="02020603050405020304" pitchFamily="2"/>
              </a:rPr>
              <a:t>Make the eligible enrollment changes within 90 days following the QLE. </a:t>
            </a:r>
            <a:r>
              <a:rPr lang="en-US" sz="2300" spc="-35">
                <a:solidFill>
                  <a:srgbClr val="000000"/>
                </a:solidFill>
                <a:latin typeface="Arial" panose="02020603050405020304" pitchFamily="2"/>
              </a:rPr>
              <a:t>– </a:t>
            </a:r>
            <a:r>
              <a:rPr lang="en-US" sz="1800" spc="-25">
                <a:solidFill>
                  <a:srgbClr val="000000"/>
                </a:solidFill>
                <a:latin typeface="Arial" panose="02020603050405020304" pitchFamily="2"/>
              </a:rPr>
              <a:t>Pay any enrollment fees or premiums due during the QLE period. </a:t>
            </a:r>
          </a:p>
          <a:p>
            <a:pPr marL="548640" marR="0" indent="365760" algn="l">
              <a:lnSpc>
                <a:spcPts val="2500"/>
              </a:lnSpc>
              <a:spcBef>
                <a:spcPts val="2675"/>
              </a:spcBef>
              <a:spcAft>
                <a:spcPts val="8060"/>
              </a:spcAft>
              <a:buFont typeface="Symbol"/>
              <a:buChar char="·"/>
            </a:pPr>
            <a:r>
              <a:rPr lang="en-US" sz="2000" spc="-40">
                <a:solidFill>
                  <a:srgbClr val="000000"/>
                </a:solidFill>
                <a:latin typeface="Arial" panose="02020603050405020304" pitchFamily="2"/>
              </a:rPr>
              <a:t>For information on QLEs, visit</a:t>
            </a:r>
            <a:r>
              <a:rPr lang="en-US" sz="2000" b="1" u="sng" spc="-40">
                <a:solidFill>
                  <a:srgbClr val="0000FF"/>
                </a:solidFill>
                <a:latin typeface="Arial" panose="02020603050405020304" pitchFamily="2"/>
              </a:rPr>
              <a:t>www.tricare.mil/lifeevents</a:t>
            </a:r>
            <a:r>
              <a:rPr lang="en-US" sz="2000" u="sng" spc="-40">
                <a:solidFill>
                  <a:srgbClr val="0000FF"/>
                </a:solidFill>
                <a:latin typeface="Arial" panose="02020603050405020304" pitchFamily="2"/>
              </a:rPr>
              <a:t>.</a:t>
            </a:r>
          </a:p>
        </p:txBody>
      </p:sp>
    </p:spTree>
    <p:extLst>
      <p:ext uri="{BB962C8B-B14F-4D97-AF65-F5344CB8AC3E}">
        <p14:creationId xmlns:p14="http://schemas.microsoft.com/office/powerpoint/2010/main" val="2072662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layout 1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934085"/>
          </a:xfrm>
          <a:prstGeom prst="rect">
            <a:avLst/>
          </a:prstGeom>
          <a:noFill/>
          <a:ln w="0" cmpd="sng">
            <a:noFill/>
            <a:prstDash val="solid"/>
          </a:ln>
        </p:spPr>
        <p:txBody>
          <a:bodyPr vert="horz" lIns="0" tIns="3810" rIns="0" bIns="0" anchor="t"/>
          <a:lstStyle/>
          <a:p>
            <a:pPr marL="0" marR="0" indent="0" algn="ctr">
              <a:lnSpc>
                <a:spcPts val="4300"/>
              </a:lnSpc>
              <a:spcAft>
                <a:spcPts val="3020"/>
              </a:spcAft>
            </a:pPr>
            <a:r>
              <a:rPr lang="en-US" sz="3800" spc="-15">
                <a:solidFill>
                  <a:srgbClr val="006BB6"/>
                </a:solidFill>
                <a:latin typeface="Arial" panose="02020603050405020304" pitchFamily="2"/>
              </a:rPr>
              <a:t>Program Comparisons </a:t>
            </a:r>
          </a:p>
        </p:txBody>
      </p:sp>
    </p:spTree>
    <p:extLst>
      <p:ext uri="{BB962C8B-B14F-4D97-AF65-F5344CB8AC3E}">
        <p14:creationId xmlns:p14="http://schemas.microsoft.com/office/powerpoint/2010/main" val="140428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1805"/>
            <a:ext cx="3435350" cy="1995170"/>
          </a:xfrm>
          <a:prstGeom prst="rect">
            <a:avLst/>
          </a:prstGeom>
          <a:noFill/>
          <a:ln w="0" cmpd="sng">
            <a:noFill/>
            <a:prstDash val="solid"/>
          </a:ln>
        </p:spPr>
        <p:txBody>
          <a:bodyPr vert="horz" lIns="0" tIns="0" rIns="0" bIns="0" anchor="t"/>
          <a:lstStyle/>
          <a:p>
            <a:pPr marL="365760" marR="0" indent="365760" algn="l">
              <a:lnSpc>
                <a:spcPts val="2300"/>
              </a:lnSpc>
              <a:spcAft>
                <a:spcPts val="0"/>
              </a:spcAft>
              <a:buFont typeface="Symbol"/>
              <a:buChar char="·"/>
            </a:pPr>
            <a:r>
              <a:rPr lang="en-US" sz="1950" b="1" spc="10">
                <a:solidFill>
                  <a:srgbClr val="FFFFFF"/>
                </a:solidFill>
                <a:latin typeface="Arial" panose="02020603050405020304" pitchFamily="2"/>
              </a:rPr>
              <a:t>Preparing for Retirement </a:t>
            </a:r>
          </a:p>
          <a:p>
            <a:pPr marL="365760" marR="0" indent="365760" algn="l">
              <a:lnSpc>
                <a:spcPts val="2500"/>
              </a:lnSpc>
              <a:spcBef>
                <a:spcPts val="410"/>
              </a:spcBef>
              <a:spcAft>
                <a:spcPts val="0"/>
              </a:spcAft>
              <a:buFont typeface="Symbol"/>
              <a:buChar char="·"/>
            </a:pPr>
            <a:r>
              <a:rPr lang="en-US" sz="1950" spc="-1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For Information and Assistance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layout 22">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01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layout 26">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435350" cy="1991995"/>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950" spc="10">
                <a:solidFill>
                  <a:srgbClr val="FFFFFF"/>
                </a:solidFill>
                <a:latin typeface="Arial" panose="02020603050405020304" pitchFamily="2"/>
              </a:rPr>
              <a:t>Preparing for Retirement </a:t>
            </a:r>
          </a:p>
          <a:p>
            <a:pPr marL="365760" marR="0" indent="365760" algn="l">
              <a:lnSpc>
                <a:spcPts val="2500"/>
              </a:lnSpc>
              <a:spcBef>
                <a:spcPts val="415"/>
              </a:spcBef>
              <a:spcAft>
                <a:spcPts val="0"/>
              </a:spcAft>
              <a:buFont typeface="Symbol"/>
              <a:buChar char="·"/>
            </a:pPr>
            <a:r>
              <a:rPr lang="en-US" sz="1950" spc="-1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1950" b="1" spc="0">
                <a:solidFill>
                  <a:srgbClr val="FFFFFF"/>
                </a:solidFill>
                <a:latin typeface="Arial" panose="02020603050405020304" pitchFamily="2"/>
              </a:rPr>
              <a:t>For Information and Assistance </a:t>
            </a:r>
          </a:p>
        </p:txBody>
      </p:sp>
    </p:spTree>
    <p:extLst>
      <p:ext uri="{BB962C8B-B14F-4D97-AF65-F5344CB8AC3E}">
        <p14:creationId xmlns:p14="http://schemas.microsoft.com/office/powerpoint/2010/main" val="1075490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160780"/>
          </a:xfrm>
          <a:prstGeom prst="rect">
            <a:avLst/>
          </a:prstGeom>
          <a:noFill/>
          <a:ln w="0" cmpd="sng">
            <a:noFill/>
            <a:prstDash val="solid"/>
          </a:ln>
        </p:spPr>
        <p:txBody>
          <a:bodyPr vert="horz" lIns="0" tIns="3810" rIns="0" bIns="0" anchor="t"/>
          <a:lstStyle/>
          <a:p>
            <a:pPr marL="0" marR="0" indent="0" algn="ctr">
              <a:lnSpc>
                <a:spcPts val="4300"/>
              </a:lnSpc>
              <a:spcAft>
                <a:spcPts val="4755"/>
              </a:spcAft>
            </a:pPr>
            <a:r>
              <a:rPr lang="en-US" sz="3800" u="sng" spc="-95">
                <a:solidFill>
                  <a:srgbClr val="0000FF"/>
                </a:solidFill>
                <a:latin typeface="Arial" panose="02020603050405020304" pitchFamily="2"/>
              </a:rPr>
              <a:t>TRICARE.mil</a:t>
            </a:r>
            <a:r>
              <a:rPr lang="en-US" sz="100" spc="-95">
                <a:solidFill>
                  <a:srgbClr val="016BB6"/>
                </a:solidFill>
                <a:latin typeface="Arial" panose="02020603050405020304" pitchFamily="2"/>
              </a:rPr>
              <a:t> </a:t>
            </a:r>
          </a:p>
        </p:txBody>
      </p:sp>
    </p:spTree>
    <p:extLst>
      <p:ext uri="{BB962C8B-B14F-4D97-AF65-F5344CB8AC3E}">
        <p14:creationId xmlns:p14="http://schemas.microsoft.com/office/powerpoint/2010/main" val="220647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741045"/>
          </a:xfrm>
          <a:prstGeom prst="rect">
            <a:avLst/>
          </a:prstGeom>
          <a:noFill/>
          <a:ln w="0" cmpd="sng">
            <a:noFill/>
            <a:prstDash val="solid"/>
          </a:ln>
        </p:spPr>
        <p:txBody>
          <a:bodyPr vert="horz" lIns="0" tIns="5080" rIns="0" bIns="0" anchor="t"/>
          <a:lstStyle/>
          <a:p>
            <a:pPr marL="0" marR="0" indent="0" algn="ctr">
              <a:lnSpc>
                <a:spcPts val="4300"/>
              </a:lnSpc>
              <a:spcAft>
                <a:spcPts val="1455"/>
              </a:spcAft>
            </a:pPr>
            <a:r>
              <a:rPr lang="en-US" sz="3750" spc="0">
                <a:solidFill>
                  <a:srgbClr val="006BB6"/>
                </a:solidFill>
                <a:latin typeface="Arial" panose="02020603050405020304" pitchFamily="2"/>
              </a:rPr>
              <a:t>Keep DEERS Information Up To Date </a:t>
            </a:r>
          </a:p>
        </p:txBody>
      </p:sp>
      <p:sp>
        <p:nvSpPr>
          <p:cNvPr id="9" name="Text Placeholder 8"/>
          <p:cNvSpPr>
            <a:spLocks noGrp="1"/>
          </p:cNvSpPr>
          <p:nvPr>
            <p:ph type="body" idx="10"/>
          </p:nvPr>
        </p:nvSpPr>
        <p:spPr>
          <a:xfrm>
            <a:off x="1584960" y="1219200"/>
            <a:ext cx="6718300" cy="840740"/>
          </a:xfrm>
          <a:prstGeom prst="rect">
            <a:avLst/>
          </a:prstGeom>
          <a:noFill/>
          <a:ln w="0" cmpd="sng">
            <a:noFill/>
            <a:prstDash val="solid"/>
          </a:ln>
        </p:spPr>
        <p:txBody>
          <a:bodyPr vert="horz" lIns="0" tIns="5715" rIns="0" bIns="0" anchor="t"/>
          <a:lstStyle/>
          <a:p>
            <a:pPr marL="0" marR="0" indent="0" algn="l">
              <a:lnSpc>
                <a:spcPts val="1900"/>
              </a:lnSpc>
              <a:spcAft>
                <a:spcPts val="795"/>
              </a:spcAft>
            </a:pPr>
            <a:r>
              <a:rPr lang="en-US" sz="1600" b="1" spc="-5">
                <a:solidFill>
                  <a:srgbClr val="000000"/>
                </a:solidFill>
                <a:latin typeface="Arial" panose="02020603050405020304" pitchFamily="2"/>
              </a:rPr>
              <a:t>Being able to use TRICARE depends on keeping DEERS up to date</a:t>
            </a:r>
            <a:r>
              <a:rPr lang="en-US" sz="1600" spc="-5">
                <a:solidFill>
                  <a:srgbClr val="000000"/>
                </a:solidFill>
                <a:latin typeface="Arial" panose="02020603050405020304" pitchFamily="2"/>
              </a:rPr>
              <a:t>. Update DEERS after you have a life event, like getting married or divorced, moving, giving birth, adopting a child, retiring, and other changes. </a:t>
            </a:r>
          </a:p>
        </p:txBody>
      </p:sp>
      <p:sp>
        <p:nvSpPr>
          <p:cNvPr id="14" name="Text Placeholder 13"/>
          <p:cNvSpPr>
            <a:spLocks noGrp="1"/>
          </p:cNvSpPr>
          <p:nvPr>
            <p:ph type="body" idx="10"/>
          </p:nvPr>
        </p:nvSpPr>
        <p:spPr>
          <a:xfrm>
            <a:off x="1847215" y="2371090"/>
            <a:ext cx="6644640" cy="17399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750" spc="-5">
                <a:solidFill>
                  <a:srgbClr val="000000"/>
                </a:solidFill>
                <a:latin typeface="Arial" panose="02020603050405020304" pitchFamily="2"/>
              </a:rPr>
              <a:t>Go to an </a:t>
            </a:r>
            <a:r>
              <a:rPr lang="en-US" sz="1750" b="1" spc="-10">
                <a:solidFill>
                  <a:srgbClr val="000000"/>
                </a:solidFill>
                <a:latin typeface="Arial" panose="02020603050405020304" pitchFamily="2"/>
              </a:rPr>
              <a:t>ID card office</a:t>
            </a:r>
            <a:r>
              <a:rPr lang="en-US" sz="1750" spc="-5">
                <a:solidFill>
                  <a:srgbClr val="000000"/>
                </a:solidFill>
                <a:latin typeface="Arial" panose="02020603050405020304" pitchFamily="2"/>
              </a:rPr>
              <a:t>. Find an office at </a:t>
            </a:r>
            <a:r>
              <a:rPr lang="en-US" sz="1750" b="1" u="sng" spc="-10">
                <a:solidFill>
                  <a:srgbClr val="0000FF"/>
                </a:solidFill>
                <a:latin typeface="Arial" panose="02020603050405020304" pitchFamily="2"/>
              </a:rPr>
              <a:t>www.dmdc.osd.mil/rsl</a:t>
            </a:r>
            <a:r>
              <a:rPr lang="en-US" sz="1750" u="sng" spc="-5">
                <a:solidFill>
                  <a:srgbClr val="0000FF"/>
                </a:solidFill>
                <a:latin typeface="Arial" panose="02020603050405020304" pitchFamily="2"/>
              </a:rPr>
              <a:t>.</a:t>
            </a:r>
            <a:r>
              <a:rPr lang="en-US" sz="100" spc="-5">
                <a:solidFill>
                  <a:srgbClr val="000000"/>
                </a:solidFill>
                <a:latin typeface="Arial" panose="02020603050405020304" pitchFamily="2"/>
              </a:rPr>
              <a:t> </a:t>
            </a:r>
          </a:p>
        </p:txBody>
      </p:sp>
      <p:sp>
        <p:nvSpPr>
          <p:cNvPr id="15" name="Text Placeholder 14"/>
          <p:cNvSpPr>
            <a:spLocks noGrp="1"/>
          </p:cNvSpPr>
          <p:nvPr>
            <p:ph type="body" idx="10"/>
          </p:nvPr>
        </p:nvSpPr>
        <p:spPr>
          <a:xfrm>
            <a:off x="1852930" y="2797810"/>
            <a:ext cx="6623685" cy="21971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en-US" sz="1750" b="1" spc="-30">
                <a:solidFill>
                  <a:srgbClr val="000000"/>
                </a:solidFill>
                <a:latin typeface="Arial" panose="02020603050405020304" pitchFamily="2"/>
              </a:rPr>
              <a:t>Note: </a:t>
            </a:r>
            <a:r>
              <a:rPr lang="en-US" sz="1750" spc="-25">
                <a:solidFill>
                  <a:srgbClr val="000000"/>
                </a:solidFill>
                <a:latin typeface="Arial" panose="02020603050405020304" pitchFamily="2"/>
              </a:rPr>
              <a:t>You must use this option to add family members in DEERS. </a:t>
            </a:r>
          </a:p>
        </p:txBody>
      </p:sp>
      <p:sp>
        <p:nvSpPr>
          <p:cNvPr id="16" name="Text Placeholder 15"/>
          <p:cNvSpPr>
            <a:spLocks noGrp="1"/>
          </p:cNvSpPr>
          <p:nvPr>
            <p:ph type="body" idx="10"/>
          </p:nvPr>
        </p:nvSpPr>
        <p:spPr>
          <a:xfrm>
            <a:off x="1852930" y="3666490"/>
            <a:ext cx="4559935" cy="221615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750" spc="0">
                <a:solidFill>
                  <a:srgbClr val="000000"/>
                </a:solidFill>
                <a:latin typeface="Arial" panose="02020603050405020304" pitchFamily="2"/>
              </a:rPr>
              <a:t>Log on to </a:t>
            </a:r>
            <a:r>
              <a:rPr lang="en-US" sz="1750" b="1" u="sng" spc="-5">
                <a:solidFill>
                  <a:srgbClr val="0000FF"/>
                </a:solidFill>
                <a:latin typeface="Arial" panose="02020603050405020304" pitchFamily="2"/>
              </a:rPr>
              <a:t>https://milconnect.dmdc.osd.mil</a:t>
            </a:r>
            <a:r>
              <a:rPr lang="en-US" sz="1750" spc="0">
                <a:solidFill>
                  <a:srgbClr val="000000"/>
                </a:solidFill>
                <a:latin typeface="Arial" panose="02020603050405020304" pitchFamily="2"/>
              </a:rPr>
              <a:t>. </a:t>
            </a:r>
          </a:p>
          <a:p>
            <a:pPr marL="0" marR="0" indent="0" algn="l">
              <a:lnSpc>
                <a:spcPts val="2000"/>
              </a:lnSpc>
              <a:spcBef>
                <a:spcPts val="6235"/>
              </a:spcBef>
              <a:spcAft>
                <a:spcPts val="0"/>
              </a:spcAft>
            </a:pPr>
            <a:r>
              <a:rPr lang="en-US" sz="1750" spc="0">
                <a:solidFill>
                  <a:srgbClr val="000000"/>
                </a:solidFill>
                <a:latin typeface="Arial" panose="02020603050405020304" pitchFamily="2"/>
              </a:rPr>
              <a:t>Call </a:t>
            </a:r>
            <a:r>
              <a:rPr lang="en-US" sz="1750" b="1" spc="0">
                <a:solidFill>
                  <a:srgbClr val="000000"/>
                </a:solidFill>
                <a:latin typeface="Arial" panose="02020603050405020304" pitchFamily="2"/>
              </a:rPr>
              <a:t>1-800-538-9552</a:t>
            </a:r>
            <a:r>
              <a:rPr lang="en-US" sz="1750" spc="0">
                <a:solidFill>
                  <a:srgbClr val="000000"/>
                </a:solidFill>
                <a:latin typeface="Arial" panose="02020603050405020304" pitchFamily="2"/>
              </a:rPr>
              <a:t>. </a:t>
            </a:r>
          </a:p>
          <a:p>
            <a:pPr marL="0" marR="0" indent="0" algn="l">
              <a:lnSpc>
                <a:spcPts val="1600"/>
              </a:lnSpc>
              <a:spcBef>
                <a:spcPts val="5755"/>
              </a:spcBef>
              <a:spcAft>
                <a:spcPts val="0"/>
              </a:spcAft>
            </a:pPr>
            <a:r>
              <a:rPr lang="en-US" sz="1750" spc="0">
                <a:solidFill>
                  <a:srgbClr val="000000"/>
                </a:solidFill>
                <a:latin typeface="Arial" panose="02020603050405020304" pitchFamily="2"/>
              </a:rPr>
              <a:t>Fax </a:t>
            </a:r>
            <a:r>
              <a:rPr lang="en-US" sz="1750" b="1" spc="0">
                <a:solidFill>
                  <a:srgbClr val="000000"/>
                </a:solidFill>
                <a:latin typeface="Arial" panose="02020603050405020304" pitchFamily="2"/>
              </a:rPr>
              <a:t>1-800-336-4416</a:t>
            </a:r>
            <a:r>
              <a:rPr lang="en-US" sz="1750" spc="0">
                <a:solidFill>
                  <a:srgbClr val="000000"/>
                </a:solidFill>
                <a:latin typeface="Arial" panose="02020603050405020304" pitchFamily="2"/>
              </a:rPr>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5">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355600"/>
            <a:ext cx="9144000" cy="1219200"/>
          </a:xfrm>
          <a:prstGeom prst="rect">
            <a:avLst/>
          </a:prstGeom>
          <a:noFill/>
          <a:ln w="0" cmpd="sng">
            <a:noFill/>
            <a:prstDash val="solid"/>
          </a:ln>
        </p:spPr>
        <p:txBody>
          <a:bodyPr vert="horz" lIns="0" tIns="5080" rIns="0" bIns="0" anchor="t"/>
          <a:lstStyle/>
          <a:p>
            <a:pPr marL="0" marR="0" indent="0" algn="ctr">
              <a:lnSpc>
                <a:spcPts val="4300"/>
              </a:lnSpc>
              <a:spcAft>
                <a:spcPts val="5225"/>
              </a:spcAft>
            </a:pPr>
            <a:r>
              <a:rPr lang="en-US" sz="3750" spc="10">
                <a:solidFill>
                  <a:srgbClr val="006BB6"/>
                </a:solidFill>
                <a:latin typeface="Arial" panose="02020603050405020304" pitchFamily="2"/>
              </a:rPr>
              <a:t>Medicare-Eligible Family Members </a:t>
            </a:r>
          </a:p>
        </p:txBody>
      </p:sp>
      <p:sp>
        <p:nvSpPr>
          <p:cNvPr id="3" name="Text Placeholder 2"/>
          <p:cNvSpPr>
            <a:spLocks noGrp="1"/>
          </p:cNvSpPr>
          <p:nvPr>
            <p:ph type="body" idx="10"/>
          </p:nvPr>
        </p:nvSpPr>
        <p:spPr>
          <a:xfrm>
            <a:off x="560705" y="1574800"/>
            <a:ext cx="7848600" cy="4930140"/>
          </a:xfrm>
          <a:prstGeom prst="rect">
            <a:avLst/>
          </a:prstGeom>
          <a:noFill/>
          <a:ln w="0" cmpd="sng">
            <a:noFill/>
            <a:prstDash val="solid"/>
          </a:ln>
        </p:spPr>
        <p:txBody>
          <a:bodyPr vert="horz" lIns="0" tIns="0" rIns="0" bIns="0" anchor="t"/>
          <a:lstStyle/>
          <a:p>
            <a:pPr marL="0" marR="0" indent="320040" algn="l">
              <a:lnSpc>
                <a:spcPts val="2400"/>
              </a:lnSpc>
              <a:spcAft>
                <a:spcPts val="0"/>
              </a:spcAft>
              <a:buFont typeface="Symbol"/>
              <a:buChar char="·"/>
            </a:pPr>
            <a:r>
              <a:rPr lang="en-US" sz="1950" spc="20">
                <a:solidFill>
                  <a:srgbClr val="000000"/>
                </a:solidFill>
                <a:latin typeface="Arial" panose="02020603050405020304" pitchFamily="2"/>
              </a:rPr>
              <a:t>To remain eligible for TRICARE, you must be entitled to Medicare </a:t>
            </a:r>
          </a:p>
          <a:p>
            <a:pPr marL="320040" marR="0" indent="0" algn="l">
              <a:lnSpc>
                <a:spcPts val="2400"/>
              </a:lnSpc>
              <a:spcBef>
                <a:spcPts val="0"/>
              </a:spcBef>
              <a:spcAft>
                <a:spcPts val="0"/>
              </a:spcAft>
            </a:pPr>
            <a:r>
              <a:rPr lang="en-US" sz="1950" spc="5">
                <a:solidFill>
                  <a:srgbClr val="000000"/>
                </a:solidFill>
                <a:latin typeface="Arial" panose="02020603050405020304" pitchFamily="2"/>
              </a:rPr>
              <a:t>Part A and have Medicare Part B: </a:t>
            </a:r>
          </a:p>
          <a:p>
            <a:pPr marL="731520" marR="182880" indent="0" algn="just">
              <a:lnSpc>
                <a:spcPts val="2200"/>
              </a:lnSpc>
              <a:spcBef>
                <a:spcPts val="435"/>
              </a:spcBef>
              <a:spcAft>
                <a:spcPts val="0"/>
              </a:spcAft>
            </a:pPr>
            <a:r>
              <a:rPr lang="en-US" sz="1750" spc="0">
                <a:solidFill>
                  <a:srgbClr val="000000"/>
                </a:solidFill>
                <a:latin typeface="Arial" panose="02020603050405020304" pitchFamily="2"/>
              </a:rPr>
              <a:t>– Sign up for Medicare Part B before your sponsor’s retirement date to avoid a break in TRICARE coverage. Medicare Part B is effective the month after you enroll. </a:t>
            </a:r>
          </a:p>
          <a:p>
            <a:pPr marL="0" marR="0" indent="411480" algn="l">
              <a:lnSpc>
                <a:spcPts val="2400"/>
              </a:lnSpc>
              <a:spcBef>
                <a:spcPts val="475"/>
              </a:spcBef>
              <a:spcAft>
                <a:spcPts val="0"/>
              </a:spcAft>
              <a:buFont typeface="Symbol"/>
              <a:buChar char="·"/>
            </a:pPr>
            <a:r>
              <a:rPr lang="en-US" sz="1950" spc="0">
                <a:solidFill>
                  <a:srgbClr val="000000"/>
                </a:solidFill>
                <a:latin typeface="Arial" panose="02020603050405020304" pitchFamily="2"/>
              </a:rPr>
              <a:t>Beneficiaries under age 65 who are entitled to Medicare Part A and </a:t>
            </a:r>
          </a:p>
          <a:p>
            <a:pPr marL="320040" marR="0" indent="0" algn="l">
              <a:lnSpc>
                <a:spcPts val="2400"/>
              </a:lnSpc>
              <a:spcBef>
                <a:spcPts val="0"/>
              </a:spcBef>
              <a:spcAft>
                <a:spcPts val="0"/>
              </a:spcAft>
            </a:pPr>
            <a:r>
              <a:rPr lang="en-US" sz="1950" spc="5">
                <a:solidFill>
                  <a:srgbClr val="000000"/>
                </a:solidFill>
                <a:latin typeface="Arial" panose="02020603050405020304" pitchFamily="2"/>
              </a:rPr>
              <a:t>have Part B may: </a:t>
            </a:r>
          </a:p>
          <a:p>
            <a:pPr marL="411480" marR="0" indent="0" algn="l">
              <a:lnSpc>
                <a:spcPts val="2000"/>
              </a:lnSpc>
              <a:spcBef>
                <a:spcPts val="550"/>
              </a:spcBef>
              <a:spcAft>
                <a:spcPts val="0"/>
              </a:spcAft>
            </a:pPr>
            <a:r>
              <a:rPr lang="en-US" sz="1750" spc="0">
                <a:solidFill>
                  <a:srgbClr val="000000"/>
                </a:solidFill>
                <a:latin typeface="Arial" panose="02020603050405020304" pitchFamily="2"/>
              </a:rPr>
              <a:t>– Enroll in TRICARE Prime (enrollment fee waived) </a:t>
            </a:r>
          </a:p>
          <a:p>
            <a:pPr marL="411480" marR="0" indent="0" algn="l">
              <a:lnSpc>
                <a:spcPts val="2000"/>
              </a:lnSpc>
              <a:spcBef>
                <a:spcPts val="550"/>
              </a:spcBef>
              <a:spcAft>
                <a:spcPts val="0"/>
              </a:spcAft>
            </a:pPr>
            <a:r>
              <a:rPr lang="en-US" sz="1750" spc="0">
                <a:solidFill>
                  <a:srgbClr val="000000"/>
                </a:solidFill>
                <a:latin typeface="Arial" panose="02020603050405020304" pitchFamily="2"/>
              </a:rPr>
              <a:t>– Be covered by TRICARE For Life (TFL) </a:t>
            </a:r>
          </a:p>
          <a:p>
            <a:pPr marL="0" marR="0" indent="411480" algn="l">
              <a:lnSpc>
                <a:spcPts val="2400"/>
              </a:lnSpc>
              <a:spcBef>
                <a:spcPts val="475"/>
              </a:spcBef>
              <a:spcAft>
                <a:spcPts val="0"/>
              </a:spcAft>
              <a:buFont typeface="Symbol"/>
              <a:buChar char="·"/>
            </a:pPr>
            <a:r>
              <a:rPr lang="en-US" sz="1950" spc="0">
                <a:solidFill>
                  <a:srgbClr val="000000"/>
                </a:solidFill>
                <a:latin typeface="Arial" panose="02020603050405020304" pitchFamily="2"/>
              </a:rPr>
              <a:t>For Medicare information, visit: </a:t>
            </a:r>
          </a:p>
          <a:p>
            <a:pPr marL="411480" marR="0" indent="0" algn="l">
              <a:lnSpc>
                <a:spcPts val="2100"/>
              </a:lnSpc>
              <a:spcBef>
                <a:spcPts val="550"/>
              </a:spcBef>
              <a:spcAft>
                <a:spcPts val="0"/>
              </a:spcAft>
            </a:pPr>
            <a:r>
              <a:rPr lang="en-US" sz="1750" spc="70">
                <a:solidFill>
                  <a:srgbClr val="000000"/>
                </a:solidFill>
                <a:latin typeface="Arial" panose="02020603050405020304" pitchFamily="2"/>
              </a:rPr>
              <a:t>– </a:t>
            </a:r>
            <a:r>
              <a:rPr lang="en-US" sz="1750" b="1" u="sng" spc="70">
                <a:solidFill>
                  <a:srgbClr val="0000FF"/>
                </a:solidFill>
                <a:latin typeface="Arial" panose="02020603050405020304" pitchFamily="2"/>
              </a:rPr>
              <a:t>www.ssa.gov</a:t>
            </a:r>
            <a:r>
              <a:rPr lang="en-US" sz="100" b="1" spc="70">
                <a:solidFill>
                  <a:srgbClr val="000000"/>
                </a:solidFill>
                <a:latin typeface="Arial" panose="02020603050405020304" pitchFamily="2"/>
              </a:rPr>
              <a:t> </a:t>
            </a:r>
          </a:p>
          <a:p>
            <a:pPr marL="411480" marR="0" indent="0" algn="l">
              <a:lnSpc>
                <a:spcPts val="2100"/>
              </a:lnSpc>
              <a:spcBef>
                <a:spcPts val="540"/>
              </a:spcBef>
              <a:spcAft>
                <a:spcPts val="8560"/>
              </a:spcAft>
            </a:pPr>
            <a:r>
              <a:rPr lang="en-US" sz="1750" spc="60">
                <a:solidFill>
                  <a:srgbClr val="000000"/>
                </a:solidFill>
                <a:latin typeface="Arial" panose="02020603050405020304" pitchFamily="2"/>
              </a:rPr>
              <a:t>– </a:t>
            </a:r>
            <a:r>
              <a:rPr lang="en-US" sz="1750" b="1" u="sng" spc="60">
                <a:solidFill>
                  <a:srgbClr val="0000FF"/>
                </a:solidFill>
                <a:latin typeface="Arial" panose="02020603050405020304" pitchFamily="2"/>
              </a:rPr>
              <a:t>www.medicare.gov</a:t>
            </a:r>
            <a:r>
              <a:rPr lang="en-US" sz="100" b="1" spc="60">
                <a:solidFill>
                  <a:srgbClr val="000000"/>
                </a:solidFill>
                <a:latin typeface="Arial" panose="02020603050405020304" pitchFamily="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6">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13030" y="355600"/>
            <a:ext cx="8915400" cy="1236980"/>
          </a:xfrm>
          <a:prstGeom prst="rect">
            <a:avLst/>
          </a:prstGeom>
          <a:noFill/>
          <a:ln w="0" cmpd="sng">
            <a:noFill/>
            <a:prstDash val="solid"/>
          </a:ln>
        </p:spPr>
        <p:txBody>
          <a:bodyPr vert="horz" lIns="0" tIns="5080" rIns="0" bIns="0" anchor="t"/>
          <a:lstStyle/>
          <a:p>
            <a:pPr marL="0" marR="0" indent="0" algn="ctr">
              <a:lnSpc>
                <a:spcPts val="4300"/>
              </a:lnSpc>
              <a:spcAft>
                <a:spcPts val="5390"/>
              </a:spcAft>
            </a:pPr>
            <a:r>
              <a:rPr lang="en-US" sz="3750" spc="-5">
                <a:solidFill>
                  <a:srgbClr val="006BB6"/>
                </a:solidFill>
                <a:latin typeface="Arial" panose="02020603050405020304" pitchFamily="2"/>
              </a:rPr>
              <a:t>Terminal Leave Status </a:t>
            </a:r>
          </a:p>
        </p:txBody>
      </p:sp>
      <p:sp>
        <p:nvSpPr>
          <p:cNvPr id="3" name="Text Placeholder 2"/>
          <p:cNvSpPr>
            <a:spLocks noGrp="1"/>
          </p:cNvSpPr>
          <p:nvPr>
            <p:ph type="body" idx="10"/>
          </p:nvPr>
        </p:nvSpPr>
        <p:spPr>
          <a:xfrm>
            <a:off x="560705" y="1592580"/>
            <a:ext cx="7327900" cy="4912360"/>
          </a:xfrm>
          <a:prstGeom prst="rect">
            <a:avLst/>
          </a:prstGeom>
          <a:noFill/>
          <a:ln w="0" cmpd="sng">
            <a:noFill/>
            <a:prstDash val="solid"/>
          </a:ln>
        </p:spPr>
        <p:txBody>
          <a:bodyPr vert="horz" lIns="0" tIns="0" rIns="0" bIns="0" anchor="t"/>
          <a:lstStyle/>
          <a:p>
            <a:pPr marL="0" marR="0" indent="320040" algn="l">
              <a:lnSpc>
                <a:spcPts val="2300"/>
              </a:lnSpc>
              <a:spcAft>
                <a:spcPts val="0"/>
              </a:spcAft>
              <a:buFont typeface="Symbol"/>
              <a:buChar char="·"/>
            </a:pPr>
            <a:r>
              <a:rPr lang="en-US" sz="1950" spc="20">
                <a:solidFill>
                  <a:srgbClr val="000000"/>
                </a:solidFill>
                <a:latin typeface="Arial" panose="02020603050405020304" pitchFamily="2"/>
              </a:rPr>
              <a:t>Current TRICARE program options stay in effect until your </a:t>
            </a:r>
          </a:p>
          <a:p>
            <a:pPr marL="320040" marR="0" indent="0" algn="l">
              <a:lnSpc>
                <a:spcPts val="2300"/>
              </a:lnSpc>
              <a:spcBef>
                <a:spcPts val="125"/>
              </a:spcBef>
              <a:spcAft>
                <a:spcPts val="0"/>
              </a:spcAft>
            </a:pPr>
            <a:r>
              <a:rPr lang="en-US" sz="1950" spc="15">
                <a:solidFill>
                  <a:srgbClr val="000000"/>
                </a:solidFill>
                <a:latin typeface="Arial" panose="02020603050405020304" pitchFamily="2"/>
              </a:rPr>
              <a:t>retirement date. If covered under TRICARE Prime: </a:t>
            </a:r>
          </a:p>
          <a:p>
            <a:pPr marL="731520" marR="0" indent="0" algn="l">
              <a:lnSpc>
                <a:spcPts val="2200"/>
              </a:lnSpc>
              <a:spcBef>
                <a:spcPts val="430"/>
              </a:spcBef>
              <a:spcAft>
                <a:spcPts val="0"/>
              </a:spcAft>
            </a:pPr>
            <a:r>
              <a:rPr lang="en-US" sz="1750" spc="0">
                <a:solidFill>
                  <a:srgbClr val="000000"/>
                </a:solidFill>
                <a:latin typeface="Arial" panose="02020603050405020304" pitchFamily="2"/>
              </a:rPr>
              <a:t>– Active duty service members (ADSMs) cannot enroll with another military hospital or clinic. </a:t>
            </a:r>
          </a:p>
          <a:p>
            <a:pPr marL="411480" marR="0" indent="0" algn="l">
              <a:lnSpc>
                <a:spcPts val="2000"/>
              </a:lnSpc>
              <a:spcBef>
                <a:spcPts val="545"/>
              </a:spcBef>
              <a:spcAft>
                <a:spcPts val="0"/>
              </a:spcAft>
            </a:pPr>
            <a:r>
              <a:rPr lang="en-US" sz="1750" spc="0">
                <a:solidFill>
                  <a:srgbClr val="000000"/>
                </a:solidFill>
                <a:latin typeface="Arial" panose="02020603050405020304" pitchFamily="2"/>
              </a:rPr>
              <a:t>– ADSMs cannot switch their primary care manager (PCM). </a:t>
            </a:r>
          </a:p>
          <a:p>
            <a:pPr marL="0" marR="0" indent="411480" algn="l">
              <a:lnSpc>
                <a:spcPts val="2500"/>
              </a:lnSpc>
              <a:spcBef>
                <a:spcPts val="415"/>
              </a:spcBef>
              <a:spcAft>
                <a:spcPts val="0"/>
              </a:spcAft>
              <a:buFont typeface="Symbol"/>
              <a:buChar char="·"/>
            </a:pPr>
            <a:r>
              <a:rPr lang="en-US" sz="1950" spc="-5">
                <a:solidFill>
                  <a:srgbClr val="000000"/>
                </a:solidFill>
                <a:latin typeface="Arial" panose="02020603050405020304" pitchFamily="2"/>
              </a:rPr>
              <a:t>If you move to a new area: </a:t>
            </a:r>
          </a:p>
          <a:p>
            <a:pPr marL="411480" marR="0" indent="0" algn="l">
              <a:lnSpc>
                <a:spcPts val="2000"/>
              </a:lnSpc>
              <a:spcBef>
                <a:spcPts val="545"/>
              </a:spcBef>
              <a:spcAft>
                <a:spcPts val="0"/>
              </a:spcAft>
            </a:pPr>
            <a:r>
              <a:rPr lang="en-US" sz="1750" spc="0">
                <a:solidFill>
                  <a:srgbClr val="000000"/>
                </a:solidFill>
                <a:latin typeface="Arial" panose="02020603050405020304" pitchFamily="2"/>
              </a:rPr>
              <a:t>– Coordinate all care with your current PCM. </a:t>
            </a:r>
          </a:p>
          <a:p>
            <a:pPr marL="411480" marR="0" indent="0" algn="l">
              <a:lnSpc>
                <a:spcPts val="2000"/>
              </a:lnSpc>
              <a:spcBef>
                <a:spcPts val="545"/>
              </a:spcBef>
              <a:spcAft>
                <a:spcPts val="0"/>
              </a:spcAft>
            </a:pPr>
            <a:r>
              <a:rPr lang="en-US" sz="1750" spc="0">
                <a:solidFill>
                  <a:srgbClr val="000000"/>
                </a:solidFill>
                <a:latin typeface="Arial" panose="02020603050405020304" pitchFamily="2"/>
              </a:rPr>
              <a:t>– Family members may be able to change their PCMs. </a:t>
            </a:r>
          </a:p>
          <a:p>
            <a:pPr marL="0" marR="0" indent="411480" algn="l">
              <a:lnSpc>
                <a:spcPts val="2500"/>
              </a:lnSpc>
              <a:spcBef>
                <a:spcPts val="410"/>
              </a:spcBef>
              <a:spcAft>
                <a:spcPts val="15715"/>
              </a:spcAft>
              <a:buFont typeface="Symbol"/>
              <a:buChar char="·"/>
            </a:pPr>
            <a:r>
              <a:rPr lang="en-US" sz="1950" spc="5">
                <a:solidFill>
                  <a:srgbClr val="000000"/>
                </a:solidFill>
                <a:latin typeface="Arial" panose="02020603050405020304" pitchFamily="2"/>
              </a:rPr>
              <a:t>Remember to update your information in DEERS.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7">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17475" y="355600"/>
            <a:ext cx="8915400" cy="1236980"/>
          </a:xfrm>
          <a:prstGeom prst="rect">
            <a:avLst/>
          </a:prstGeom>
          <a:noFill/>
          <a:ln w="0" cmpd="sng">
            <a:noFill/>
            <a:prstDash val="solid"/>
          </a:ln>
        </p:spPr>
        <p:txBody>
          <a:bodyPr vert="horz" lIns="0" tIns="5080" rIns="0" bIns="0" anchor="t"/>
          <a:lstStyle/>
          <a:p>
            <a:pPr marL="0" marR="0" indent="0" algn="ctr">
              <a:lnSpc>
                <a:spcPts val="4300"/>
              </a:lnSpc>
              <a:spcAft>
                <a:spcPts val="5370"/>
              </a:spcAft>
            </a:pPr>
            <a:r>
              <a:rPr lang="en-US" sz="3750" spc="20">
                <a:solidFill>
                  <a:srgbClr val="006BB6"/>
                </a:solidFill>
                <a:latin typeface="Arial" panose="02020603050405020304" pitchFamily="2"/>
              </a:rPr>
              <a:t>TRICARE Eligibility after Retirement </a:t>
            </a:r>
          </a:p>
        </p:txBody>
      </p:sp>
      <p:sp>
        <p:nvSpPr>
          <p:cNvPr id="3" name="Text Placeholder 2"/>
          <p:cNvSpPr>
            <a:spLocks noGrp="1"/>
          </p:cNvSpPr>
          <p:nvPr>
            <p:ph type="body" idx="10"/>
          </p:nvPr>
        </p:nvSpPr>
        <p:spPr>
          <a:xfrm>
            <a:off x="105410" y="1592580"/>
            <a:ext cx="8915400" cy="4912360"/>
          </a:xfrm>
          <a:prstGeom prst="rect">
            <a:avLst/>
          </a:prstGeom>
          <a:noFill/>
          <a:ln w="0" cmpd="sng">
            <a:noFill/>
            <a:prstDash val="solid"/>
          </a:ln>
        </p:spPr>
        <p:txBody>
          <a:bodyPr vert="horz" lIns="0" tIns="0" rIns="0" bIns="0" anchor="t"/>
          <a:lstStyle/>
          <a:p>
            <a:pPr marL="822960" marR="0" indent="365760" algn="l">
              <a:lnSpc>
                <a:spcPts val="2200"/>
              </a:lnSpc>
              <a:spcAft>
                <a:spcPts val="0"/>
              </a:spcAft>
              <a:buFont typeface="Symbol"/>
              <a:buChar char="·"/>
            </a:pPr>
            <a:r>
              <a:rPr lang="en-US" sz="1950" spc="10">
                <a:solidFill>
                  <a:srgbClr val="000000"/>
                </a:solidFill>
                <a:latin typeface="Arial" panose="02020603050405020304" pitchFamily="2"/>
              </a:rPr>
              <a:t>Retired service members </a:t>
            </a:r>
          </a:p>
          <a:p>
            <a:pPr marL="822960" marR="0" indent="365760" algn="l">
              <a:lnSpc>
                <a:spcPts val="2400"/>
              </a:lnSpc>
              <a:spcBef>
                <a:spcPts val="435"/>
              </a:spcBef>
              <a:spcAft>
                <a:spcPts val="0"/>
              </a:spcAft>
              <a:buFont typeface="Symbol"/>
              <a:buChar char="·"/>
            </a:pPr>
            <a:r>
              <a:rPr lang="en-US" sz="1950" spc="15">
                <a:solidFill>
                  <a:srgbClr val="000000"/>
                </a:solidFill>
                <a:latin typeface="Arial" panose="02020603050405020304" pitchFamily="2"/>
              </a:rPr>
              <a:t>Spouses, surviving spouses, and qualifying former spouses </a:t>
            </a:r>
          </a:p>
          <a:p>
            <a:pPr marL="822960" marR="0" indent="365760" algn="l">
              <a:lnSpc>
                <a:spcPts val="2400"/>
              </a:lnSpc>
              <a:spcBef>
                <a:spcPts val="435"/>
              </a:spcBef>
              <a:spcAft>
                <a:spcPts val="0"/>
              </a:spcAft>
              <a:buFont typeface="Symbol"/>
              <a:buChar char="·"/>
            </a:pPr>
            <a:r>
              <a:rPr lang="en-US" sz="1950" spc="15">
                <a:solidFill>
                  <a:srgbClr val="000000"/>
                </a:solidFill>
                <a:latin typeface="Arial" panose="02020603050405020304" pitchFamily="2"/>
              </a:rPr>
              <a:t>Unmarried dependent children (certain eligibility requirements apply) </a:t>
            </a:r>
          </a:p>
          <a:p>
            <a:pPr marL="822960" marR="822960" indent="365760" algn="l">
              <a:lnSpc>
                <a:spcPts val="2400"/>
              </a:lnSpc>
              <a:spcBef>
                <a:spcPts val="480"/>
              </a:spcBef>
              <a:spcAft>
                <a:spcPts val="0"/>
              </a:spcAft>
              <a:buFont typeface="Symbol"/>
              <a:buChar char="·"/>
            </a:pPr>
            <a:r>
              <a:rPr lang="en-US" sz="1950" spc="0">
                <a:solidFill>
                  <a:srgbClr val="000000"/>
                </a:solidFill>
                <a:latin typeface="Arial" panose="02020603050405020304" pitchFamily="2"/>
              </a:rPr>
              <a:t>Dependent parents are not eligible for civilian TRICARE benefits; however, they may be eligible to receive care at certain military hospitals and clinics if space is available. </a:t>
            </a:r>
          </a:p>
          <a:p>
            <a:pPr marL="822960" marR="0" indent="365760" algn="l">
              <a:lnSpc>
                <a:spcPts val="2500"/>
              </a:lnSpc>
              <a:spcBef>
                <a:spcPts val="435"/>
              </a:spcBef>
              <a:spcAft>
                <a:spcPts val="20070"/>
              </a:spcAft>
              <a:buFont typeface="Symbol"/>
              <a:buChar char="·"/>
            </a:pPr>
            <a:r>
              <a:rPr lang="en-US" sz="1950" spc="-5">
                <a:solidFill>
                  <a:srgbClr val="000000"/>
                </a:solidFill>
                <a:latin typeface="Arial" panose="02020603050405020304" pitchFamily="2"/>
              </a:rPr>
              <a:t>For more information, visit </a:t>
            </a:r>
            <a:r>
              <a:rPr lang="en-US" sz="1950" b="1" u="sng" spc="0">
                <a:solidFill>
                  <a:srgbClr val="0000FF"/>
                </a:solidFill>
                <a:latin typeface="Arial" panose="02020603050405020304" pitchFamily="2"/>
              </a:rPr>
              <a:t>www.tricare.mil/retiring</a:t>
            </a:r>
            <a:r>
              <a:rPr lang="en-US" sz="1950" u="sng" spc="-5">
                <a:solidFill>
                  <a:srgbClr val="0000FF"/>
                </a:solidFill>
                <a:latin typeface="Arial" panose="02020603050405020304" pitchFamily="2"/>
              </a:rPr>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8">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602990" cy="1992630"/>
          </a:xfrm>
          <a:prstGeom prst="rect">
            <a:avLst/>
          </a:prstGeom>
          <a:noFill/>
          <a:ln w="0" cmpd="sng">
            <a:noFill/>
            <a:prstDash val="solid"/>
          </a:ln>
        </p:spPr>
        <p:txBody>
          <a:bodyPr vert="horz" lIns="0" tIns="0" rIns="0" bIns="0" anchor="t"/>
          <a:lstStyle/>
          <a:p>
            <a:pPr marL="365760" marR="0" indent="365760" algn="l">
              <a:lnSpc>
                <a:spcPts val="2300"/>
              </a:lnSpc>
              <a:spcAft>
                <a:spcPts val="0"/>
              </a:spcAft>
              <a:buFont typeface="Symbol"/>
              <a:buChar char="·"/>
            </a:pPr>
            <a:r>
              <a:rPr lang="en-US" sz="1950" spc="10">
                <a:solidFill>
                  <a:srgbClr val="FFFFFF"/>
                </a:solidFill>
                <a:latin typeface="Arial" panose="02020603050405020304" pitchFamily="2"/>
              </a:rPr>
              <a:t>Preparing for Retirement </a:t>
            </a:r>
          </a:p>
          <a:p>
            <a:pPr marL="365760" marR="0" indent="365760" algn="l">
              <a:lnSpc>
                <a:spcPts val="2500"/>
              </a:lnSpc>
              <a:spcBef>
                <a:spcPts val="410"/>
              </a:spcBef>
              <a:spcAft>
                <a:spcPts val="0"/>
              </a:spcAft>
              <a:buFont typeface="Symbol"/>
              <a:buChar char="·"/>
            </a:pPr>
            <a:r>
              <a:rPr lang="en-US" sz="1950" b="1" spc="-10">
                <a:solidFill>
                  <a:srgbClr val="FFFFFF"/>
                </a:solidFill>
                <a:latin typeface="Arial" panose="02020603050405020304" pitchFamily="2"/>
              </a:rPr>
              <a:t>TRICARE Program Options </a:t>
            </a:r>
          </a:p>
          <a:p>
            <a:pPr marL="365760" marR="0" indent="365760" algn="l">
              <a:lnSpc>
                <a:spcPts val="2400"/>
              </a:lnSpc>
              <a:spcBef>
                <a:spcPts val="485"/>
              </a:spcBef>
              <a:spcAft>
                <a:spcPts val="0"/>
              </a:spcAft>
              <a:buFont typeface="Symbol"/>
              <a:buChar char="·"/>
            </a:pPr>
            <a:r>
              <a:rPr lang="en-US" sz="1950" spc="0">
                <a:solidFill>
                  <a:srgbClr val="FFFFFF"/>
                </a:solidFill>
                <a:latin typeface="Arial" panose="02020603050405020304" pitchFamily="2"/>
              </a:rPr>
              <a:t>TRICARE Benefit </a:t>
            </a:r>
            <a:br/>
            <a:r>
              <a:rPr lang="en-US" sz="1950" spc="0">
                <a:solidFill>
                  <a:srgbClr val="FFFFFF"/>
                </a:solidFill>
                <a:latin typeface="Arial" panose="02020603050405020304" pitchFamily="2"/>
              </a:rPr>
              <a:t>Information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For Information and Assistance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ayout 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11125" y="355600"/>
            <a:ext cx="8915400" cy="1236980"/>
          </a:xfrm>
          <a:prstGeom prst="rect">
            <a:avLst/>
          </a:prstGeom>
          <a:noFill/>
          <a:ln w="0" cmpd="sng">
            <a:noFill/>
            <a:prstDash val="solid"/>
          </a:ln>
        </p:spPr>
        <p:txBody>
          <a:bodyPr vert="horz" lIns="0" tIns="5080" rIns="0" bIns="0" anchor="t"/>
          <a:lstStyle/>
          <a:p>
            <a:pPr marL="0" marR="0" indent="0" algn="ctr">
              <a:lnSpc>
                <a:spcPts val="4300"/>
              </a:lnSpc>
              <a:spcAft>
                <a:spcPts val="5370"/>
              </a:spcAft>
            </a:pPr>
            <a:r>
              <a:rPr lang="en-US" sz="3750" spc="15">
                <a:solidFill>
                  <a:srgbClr val="006BB6"/>
                </a:solidFill>
                <a:latin typeface="Arial" panose="02020603050405020304" pitchFamily="2"/>
              </a:rPr>
              <a:t>TRICARE Coverage for Retirees </a:t>
            </a:r>
          </a:p>
        </p:txBody>
      </p:sp>
      <p:sp>
        <p:nvSpPr>
          <p:cNvPr id="3" name="Text Placeholder 2"/>
          <p:cNvSpPr>
            <a:spLocks noGrp="1"/>
          </p:cNvSpPr>
          <p:nvPr>
            <p:ph type="body" idx="10"/>
          </p:nvPr>
        </p:nvSpPr>
        <p:spPr>
          <a:xfrm>
            <a:off x="58420" y="1592580"/>
            <a:ext cx="8915400" cy="4912360"/>
          </a:xfrm>
          <a:prstGeom prst="rect">
            <a:avLst/>
          </a:prstGeom>
          <a:noFill/>
          <a:ln w="0" cmpd="sng">
            <a:noFill/>
            <a:prstDash val="solid"/>
          </a:ln>
        </p:spPr>
        <p:txBody>
          <a:bodyPr vert="horz" lIns="0" tIns="0" rIns="0" bIns="0" anchor="t"/>
          <a:lstStyle/>
          <a:p>
            <a:pPr marL="502920" marR="0" indent="320040" algn="l">
              <a:lnSpc>
                <a:spcPts val="2200"/>
              </a:lnSpc>
              <a:spcAft>
                <a:spcPts val="0"/>
              </a:spcAft>
              <a:buFont typeface="Symbol"/>
              <a:buChar char="·"/>
            </a:pPr>
            <a:r>
              <a:rPr lang="en-US" sz="1950" spc="20">
                <a:solidFill>
                  <a:srgbClr val="000000"/>
                </a:solidFill>
                <a:latin typeface="Arial" panose="02020603050405020304" pitchFamily="2"/>
              </a:rPr>
              <a:t>You must enroll in a TRICARE Prime or TRICARE Select plan to </a:t>
            </a:r>
          </a:p>
          <a:p>
            <a:pPr marL="822960" marR="0" indent="0" algn="l">
              <a:lnSpc>
                <a:spcPts val="2300"/>
              </a:lnSpc>
              <a:spcBef>
                <a:spcPts val="130"/>
              </a:spcBef>
              <a:spcAft>
                <a:spcPts val="0"/>
              </a:spcAft>
            </a:pPr>
            <a:r>
              <a:rPr lang="en-US" sz="1950" spc="10">
                <a:solidFill>
                  <a:srgbClr val="000000"/>
                </a:solidFill>
                <a:latin typeface="Arial" panose="02020603050405020304" pitchFamily="2"/>
              </a:rPr>
              <a:t>continue coverage. </a:t>
            </a:r>
          </a:p>
          <a:p>
            <a:pPr marL="502920" marR="0" indent="320040" algn="l">
              <a:lnSpc>
                <a:spcPts val="2500"/>
              </a:lnSpc>
              <a:spcBef>
                <a:spcPts val="415"/>
              </a:spcBef>
              <a:spcAft>
                <a:spcPts val="0"/>
              </a:spcAft>
              <a:buFont typeface="Symbol"/>
              <a:buChar char="·"/>
            </a:pPr>
            <a:r>
              <a:rPr lang="en-US" sz="1950" spc="5">
                <a:solidFill>
                  <a:srgbClr val="000000"/>
                </a:solidFill>
                <a:latin typeface="Arial" panose="02020603050405020304" pitchFamily="2"/>
              </a:rPr>
              <a:t>You may enroll: </a:t>
            </a:r>
          </a:p>
          <a:p>
            <a:pPr marL="914400" marR="0" indent="0" algn="l">
              <a:lnSpc>
                <a:spcPts val="2000"/>
              </a:lnSpc>
              <a:spcBef>
                <a:spcPts val="500"/>
              </a:spcBef>
              <a:spcAft>
                <a:spcPts val="0"/>
              </a:spcAft>
            </a:pPr>
            <a:r>
              <a:rPr lang="en-US" sz="1750" spc="0">
                <a:solidFill>
                  <a:srgbClr val="000000"/>
                </a:solidFill>
                <a:latin typeface="Arial" panose="02020603050405020304" pitchFamily="2"/>
              </a:rPr>
              <a:t>– </a:t>
            </a:r>
            <a:r>
              <a:rPr lang="en-US" sz="1750" b="1" spc="0">
                <a:solidFill>
                  <a:srgbClr val="000000"/>
                </a:solidFill>
                <a:latin typeface="Arial" panose="02020603050405020304" pitchFamily="2"/>
              </a:rPr>
              <a:t>Online: </a:t>
            </a:r>
            <a:r>
              <a:rPr lang="en-US" sz="1750" spc="0">
                <a:solidFill>
                  <a:srgbClr val="000000"/>
                </a:solidFill>
                <a:latin typeface="Arial" panose="02020603050405020304" pitchFamily="2"/>
              </a:rPr>
              <a:t>Use Beneficiary Web Enrollment by logging in to </a:t>
            </a:r>
          </a:p>
          <a:p>
            <a:pPr marL="0" marR="0" indent="0" algn="ctr">
              <a:lnSpc>
                <a:spcPts val="2000"/>
              </a:lnSpc>
              <a:spcBef>
                <a:spcPts val="115"/>
              </a:spcBef>
              <a:spcAft>
                <a:spcPts val="0"/>
              </a:spcAft>
            </a:pPr>
            <a:r>
              <a:rPr lang="en-US" sz="1750" b="1" u="sng" spc="-15">
                <a:solidFill>
                  <a:srgbClr val="0000FF"/>
                </a:solidFill>
                <a:latin typeface="Arial" panose="02020603050405020304" pitchFamily="2"/>
              </a:rPr>
              <a:t>https://milconnect.dmdc.osd.mil</a:t>
            </a:r>
            <a:r>
              <a:rPr lang="en-US" sz="1750" spc="-15">
                <a:solidFill>
                  <a:srgbClr val="000000"/>
                </a:solidFill>
                <a:latin typeface="Arial" panose="02020603050405020304" pitchFamily="2"/>
              </a:rPr>
              <a:t>(Stateside enrollment only). </a:t>
            </a:r>
          </a:p>
          <a:p>
            <a:pPr marL="1234440" marR="1234440" indent="0" algn="l">
              <a:lnSpc>
                <a:spcPts val="2200"/>
              </a:lnSpc>
              <a:spcBef>
                <a:spcPts val="435"/>
              </a:spcBef>
              <a:spcAft>
                <a:spcPts val="0"/>
              </a:spcAft>
            </a:pPr>
            <a:r>
              <a:rPr lang="en-US" sz="1750" spc="0">
                <a:solidFill>
                  <a:srgbClr val="000000"/>
                </a:solidFill>
                <a:latin typeface="Arial" panose="02020603050405020304" pitchFamily="2"/>
              </a:rPr>
              <a:t>– </a:t>
            </a:r>
            <a:r>
              <a:rPr lang="en-US" sz="1750" b="1" spc="0">
                <a:solidFill>
                  <a:srgbClr val="000000"/>
                </a:solidFill>
                <a:latin typeface="Arial" panose="02020603050405020304" pitchFamily="2"/>
              </a:rPr>
              <a:t>Phone: </a:t>
            </a:r>
            <a:r>
              <a:rPr lang="en-US" sz="1750" spc="0">
                <a:solidFill>
                  <a:srgbClr val="000000"/>
                </a:solidFill>
                <a:latin typeface="Arial" panose="02020603050405020304" pitchFamily="2"/>
              </a:rPr>
              <a:t>Call your regional contractor (once your retired status is reflected in DEERS). </a:t>
            </a:r>
          </a:p>
          <a:p>
            <a:pPr marL="1234440" marR="1417320" indent="0" algn="l">
              <a:lnSpc>
                <a:spcPts val="2200"/>
              </a:lnSpc>
              <a:spcBef>
                <a:spcPts val="380"/>
              </a:spcBef>
              <a:spcAft>
                <a:spcPts val="0"/>
              </a:spcAft>
            </a:pPr>
            <a:r>
              <a:rPr lang="en-US" sz="1750" spc="-20">
                <a:solidFill>
                  <a:srgbClr val="000000"/>
                </a:solidFill>
                <a:latin typeface="Arial" panose="02020603050405020304" pitchFamily="2"/>
              </a:rPr>
              <a:t>– </a:t>
            </a:r>
            <a:r>
              <a:rPr lang="en-US" sz="1750" b="1" spc="-20">
                <a:solidFill>
                  <a:srgbClr val="000000"/>
                </a:solidFill>
                <a:latin typeface="Arial" panose="02020603050405020304" pitchFamily="2"/>
              </a:rPr>
              <a:t>Mail: </a:t>
            </a:r>
            <a:r>
              <a:rPr lang="en-US" sz="1750" spc="-20">
                <a:solidFill>
                  <a:srgbClr val="000000"/>
                </a:solidFill>
                <a:latin typeface="Arial" panose="02020603050405020304" pitchFamily="2"/>
              </a:rPr>
              <a:t>Download the appropriate enrollment form at </a:t>
            </a:r>
            <a:r>
              <a:rPr lang="en-US" sz="1750" b="1" u="sng" spc="-20">
                <a:solidFill>
                  <a:srgbClr val="0000FF"/>
                </a:solidFill>
                <a:latin typeface="Arial" panose="02020603050405020304" pitchFamily="2"/>
              </a:rPr>
              <a:t>www.tricare.mil/forms</a:t>
            </a:r>
            <a:r>
              <a:rPr lang="en-US" sz="1750" spc="-20">
                <a:solidFill>
                  <a:srgbClr val="000000"/>
                </a:solidFill>
                <a:latin typeface="Arial" panose="02020603050405020304" pitchFamily="2"/>
              </a:rPr>
              <a:t>and mail it to your regional contractor. </a:t>
            </a:r>
          </a:p>
          <a:p>
            <a:pPr marL="502920" marR="0" indent="320040" algn="l">
              <a:lnSpc>
                <a:spcPts val="2500"/>
              </a:lnSpc>
              <a:spcBef>
                <a:spcPts val="415"/>
              </a:spcBef>
              <a:spcAft>
                <a:spcPts val="0"/>
              </a:spcAft>
              <a:buFont typeface="Symbol"/>
              <a:buChar char="·"/>
            </a:pPr>
            <a:r>
              <a:rPr lang="en-US" sz="1950" spc="25">
                <a:solidFill>
                  <a:srgbClr val="000000"/>
                </a:solidFill>
                <a:latin typeface="Arial" panose="02020603050405020304" pitchFamily="2"/>
              </a:rPr>
              <a:t>For enrollment fees, premium amounts, and copayments, visit </a:t>
            </a:r>
          </a:p>
          <a:p>
            <a:pPr marL="822960" marR="0" indent="0" algn="l">
              <a:lnSpc>
                <a:spcPts val="2300"/>
              </a:lnSpc>
              <a:spcBef>
                <a:spcPts val="130"/>
              </a:spcBef>
              <a:spcAft>
                <a:spcPts val="0"/>
              </a:spcAft>
            </a:pPr>
            <a:r>
              <a:rPr lang="en-US" sz="1950" b="1" u="sng" spc="-20">
                <a:solidFill>
                  <a:srgbClr val="0000FF"/>
                </a:solidFill>
                <a:latin typeface="Arial" panose="02020603050405020304" pitchFamily="2"/>
              </a:rPr>
              <a:t>www.tricare.mil/costs</a:t>
            </a:r>
            <a:r>
              <a:rPr lang="en-US" sz="1950" u="sng" spc="-25">
                <a:solidFill>
                  <a:srgbClr val="0000FF"/>
                </a:solidFill>
                <a:latin typeface="Arial" panose="02020603050405020304" pitchFamily="2"/>
              </a:rPr>
              <a:t>.</a:t>
            </a:r>
            <a:r>
              <a:rPr lang="en-US" sz="100" spc="-25">
                <a:solidFill>
                  <a:srgbClr val="000000"/>
                </a:solidFill>
                <a:latin typeface="Arial" panose="02020603050405020304" pitchFamily="2"/>
              </a:rPr>
              <a:t> </a:t>
            </a:r>
          </a:p>
          <a:p>
            <a:pPr marL="502920" marR="502920" indent="0" algn="l">
              <a:lnSpc>
                <a:spcPts val="1900"/>
              </a:lnSpc>
              <a:spcBef>
                <a:spcPts val="2785"/>
              </a:spcBef>
              <a:spcAft>
                <a:spcPts val="5060"/>
              </a:spcAft>
            </a:pPr>
            <a:r>
              <a:rPr lang="en-US" sz="1600" b="1" spc="0">
                <a:solidFill>
                  <a:srgbClr val="000000"/>
                </a:solidFill>
                <a:latin typeface="Arial" panose="02020603050405020304" pitchFamily="2"/>
              </a:rPr>
              <a:t>Note: </a:t>
            </a:r>
            <a:r>
              <a:rPr lang="en-US" sz="1600" spc="0">
                <a:solidFill>
                  <a:srgbClr val="000000"/>
                </a:solidFill>
                <a:latin typeface="Arial" panose="02020603050405020304" pitchFamily="2"/>
              </a:rPr>
              <a:t>TRICARE Prime Remote options and TRICARE Overseas Program Prime options are not available after retirement. </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8.xml"/><Relationship Id="rId4" Type="http://schemas.openxmlformats.org/officeDocument/2006/relationships/image" Target="../media/image36.jp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1.jp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6.xml"/><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5.jp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49.jp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6F26"/>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2453640"/>
          </a:xfrm>
          <a:prstGeom prst="rect">
            <a:avLst/>
          </a:prstGeom>
          <a:solidFill>
            <a:srgbClr val="E86F26"/>
          </a:solidFill>
          <a:ln w="0" cmpd="sng">
            <a:noFill/>
            <a:prstDash val="solid"/>
          </a:ln>
        </p:spPr>
        <p:txBody>
          <a:bodyPr vert="horz" lIns="0" tIns="0" rIns="0" bIns="0" anchor="t"/>
          <a:lstStyle/>
          <a:p>
            <a:endParaRPr dirty="0"/>
          </a:p>
        </p:txBody>
      </p:sp>
      <p:pic>
        <p:nvPicPr>
          <p:cNvPr id="4" name="Picture 3"/>
          <p:cNvPicPr/>
          <p:nvPr/>
        </p:nvPicPr>
        <p:blipFill>
          <a:blip r:embed="rId2"/>
          <a:stretch>
            <a:fillRect/>
          </a:stretch>
        </p:blipFill>
        <p:spPr>
          <a:xfrm>
            <a:off x="0" y="0"/>
            <a:ext cx="9144000" cy="1606550"/>
          </a:xfrm>
          <a:prstGeom prst="rect">
            <a:avLst/>
          </a:prstGeom>
        </p:spPr>
      </p:pic>
      <p:pic>
        <p:nvPicPr>
          <p:cNvPr id="9" name="Picture 8"/>
          <p:cNvPicPr/>
          <p:nvPr/>
        </p:nvPicPr>
        <p:blipFill>
          <a:blip r:embed="rId3"/>
          <a:stretch>
            <a:fillRect/>
          </a:stretch>
        </p:blipFill>
        <p:spPr>
          <a:xfrm>
            <a:off x="7757160" y="2776855"/>
            <a:ext cx="118745" cy="51435"/>
          </a:xfrm>
          <a:prstGeom prst="rect">
            <a:avLst/>
          </a:prstGeom>
        </p:spPr>
      </p:pic>
      <p:pic>
        <p:nvPicPr>
          <p:cNvPr id="11" name="Picture 10"/>
          <p:cNvPicPr/>
          <p:nvPr/>
        </p:nvPicPr>
        <p:blipFill>
          <a:blip r:embed="rId4"/>
          <a:stretch>
            <a:fillRect/>
          </a:stretch>
        </p:blipFill>
        <p:spPr>
          <a:xfrm>
            <a:off x="1365250" y="6370320"/>
            <a:ext cx="7269480" cy="216535"/>
          </a:xfrm>
          <a:prstGeom prst="rect">
            <a:avLst/>
          </a:prstGeom>
        </p:spPr>
      </p:pic>
      <p:sp>
        <p:nvSpPr>
          <p:cNvPr id="5" name="Text Placeholder 4"/>
          <p:cNvSpPr>
            <a:spLocks noGrp="1"/>
          </p:cNvSpPr>
          <p:nvPr>
            <p:ph type="body" idx="10"/>
          </p:nvPr>
        </p:nvSpPr>
        <p:spPr>
          <a:xfrm>
            <a:off x="7098665" y="1478280"/>
            <a:ext cx="1697990" cy="106680"/>
          </a:xfrm>
          <a:prstGeom prst="rect">
            <a:avLst/>
          </a:prstGeom>
          <a:noFill/>
          <a:ln w="0" cmpd="sng">
            <a:noFill/>
            <a:prstDash val="solid"/>
          </a:ln>
        </p:spPr>
        <p:txBody>
          <a:bodyPr vert="horz" lIns="0" tIns="0" rIns="0" bIns="0" anchor="t"/>
          <a:lstStyle/>
          <a:p>
            <a:pPr marL="0" marR="0" indent="0" algn="l">
              <a:lnSpc>
                <a:spcPts val="800"/>
              </a:lnSpc>
              <a:spcAft>
                <a:spcPts val="0"/>
              </a:spcAft>
            </a:pPr>
            <a:r>
              <a:rPr lang="en-US" sz="1050" spc="-30">
                <a:solidFill>
                  <a:srgbClr val="FFFFFF"/>
                </a:solidFill>
                <a:latin typeface="Arial" panose="02020603050405020304" pitchFamily="2"/>
              </a:rPr>
              <a:t>Last Reviewed October 2021 </a:t>
            </a:r>
          </a:p>
        </p:txBody>
      </p:sp>
      <p:sp>
        <p:nvSpPr>
          <p:cNvPr id="6" name="Text Placeholder 5"/>
          <p:cNvSpPr>
            <a:spLocks noGrp="1"/>
          </p:cNvSpPr>
          <p:nvPr>
            <p:ph type="body" idx="10"/>
          </p:nvPr>
        </p:nvSpPr>
        <p:spPr>
          <a:xfrm>
            <a:off x="1395730" y="2453640"/>
            <a:ext cx="6172200" cy="1270635"/>
          </a:xfrm>
          <a:prstGeom prst="rect">
            <a:avLst/>
          </a:prstGeom>
          <a:noFill/>
          <a:ln w="0" cmpd="sng">
            <a:noFill/>
            <a:prstDash val="solid"/>
          </a:ln>
        </p:spPr>
        <p:txBody>
          <a:bodyPr vert="horz" lIns="0" tIns="0" rIns="0" bIns="0" anchor="t"/>
          <a:lstStyle/>
          <a:p>
            <a:pPr marL="0" marR="0" indent="0" algn="l">
              <a:lnSpc>
                <a:spcPts val="4700"/>
              </a:lnSpc>
              <a:spcAft>
                <a:spcPts val="660"/>
              </a:spcAft>
            </a:pPr>
            <a:r>
              <a:rPr lang="en-US" sz="3900" spc="0">
                <a:solidFill>
                  <a:srgbClr val="FFFFFF"/>
                </a:solidFill>
                <a:latin typeface="Arial" panose="02020603050405020304" pitchFamily="2"/>
              </a:rPr>
              <a:t>Transitioning from Active Duty to Retirement </a:t>
            </a:r>
          </a:p>
        </p:txBody>
      </p:sp>
      <p:sp>
        <p:nvSpPr>
          <p:cNvPr id="7" name="Text Placeholder 6"/>
          <p:cNvSpPr>
            <a:spLocks noGrp="1"/>
          </p:cNvSpPr>
          <p:nvPr>
            <p:ph type="body" idx="10"/>
          </p:nvPr>
        </p:nvSpPr>
        <p:spPr>
          <a:xfrm>
            <a:off x="1395730" y="3724275"/>
            <a:ext cx="6172200" cy="2646045"/>
          </a:xfrm>
          <a:prstGeom prst="rect">
            <a:avLst/>
          </a:prstGeom>
          <a:noFill/>
          <a:ln w="0" cmpd="sng">
            <a:noFill/>
            <a:prstDash val="solid"/>
          </a:ln>
        </p:spPr>
        <p:txBody>
          <a:bodyPr vert="horz" lIns="0" tIns="0" rIns="0" bIns="0" anchor="t"/>
          <a:lstStyle/>
          <a:p>
            <a:pPr marL="0" marR="0" indent="0" algn="ctr">
              <a:lnSpc>
                <a:spcPts val="2000"/>
              </a:lnSpc>
              <a:spcAft>
                <a:spcPts val="18780"/>
              </a:spcAft>
            </a:pPr>
            <a:r>
              <a:rPr lang="en-US" sz="1750" spc="-20" dirty="0">
                <a:solidFill>
                  <a:srgbClr val="FFFFFF"/>
                </a:solidFill>
                <a:latin typeface="Arial" panose="02020603050405020304" pitchFamily="2"/>
              </a:rPr>
              <a:t>Health Care Coverage Options As You Approach Retirement </a:t>
            </a:r>
          </a:p>
        </p:txBody>
      </p:sp>
      <p:sp>
        <p:nvSpPr>
          <p:cNvPr id="10" name="Rectangle 9"/>
          <p:cNvSpPr/>
          <p:nvPr/>
        </p:nvSpPr>
        <p:spPr>
          <a:xfrm>
            <a:off x="2039815" y="4538150"/>
            <a:ext cx="4739053" cy="456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ahoma" panose="020B0604030504040204" pitchFamily="34" charset="0"/>
                <a:ea typeface="Tahoma" panose="020B0604030504040204" pitchFamily="34" charset="0"/>
                <a:cs typeface="Tahoma" panose="020B0604030504040204" pitchFamily="34" charset="0"/>
              </a:rPr>
              <a:t>www.health.mil/tricarebriefings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3191608" y="5345723"/>
            <a:ext cx="2242038"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January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227"/>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602990" cy="1992630"/>
          </a:xfrm>
          <a:prstGeom prst="rect">
            <a:avLst/>
          </a:prstGeom>
          <a:noFill/>
          <a:ln w="0" cmpd="sng">
            <a:noFill/>
            <a:prstDash val="solid"/>
          </a:ln>
        </p:spPr>
        <p:txBody>
          <a:bodyPr vert="horz" lIns="0" tIns="0" rIns="0" bIns="0" anchor="t"/>
          <a:lstStyle/>
          <a:p>
            <a:pPr marL="365760" marR="0" indent="365760" algn="l">
              <a:lnSpc>
                <a:spcPts val="2300"/>
              </a:lnSpc>
              <a:spcAft>
                <a:spcPts val="0"/>
              </a:spcAft>
              <a:buFont typeface="Symbol"/>
              <a:buChar char="·"/>
            </a:pPr>
            <a:r>
              <a:rPr lang="en-US" sz="1950" spc="10" dirty="0">
                <a:solidFill>
                  <a:srgbClr val="FFFFFF"/>
                </a:solidFill>
                <a:latin typeface="Arial" panose="02020603050405020304" pitchFamily="2"/>
              </a:rPr>
              <a:t>Preparing for Retirement </a:t>
            </a:r>
          </a:p>
          <a:p>
            <a:pPr marL="365760" marR="0" indent="365760" algn="l">
              <a:lnSpc>
                <a:spcPts val="2500"/>
              </a:lnSpc>
              <a:spcBef>
                <a:spcPts val="410"/>
              </a:spcBef>
              <a:spcAft>
                <a:spcPts val="0"/>
              </a:spcAft>
              <a:buFont typeface="Symbol"/>
              <a:buChar char="·"/>
            </a:pPr>
            <a:r>
              <a:rPr lang="en-US" sz="2000" b="1" spc="-10" dirty="0">
                <a:solidFill>
                  <a:srgbClr val="FFFFFF"/>
                </a:solidFill>
                <a:latin typeface="Arial" panose="02020603050405020304" pitchFamily="2"/>
              </a:rPr>
              <a:t>Managed Care Support Contractors [MCSC]</a:t>
            </a:r>
          </a:p>
          <a:p>
            <a:pPr marL="365760" marR="0" indent="365760" algn="l">
              <a:lnSpc>
                <a:spcPts val="2500"/>
              </a:lnSpc>
              <a:spcBef>
                <a:spcPts val="410"/>
              </a:spcBef>
              <a:spcAft>
                <a:spcPts val="0"/>
              </a:spcAft>
              <a:buFont typeface="Symbol"/>
              <a:buChar char="·"/>
            </a:pPr>
            <a:r>
              <a:rPr lang="en-US" sz="1950" spc="0" dirty="0">
                <a:solidFill>
                  <a:srgbClr val="FFFFFF"/>
                </a:solidFill>
                <a:latin typeface="Arial" panose="02020603050405020304" pitchFamily="2"/>
              </a:rPr>
              <a:t>TRICARE Benefit </a:t>
            </a:r>
            <a:br>
              <a:rPr dirty="0"/>
            </a:br>
            <a:r>
              <a:rPr lang="en-US" sz="1950" spc="0" dirty="0">
                <a:solidFill>
                  <a:srgbClr val="FFFFFF"/>
                </a:solidFill>
                <a:latin typeface="Arial" panose="02020603050405020304" pitchFamily="2"/>
              </a:rPr>
              <a:t>Information </a:t>
            </a:r>
          </a:p>
          <a:p>
            <a:pPr marL="365760" marR="0" indent="365760" algn="l">
              <a:lnSpc>
                <a:spcPts val="2400"/>
              </a:lnSpc>
              <a:spcBef>
                <a:spcPts val="480"/>
              </a:spcBef>
              <a:spcAft>
                <a:spcPts val="0"/>
              </a:spcAft>
              <a:buFont typeface="Symbol"/>
              <a:buChar char="·"/>
            </a:pPr>
            <a:r>
              <a:rPr lang="en-US" sz="1950" spc="0" dirty="0">
                <a:solidFill>
                  <a:srgbClr val="FFFFFF"/>
                </a:solidFill>
                <a:latin typeface="Arial" panose="02020603050405020304" pitchFamily="2"/>
              </a:rPr>
              <a:t>For Information and Assistance </a:t>
            </a:r>
          </a:p>
        </p:txBody>
      </p:sp>
    </p:spTree>
    <p:extLst>
      <p:ext uri="{BB962C8B-B14F-4D97-AF65-F5344CB8AC3E}">
        <p14:creationId xmlns:p14="http://schemas.microsoft.com/office/powerpoint/2010/main" val="841465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CARE is available worldwide and managed regionally. There are two TRICARE regions in the United States—TRICARE East and TRICARE West—and one overseas region with three areas—TRICARE Eurasia-Africa, TRICARE Latin America and Canada, and TRICARE Pacific. Benefits are the same regardless of where you live, but there are different customer service contacts for each region.&#10;Health Net Federal Services, LLC administers the benefit in the West Region and Humana Military administers the benefit in the East Region. Both regional contractors partner with the Military Health System to provide health, medical, and administrative support including customer service, claims processing, and prior authorizations for certain health care services. &#10;Contact information for each region will be provided at the end of this presentation.&#10;&#10;" title="TRICARE Stateside Reg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3" name="Title 2" hidden="1"/>
          <p:cNvSpPr>
            <a:spLocks noGrp="1"/>
          </p:cNvSpPr>
          <p:nvPr>
            <p:ph type="title" idx="4294967295"/>
          </p:nvPr>
        </p:nvSpPr>
        <p:spPr>
          <a:xfrm>
            <a:off x="628650" y="365126"/>
            <a:ext cx="7886700" cy="1325563"/>
          </a:xfrm>
          <a:prstGeom prst="rect">
            <a:avLst/>
          </a:prstGeom>
        </p:spPr>
        <p:txBody>
          <a:bodyPr/>
          <a:lstStyle/>
          <a:p>
            <a:r>
              <a:rPr lang="en-US" dirty="0"/>
              <a:t>TRICARE Stateside Regions</a:t>
            </a:r>
          </a:p>
        </p:txBody>
      </p:sp>
      <p:sp>
        <p:nvSpPr>
          <p:cNvPr id="4" name="Rectangle 3"/>
          <p:cNvSpPr/>
          <p:nvPr/>
        </p:nvSpPr>
        <p:spPr>
          <a:xfrm>
            <a:off x="228600" y="4876800"/>
            <a:ext cx="4114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West Region</a:t>
            </a:r>
          </a:p>
          <a:p>
            <a:pPr algn="ctr"/>
            <a:r>
              <a:rPr lang="en-US" sz="2400" dirty="0">
                <a:solidFill>
                  <a:srgbClr val="000099"/>
                </a:solidFill>
                <a:latin typeface="Tahoma" panose="020B0604030504040204" pitchFamily="34" charset="0"/>
                <a:ea typeface="Tahoma" panose="020B0604030504040204" pitchFamily="34" charset="0"/>
                <a:cs typeface="Tahoma" panose="020B0604030504040204" pitchFamily="34" charset="0"/>
              </a:rPr>
              <a:t>Health Net Federal Services</a:t>
            </a:r>
          </a:p>
          <a:p>
            <a:pPr algn="ctr"/>
            <a:r>
              <a:rPr lang="en-US" sz="2400" dirty="0">
                <a:solidFill>
                  <a:srgbClr val="000099"/>
                </a:solidFill>
                <a:latin typeface="Tahoma" panose="020B0604030504040204" pitchFamily="34" charset="0"/>
                <a:ea typeface="Tahoma" panose="020B0604030504040204" pitchFamily="34" charset="0"/>
                <a:cs typeface="Tahoma" panose="020B0604030504040204" pitchFamily="34" charset="0"/>
              </a:rPr>
              <a:t>1.844.866.9378</a:t>
            </a:r>
          </a:p>
          <a:p>
            <a:pPr algn="ctr"/>
            <a:r>
              <a:rPr lang="en-US" sz="2800" dirty="0">
                <a:solidFill>
                  <a:srgbClr val="CC0099"/>
                </a:solidFill>
                <a:latin typeface="Tahoma" panose="020B0604030504040204" pitchFamily="34" charset="0"/>
                <a:ea typeface="Tahoma" panose="020B0604030504040204" pitchFamily="34" charset="0"/>
                <a:cs typeface="Tahoma" panose="020B0604030504040204" pitchFamily="34" charset="0"/>
              </a:rPr>
              <a:t>www.tricare-west.com</a:t>
            </a:r>
          </a:p>
          <a:p>
            <a:pPr algn="ctr"/>
            <a:endParaRPr lang="en-US" sz="20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5486400" y="990600"/>
            <a:ext cx="3352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East Region</a:t>
            </a:r>
          </a:p>
          <a:p>
            <a:pPr algn="ctr"/>
            <a:r>
              <a:rPr lang="en-US" sz="16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Humana Military</a:t>
            </a:r>
          </a:p>
          <a:p>
            <a:pPr algn="ctr"/>
            <a:r>
              <a:rPr lang="en-US" sz="16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1.800.444.5445</a:t>
            </a:r>
          </a:p>
          <a:p>
            <a:pPr algn="ctr"/>
            <a:r>
              <a:rPr lang="en-US" sz="1600" b="1" dirty="0">
                <a:solidFill>
                  <a:srgbClr val="CC0099"/>
                </a:solidFill>
                <a:latin typeface="Tahoma" panose="020B0604030504040204" pitchFamily="34" charset="0"/>
                <a:ea typeface="Tahoma" panose="020B0604030504040204" pitchFamily="34" charset="0"/>
                <a:cs typeface="Tahoma" panose="020B0604030504040204" pitchFamily="34" charset="0"/>
              </a:rPr>
              <a:t>HumanaMilitary.com</a:t>
            </a:r>
          </a:p>
          <a:p>
            <a:pPr algn="ctr"/>
            <a:r>
              <a:rPr lang="en-US" sz="1600" b="1" dirty="0">
                <a:solidFill>
                  <a:srgbClr val="CC0099"/>
                </a:solidFill>
                <a:latin typeface="Tahoma" panose="020B0604030504040204" pitchFamily="34" charset="0"/>
                <a:ea typeface="Tahoma" panose="020B0604030504040204" pitchFamily="34" charset="0"/>
                <a:cs typeface="Tahoma" panose="020B0604030504040204" pitchFamily="34" charset="0"/>
              </a:rPr>
              <a:t>www.tricare-east.com</a:t>
            </a:r>
          </a:p>
        </p:txBody>
      </p:sp>
      <p:sp>
        <p:nvSpPr>
          <p:cNvPr id="6" name="Rectangle 5"/>
          <p:cNvSpPr/>
          <p:nvPr/>
        </p:nvSpPr>
        <p:spPr>
          <a:xfrm>
            <a:off x="4710022" y="5279366"/>
            <a:ext cx="4433977" cy="1121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Note:  </a:t>
            </a:r>
            <a:r>
              <a:rPr lang="en-US" sz="20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For more information on TRICARE changes visit:  </a:t>
            </a:r>
            <a:r>
              <a:rPr lang="en-US" sz="2000" b="1" dirty="0">
                <a:solidFill>
                  <a:srgbClr val="CC0099"/>
                </a:solidFill>
                <a:latin typeface="Tahoma" panose="020B0604030504040204" pitchFamily="34" charset="0"/>
                <a:ea typeface="Tahoma" panose="020B0604030504040204" pitchFamily="34" charset="0"/>
                <a:cs typeface="Tahoma" panose="020B0604030504040204" pitchFamily="34" charset="0"/>
              </a:rPr>
              <a:t>www.tricare.mil/changes</a:t>
            </a:r>
            <a:r>
              <a:rPr lang="en-US" sz="2000" dirty="0">
                <a:solidFill>
                  <a:srgbClr val="CC0099"/>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25420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idx="4294967295"/>
          </p:nvPr>
        </p:nvSpPr>
        <p:spPr>
          <a:xfrm>
            <a:off x="457200" y="274638"/>
            <a:ext cx="8229600" cy="1143000"/>
          </a:xfrm>
          <a:prstGeom prst="rect">
            <a:avLst/>
          </a:prstGeom>
        </p:spPr>
        <p:txBody>
          <a:bodyPr/>
          <a:lstStyle/>
          <a:p>
            <a:r>
              <a:rPr lang="en-US" dirty="0"/>
              <a:t>What Is</a:t>
            </a:r>
            <a:r>
              <a:rPr lang="en-US" baseline="0" dirty="0"/>
              <a:t> TRICARE?: TRICARE Overseas Program</a:t>
            </a:r>
            <a:endParaRPr lang="en-US" dirty="0"/>
          </a:p>
        </p:txBody>
      </p:sp>
      <p:pic>
        <p:nvPicPr>
          <p:cNvPr id="4" name="Content Placeholder 3" descr="The slide depicts a map of  the three geographic areas, including Latin America and Canada, which includes Canada, the Caribbean Basin, Central and South America, Puerto Rico, and the U.S. Virgin Islands; Eurasia-Africa, which includes Africa, Europe, and the Middle East; and the Pacific, which includes American Samoa, Asia, Australia, Guam, India, Japan,&#10;New Zealand, Northern Mariana Islands, South Korea, and remote Western Pacific countries.&#10;The TRICARE Overseas Program, or TOP, is the Department of Defense health care program for eligible beneficiaries living in geographical areas and territorial waters outside the United States. &#10;There is one overseas region divided into three geographic areas—TRICARE Latin America and Canada, TRICARE Eurasia-Africa, and TRICARE Pacific.&#10;International SOS Government Services, Inc., or International SOS, is the regional contractor that administers the TOP benefit.&#10;Contact information for your area will be provided at the end of this presentation. &#10;&#10;&#10;" title="What Is TRICARE?: TRICARE Overseas Program"/>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p:pic>
      <p:sp>
        <p:nvSpPr>
          <p:cNvPr id="10" name="Slide Number Placeholder 1"/>
          <p:cNvSpPr>
            <a:spLocks noGrp="1"/>
          </p:cNvSpPr>
          <p:nvPr>
            <p:ph type="sldNum" sz="quarter" idx="4294967295"/>
          </p:nvPr>
        </p:nvSpPr>
        <p:spPr>
          <a:xfrm>
            <a:off x="6858000" y="6492875"/>
            <a:ext cx="2133600" cy="365125"/>
          </a:xfrm>
          <a:prstGeom prst="rect">
            <a:avLst/>
          </a:prstGeom>
        </p:spPr>
        <p:txBody>
          <a:bodyPr/>
          <a:lstStyle/>
          <a:p>
            <a:pPr>
              <a:defRPr/>
            </a:pPr>
            <a:fld id="{149D9240-56F4-492C-9500-1C2AEC2F616A}" type="slidenum">
              <a:rPr lang="en-US" sz="1600" smtClean="0">
                <a:solidFill>
                  <a:prstClr val="white"/>
                </a:solidFill>
                <a:latin typeface="Arial" panose="020B0604020202020204" pitchFamily="34" charset="0"/>
                <a:cs typeface="Arial" panose="020B0604020202020204" pitchFamily="34" charset="0"/>
              </a:rPr>
              <a:pPr>
                <a:defRPr/>
              </a:pPr>
              <a:t>12</a:t>
            </a:fld>
            <a:endParaRPr lang="en-US" sz="1600" dirty="0">
              <a:solidFill>
                <a:prstClr val="white"/>
              </a:solidFill>
              <a:latin typeface="Arial" panose="020B0604020202020204" pitchFamily="34" charset="0"/>
              <a:cs typeface="Arial" panose="020B0604020202020204" pitchFamily="34" charset="0"/>
            </a:endParaRPr>
          </a:p>
        </p:txBody>
      </p:sp>
      <p:sp>
        <p:nvSpPr>
          <p:cNvPr id="2" name="Rectangle 1"/>
          <p:cNvSpPr/>
          <p:nvPr/>
        </p:nvSpPr>
        <p:spPr>
          <a:xfrm>
            <a:off x="1676400" y="914400"/>
            <a:ext cx="6629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4F81BD">
                    <a:lumMod val="60000"/>
                    <a:lumOff val="40000"/>
                  </a:srgbClr>
                </a:solidFill>
                <a:latin typeface="Tahoma" panose="020B0604030504040204" pitchFamily="34" charset="0"/>
                <a:ea typeface="Tahoma" panose="020B0604030504040204" pitchFamily="34" charset="0"/>
                <a:cs typeface="Tahoma" panose="020B0604030504040204" pitchFamily="34" charset="0"/>
              </a:rPr>
              <a:t>International SOS: www.tricare-overseas.com</a:t>
            </a:r>
          </a:p>
        </p:txBody>
      </p:sp>
      <p:sp>
        <p:nvSpPr>
          <p:cNvPr id="3" name="Rectangle 2"/>
          <p:cNvSpPr/>
          <p:nvPr/>
        </p:nvSpPr>
        <p:spPr>
          <a:xfrm>
            <a:off x="762000" y="6019800"/>
            <a:ext cx="2286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990033"/>
                </a:solidFill>
                <a:latin typeface="Tahoma" panose="020B0604030504040204" pitchFamily="34" charset="0"/>
                <a:ea typeface="Tahoma" panose="020B0604030504040204" pitchFamily="34" charset="0"/>
                <a:cs typeface="Tahoma" panose="020B0604030504040204" pitchFamily="34" charset="0"/>
              </a:rPr>
              <a:t>1.877.451.8659</a:t>
            </a:r>
          </a:p>
        </p:txBody>
      </p:sp>
      <p:sp>
        <p:nvSpPr>
          <p:cNvPr id="7" name="Rectangle 6"/>
          <p:cNvSpPr/>
          <p:nvPr/>
        </p:nvSpPr>
        <p:spPr>
          <a:xfrm>
            <a:off x="3581400" y="6019800"/>
            <a:ext cx="2362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9900"/>
                </a:solidFill>
                <a:latin typeface="Tahoma" panose="020B0604030504040204" pitchFamily="34" charset="0"/>
                <a:ea typeface="Tahoma" panose="020B0604030504040204" pitchFamily="34" charset="0"/>
                <a:cs typeface="Tahoma" panose="020B0604030504040204" pitchFamily="34" charset="0"/>
              </a:rPr>
              <a:t>1.877.678.1207</a:t>
            </a:r>
          </a:p>
        </p:txBody>
      </p:sp>
      <p:sp>
        <p:nvSpPr>
          <p:cNvPr id="8" name="Rectangle 7"/>
          <p:cNvSpPr/>
          <p:nvPr/>
        </p:nvSpPr>
        <p:spPr>
          <a:xfrm>
            <a:off x="6172200" y="4800600"/>
            <a:ext cx="2590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66CC"/>
                </a:solidFill>
                <a:latin typeface="Tahoma" panose="020B0604030504040204" pitchFamily="34" charset="0"/>
                <a:ea typeface="Tahoma" panose="020B0604030504040204" pitchFamily="34" charset="0"/>
                <a:cs typeface="Tahoma" panose="020B0604030504040204" pitchFamily="34" charset="0"/>
              </a:rPr>
              <a:t>1.877.678.1208</a:t>
            </a:r>
          </a:p>
        </p:txBody>
      </p:sp>
    </p:spTree>
    <p:extLst>
      <p:ext uri="{BB962C8B-B14F-4D97-AF65-F5344CB8AC3E}">
        <p14:creationId xmlns:p14="http://schemas.microsoft.com/office/powerpoint/2010/main" val="408747921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7227"/>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227"/>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602990" cy="1992630"/>
          </a:xfrm>
          <a:prstGeom prst="rect">
            <a:avLst/>
          </a:prstGeom>
          <a:noFill/>
          <a:ln w="0" cmpd="sng">
            <a:noFill/>
            <a:prstDash val="solid"/>
          </a:ln>
        </p:spPr>
        <p:txBody>
          <a:bodyPr vert="horz" lIns="0" tIns="0" rIns="0" bIns="0" anchor="t"/>
          <a:lstStyle/>
          <a:p>
            <a:pPr marL="365760" marR="0" indent="365760" algn="l">
              <a:lnSpc>
                <a:spcPts val="2300"/>
              </a:lnSpc>
              <a:spcAft>
                <a:spcPts val="0"/>
              </a:spcAft>
              <a:buFont typeface="Symbol"/>
              <a:buChar char="·"/>
            </a:pPr>
            <a:r>
              <a:rPr lang="en-US" sz="1950" spc="10">
                <a:solidFill>
                  <a:srgbClr val="FFFFFF"/>
                </a:solidFill>
                <a:latin typeface="Arial" panose="02020603050405020304" pitchFamily="2"/>
              </a:rPr>
              <a:t>Preparing for Retirement </a:t>
            </a:r>
          </a:p>
          <a:p>
            <a:pPr marL="365760" marR="0" indent="365760" algn="l">
              <a:lnSpc>
                <a:spcPts val="2500"/>
              </a:lnSpc>
              <a:spcBef>
                <a:spcPts val="410"/>
              </a:spcBef>
              <a:spcAft>
                <a:spcPts val="0"/>
              </a:spcAft>
              <a:buFont typeface="Symbol"/>
              <a:buChar char="·"/>
            </a:pPr>
            <a:r>
              <a:rPr lang="en-US" sz="1950" b="1" spc="-10">
                <a:solidFill>
                  <a:srgbClr val="FFFFFF"/>
                </a:solidFill>
                <a:latin typeface="Arial" panose="02020603050405020304" pitchFamily="2"/>
              </a:rPr>
              <a:t>TRICARE Program Options </a:t>
            </a:r>
          </a:p>
          <a:p>
            <a:pPr marL="365760" marR="0" indent="365760" algn="l">
              <a:lnSpc>
                <a:spcPts val="2400"/>
              </a:lnSpc>
              <a:spcBef>
                <a:spcPts val="485"/>
              </a:spcBef>
              <a:spcAft>
                <a:spcPts val="0"/>
              </a:spcAft>
              <a:buFont typeface="Symbol"/>
              <a:buChar char="·"/>
            </a:pPr>
            <a:r>
              <a:rPr lang="en-US" sz="1950" spc="0">
                <a:solidFill>
                  <a:srgbClr val="FFFFFF"/>
                </a:solidFill>
                <a:latin typeface="Arial" panose="02020603050405020304" pitchFamily="2"/>
              </a:rPr>
              <a:t>TRICARE Benefit </a:t>
            </a:r>
            <a:br/>
            <a:r>
              <a:rPr lang="en-US" sz="1950" spc="0">
                <a:solidFill>
                  <a:srgbClr val="FFFFFF"/>
                </a:solidFill>
                <a:latin typeface="Arial" panose="02020603050405020304" pitchFamily="2"/>
              </a:rPr>
              <a:t>Information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For Information and Assistance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TRICARE Timeline</a:t>
            </a:r>
          </a:p>
        </p:txBody>
      </p:sp>
      <p:sp>
        <p:nvSpPr>
          <p:cNvPr id="3" name="Content Placeholder 2"/>
          <p:cNvSpPr>
            <a:spLocks noGrp="1"/>
          </p:cNvSpPr>
          <p:nvPr>
            <p:ph sz="half" idx="1"/>
          </p:nvPr>
        </p:nvSpPr>
        <p:spPr>
          <a:xfrm>
            <a:off x="685800" y="1371600"/>
            <a:ext cx="8077200" cy="1828800"/>
          </a:xfrm>
          <a:ln w="28575">
            <a:solidFill>
              <a:schemeClr val="tx1"/>
            </a:solidFill>
          </a:ln>
        </p:spPr>
        <p:txBody>
          <a:bodyPr/>
          <a:lstStyle/>
          <a:p>
            <a:pPr marL="0" indent="0"/>
            <a:r>
              <a:rPr lang="en-US" sz="2400" dirty="0">
                <a:latin typeface="Tahoma" panose="020B0604030504040204" pitchFamily="34" charset="0"/>
                <a:ea typeface="Tahoma" panose="020B0604030504040204" pitchFamily="34" charset="0"/>
                <a:cs typeface="Tahoma" panose="020B0604030504040204" pitchFamily="34" charset="0"/>
              </a:rPr>
              <a:t>Active Duty or AGR Retirement </a:t>
            </a:r>
          </a:p>
          <a:p>
            <a:pPr marL="0" indent="0"/>
            <a:r>
              <a:rPr lang="en-US" sz="2400" dirty="0">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5" name="Rectangle 4"/>
          <p:cNvSpPr/>
          <p:nvPr/>
        </p:nvSpPr>
        <p:spPr>
          <a:xfrm>
            <a:off x="685800" y="3641271"/>
            <a:ext cx="8077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Arrow Connector 6"/>
          <p:cNvCxnSpPr/>
          <p:nvPr/>
        </p:nvCxnSpPr>
        <p:spPr>
          <a:xfrm flipV="1">
            <a:off x="1371600" y="3641271"/>
            <a:ext cx="7315200" cy="1"/>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5800" y="3946071"/>
            <a:ext cx="8077200" cy="21812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Explosion 1 12"/>
          <p:cNvSpPr/>
          <p:nvPr/>
        </p:nvSpPr>
        <p:spPr>
          <a:xfrm>
            <a:off x="228600" y="3276600"/>
            <a:ext cx="1143000" cy="745671"/>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Join</a:t>
            </a:r>
          </a:p>
        </p:txBody>
      </p:sp>
      <p:sp>
        <p:nvSpPr>
          <p:cNvPr id="19" name="Rectangle 18"/>
          <p:cNvSpPr/>
          <p:nvPr/>
        </p:nvSpPr>
        <p:spPr>
          <a:xfrm>
            <a:off x="2362200" y="3276600"/>
            <a:ext cx="487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Time Line</a:t>
            </a:r>
          </a:p>
        </p:txBody>
      </p:sp>
      <p:sp>
        <p:nvSpPr>
          <p:cNvPr id="20" name="Right Arrow 19"/>
          <p:cNvSpPr/>
          <p:nvPr/>
        </p:nvSpPr>
        <p:spPr>
          <a:xfrm>
            <a:off x="1028700" y="2476500"/>
            <a:ext cx="7543800" cy="49530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2" name="Rectangular Callout 21"/>
          <p:cNvSpPr/>
          <p:nvPr/>
        </p:nvSpPr>
        <p:spPr>
          <a:xfrm>
            <a:off x="6781800" y="2089000"/>
            <a:ext cx="971550" cy="350924"/>
          </a:xfrm>
          <a:prstGeom prst="wedgeRectCallout">
            <a:avLst>
              <a:gd name="adj1" fmla="val -34584"/>
              <a:gd name="adj2" fmla="val 95013"/>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rPr>
              <a:t>Age 65</a:t>
            </a:r>
          </a:p>
        </p:txBody>
      </p:sp>
      <p:sp>
        <p:nvSpPr>
          <p:cNvPr id="23" name="Rectangular Callout 22"/>
          <p:cNvSpPr/>
          <p:nvPr/>
        </p:nvSpPr>
        <p:spPr>
          <a:xfrm>
            <a:off x="4267200" y="2063070"/>
            <a:ext cx="1371600" cy="419862"/>
          </a:xfrm>
          <a:prstGeom prst="wedgeRectCallout">
            <a:avLst>
              <a:gd name="adj1" fmla="val -17369"/>
              <a:gd name="adj2" fmla="val 8018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Retirement</a:t>
            </a:r>
          </a:p>
        </p:txBody>
      </p:sp>
      <p:sp>
        <p:nvSpPr>
          <p:cNvPr id="25" name="Rectangle 24"/>
          <p:cNvSpPr/>
          <p:nvPr/>
        </p:nvSpPr>
        <p:spPr>
          <a:xfrm>
            <a:off x="1028700" y="2609850"/>
            <a:ext cx="3685804" cy="245176"/>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PRIME / TPR /  Select   </a:t>
            </a:r>
          </a:p>
        </p:txBody>
      </p:sp>
      <p:sp>
        <p:nvSpPr>
          <p:cNvPr id="26" name="Rectangle 25"/>
          <p:cNvSpPr/>
          <p:nvPr/>
        </p:nvSpPr>
        <p:spPr>
          <a:xfrm>
            <a:off x="1028700" y="1905000"/>
            <a:ext cx="2781300" cy="36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Same as Active Duty</a:t>
            </a:r>
          </a:p>
        </p:txBody>
      </p:sp>
      <p:sp>
        <p:nvSpPr>
          <p:cNvPr id="27" name="Right Arrow 26"/>
          <p:cNvSpPr/>
          <p:nvPr/>
        </p:nvSpPr>
        <p:spPr>
          <a:xfrm>
            <a:off x="6934200" y="2482932"/>
            <a:ext cx="1638300" cy="488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TFL</a:t>
            </a:r>
          </a:p>
        </p:txBody>
      </p:sp>
      <p:sp>
        <p:nvSpPr>
          <p:cNvPr id="29" name="Rectangle 28"/>
          <p:cNvSpPr/>
          <p:nvPr/>
        </p:nvSpPr>
        <p:spPr>
          <a:xfrm>
            <a:off x="800100" y="4114800"/>
            <a:ext cx="5981700" cy="4183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Traditional NG or Reservist Retirement</a:t>
            </a:r>
          </a:p>
        </p:txBody>
      </p:sp>
      <p:sp>
        <p:nvSpPr>
          <p:cNvPr id="30" name="Rectangle 29"/>
          <p:cNvSpPr/>
          <p:nvPr/>
        </p:nvSpPr>
        <p:spPr>
          <a:xfrm>
            <a:off x="1143000" y="5440878"/>
            <a:ext cx="2667000" cy="228600"/>
          </a:xfrm>
          <a:prstGeom prst="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TRS</a:t>
            </a:r>
          </a:p>
        </p:txBody>
      </p:sp>
      <p:sp>
        <p:nvSpPr>
          <p:cNvPr id="31" name="Rectangle 30"/>
          <p:cNvSpPr/>
          <p:nvPr/>
        </p:nvSpPr>
        <p:spPr>
          <a:xfrm>
            <a:off x="3352800" y="5440878"/>
            <a:ext cx="1447800" cy="228600"/>
          </a:xfrm>
          <a:prstGeom prst="rect">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TRR</a:t>
            </a:r>
          </a:p>
        </p:txBody>
      </p:sp>
      <p:sp>
        <p:nvSpPr>
          <p:cNvPr id="32" name="Rectangular Callout 31"/>
          <p:cNvSpPr/>
          <p:nvPr/>
        </p:nvSpPr>
        <p:spPr>
          <a:xfrm>
            <a:off x="1880260" y="4704609"/>
            <a:ext cx="2495550" cy="564858"/>
          </a:xfrm>
          <a:prstGeom prst="wedgeRectCallout">
            <a:avLst>
              <a:gd name="adj1" fmla="val 8562"/>
              <a:gd name="adj2" fmla="val 8028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20 Year Retirement Letter and on Retirement rolls</a:t>
            </a:r>
          </a:p>
        </p:txBody>
      </p:sp>
      <p:sp>
        <p:nvSpPr>
          <p:cNvPr id="34" name="Rounded Rectangular Callout 33"/>
          <p:cNvSpPr/>
          <p:nvPr/>
        </p:nvSpPr>
        <p:spPr>
          <a:xfrm>
            <a:off x="2419350" y="5791200"/>
            <a:ext cx="3371850" cy="246700"/>
          </a:xfrm>
          <a:prstGeom prst="wedgeRoundRectCallout">
            <a:avLst>
              <a:gd name="adj1" fmla="val 6345"/>
              <a:gd name="adj2" fmla="val -97311"/>
              <a:gd name="adj3" fmla="val 16667"/>
            </a:avLst>
          </a:prstGeom>
          <a:solidFill>
            <a:schemeClr val="bg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“Gray Area Retirement”</a:t>
            </a:r>
          </a:p>
        </p:txBody>
      </p:sp>
      <p:sp>
        <p:nvSpPr>
          <p:cNvPr id="36" name="Rectangular Callout 35"/>
          <p:cNvSpPr/>
          <p:nvPr/>
        </p:nvSpPr>
        <p:spPr>
          <a:xfrm>
            <a:off x="4735162" y="4790704"/>
            <a:ext cx="892876" cy="488659"/>
          </a:xfrm>
          <a:prstGeom prst="wedgeRectCallout">
            <a:avLst>
              <a:gd name="adj1" fmla="val -41748"/>
              <a:gd name="adj2" fmla="val 7708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Age 60</a:t>
            </a:r>
          </a:p>
        </p:txBody>
      </p:sp>
      <p:sp>
        <p:nvSpPr>
          <p:cNvPr id="37" name="Right Arrow 36"/>
          <p:cNvSpPr/>
          <p:nvPr/>
        </p:nvSpPr>
        <p:spPr>
          <a:xfrm>
            <a:off x="6934200" y="5289259"/>
            <a:ext cx="1638300" cy="501941"/>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TFL</a:t>
            </a:r>
          </a:p>
        </p:txBody>
      </p:sp>
      <p:sp>
        <p:nvSpPr>
          <p:cNvPr id="38" name="Rectangular Callout 37"/>
          <p:cNvSpPr/>
          <p:nvPr/>
        </p:nvSpPr>
        <p:spPr>
          <a:xfrm>
            <a:off x="6705600" y="4917920"/>
            <a:ext cx="838200" cy="282429"/>
          </a:xfrm>
          <a:prstGeom prst="wedgeRectCallout">
            <a:avLst>
              <a:gd name="adj1" fmla="val -20833"/>
              <a:gd name="adj2" fmla="val 140152"/>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Age 65</a:t>
            </a:r>
          </a:p>
        </p:txBody>
      </p:sp>
      <p:sp>
        <p:nvSpPr>
          <p:cNvPr id="4" name="Rectangle 3"/>
          <p:cNvSpPr/>
          <p:nvPr/>
        </p:nvSpPr>
        <p:spPr>
          <a:xfrm>
            <a:off x="4714504" y="2609850"/>
            <a:ext cx="2219696" cy="24517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rPr>
              <a:t>Select or Prime</a:t>
            </a:r>
          </a:p>
        </p:txBody>
      </p:sp>
      <p:sp>
        <p:nvSpPr>
          <p:cNvPr id="6" name="Rectangle 5"/>
          <p:cNvSpPr/>
          <p:nvPr/>
        </p:nvSpPr>
        <p:spPr>
          <a:xfrm>
            <a:off x="4800600" y="5440878"/>
            <a:ext cx="2133600" cy="2286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Select or Prime</a:t>
            </a:r>
          </a:p>
        </p:txBody>
      </p:sp>
    </p:spTree>
    <p:extLst>
      <p:ext uri="{BB962C8B-B14F-4D97-AF65-F5344CB8AC3E}">
        <p14:creationId xmlns:p14="http://schemas.microsoft.com/office/powerpoint/2010/main" val="20509772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868680" y="5934710"/>
            <a:ext cx="7668895" cy="57785"/>
          </a:xfrm>
          <a:prstGeom prst="rect">
            <a:avLst/>
          </a:prstGeom>
        </p:spPr>
      </p:pic>
      <p:pic>
        <p:nvPicPr>
          <p:cNvPr id="8" name="Picture 7"/>
          <p:cNvPicPr/>
          <p:nvPr/>
        </p:nvPicPr>
        <p:blipFill>
          <a:blip r:embed="rId3"/>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934085"/>
          </a:xfrm>
          <a:prstGeom prst="rect">
            <a:avLst/>
          </a:prstGeom>
          <a:noFill/>
          <a:ln w="0" cmpd="sng">
            <a:noFill/>
            <a:prstDash val="solid"/>
          </a:ln>
        </p:spPr>
        <p:txBody>
          <a:bodyPr vert="horz" lIns="0" tIns="3810" rIns="0" bIns="0" anchor="t"/>
          <a:lstStyle/>
          <a:p>
            <a:pPr marL="0" marR="0" indent="0" algn="ctr">
              <a:lnSpc>
                <a:spcPts val="4300"/>
              </a:lnSpc>
              <a:spcAft>
                <a:spcPts val="3020"/>
              </a:spcAft>
            </a:pPr>
            <a:r>
              <a:rPr lang="en-US" sz="3800" spc="-15">
                <a:solidFill>
                  <a:srgbClr val="006BB6"/>
                </a:solidFill>
                <a:latin typeface="Arial" panose="02020603050405020304" pitchFamily="2"/>
              </a:rPr>
              <a:t>Program Comparisons </a:t>
            </a:r>
          </a:p>
        </p:txBody>
      </p:sp>
      <p:graphicFrame>
        <p:nvGraphicFramePr>
          <p:cNvPr id="4" name="Table 3"/>
          <p:cNvGraphicFramePr>
            <a:graphicFrameLocks noGrp="1"/>
          </p:cNvGraphicFramePr>
          <p:nvPr/>
        </p:nvGraphicFramePr>
        <p:xfrm>
          <a:off x="883920" y="1301750"/>
          <a:ext cx="7653655" cy="4632960"/>
        </p:xfrm>
        <a:graphic>
          <a:graphicData uri="http://schemas.openxmlformats.org/drawingml/2006/table">
            <a:tbl>
              <a:tblPr/>
              <a:tblGrid>
                <a:gridCol w="3822065">
                  <a:extLst>
                    <a:ext uri="{9D8B030D-6E8A-4147-A177-3AD203B41FA5}">
                      <a16:colId xmlns:a16="http://schemas.microsoft.com/office/drawing/2014/main" val="20000"/>
                    </a:ext>
                  </a:extLst>
                </a:gridCol>
                <a:gridCol w="3831590">
                  <a:extLst>
                    <a:ext uri="{9D8B030D-6E8A-4147-A177-3AD203B41FA5}">
                      <a16:colId xmlns:a16="http://schemas.microsoft.com/office/drawing/2014/main" val="20001"/>
                    </a:ext>
                  </a:extLst>
                </a:gridCol>
              </a:tblGrid>
              <a:tr h="594360">
                <a:tc>
                  <a:txBody>
                    <a:bodyPr/>
                    <a:lstStyle/>
                    <a:p>
                      <a:pPr marL="82550" marR="0" indent="0" algn="l">
                        <a:lnSpc>
                          <a:spcPts val="1800"/>
                        </a:lnSpc>
                        <a:spcBef>
                          <a:spcPts val="1500"/>
                        </a:spcBef>
                        <a:spcAft>
                          <a:spcPts val="1320"/>
                        </a:spcAft>
                      </a:pPr>
                      <a:r>
                        <a:rPr lang="en-US" sz="1600" b="1" spc="0">
                          <a:solidFill>
                            <a:srgbClr val="FFFFFF"/>
                          </a:solidFill>
                          <a:latin typeface="Arial" panose="02020603050405020304" pitchFamily="2"/>
                        </a:rPr>
                        <a:t>TRICARE Prime</a:t>
                      </a:r>
                      <a:r>
                        <a:rPr lang="en-US" sz="1600" b="1" spc="0" baseline="30000">
                          <a:solidFill>
                            <a:srgbClr val="FFFFFF"/>
                          </a:solidFill>
                          <a:latin typeface="Arial" panose="02020603050405020304" pitchFamily="2"/>
                        </a:rPr>
                        <a:t>®</a:t>
                      </a:r>
                      <a:r>
                        <a:rPr lang="en-US" sz="100" b="1" spc="0">
                          <a:solidFill>
                            <a:srgbClr val="FFFFFF"/>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0" cmpd="sng">
                      <a:noFill/>
                      <a:prstDash val="solid"/>
                    </a:lnB>
                    <a:solidFill>
                      <a:srgbClr val="006BB6"/>
                    </a:solidFill>
                  </a:tcPr>
                </a:tc>
                <a:tc>
                  <a:txBody>
                    <a:bodyPr/>
                    <a:lstStyle/>
                    <a:p>
                      <a:pPr marL="88265" marR="0" indent="0" algn="l">
                        <a:lnSpc>
                          <a:spcPts val="1800"/>
                        </a:lnSpc>
                        <a:spcBef>
                          <a:spcPts val="1500"/>
                        </a:spcBef>
                        <a:spcAft>
                          <a:spcPts val="1320"/>
                        </a:spcAft>
                      </a:pPr>
                      <a:r>
                        <a:rPr lang="en-US" sz="1600" b="1" spc="0">
                          <a:solidFill>
                            <a:srgbClr val="FFFFFF"/>
                          </a:solidFill>
                          <a:latin typeface="Arial" panose="02020603050405020304" pitchFamily="2"/>
                        </a:rPr>
                        <a:t>TRICARE Select</a:t>
                      </a:r>
                      <a:r>
                        <a:rPr lang="en-US" sz="1600" b="1" spc="0" baseline="30000">
                          <a:solidFill>
                            <a:srgbClr val="FFFFFF"/>
                          </a:solidFill>
                          <a:latin typeface="Arial" panose="02020603050405020304" pitchFamily="2"/>
                        </a:rPr>
                        <a:t>®</a:t>
                      </a:r>
                      <a:r>
                        <a:rPr lang="en-US" sz="100" b="1" spc="0">
                          <a:solidFill>
                            <a:srgbClr val="FFFFFF"/>
                          </a:solidFill>
                          <a:latin typeface="Arial" panose="02020603050405020304" pitchFamily="2"/>
                        </a:rPr>
                        <a:t> </a:t>
                      </a:r>
                    </a:p>
                  </a:txBody>
                  <a:tcPr marL="0" marR="0" marT="0" marB="0" anchor="ctr">
                    <a:lnL w="0" cmpd="sng">
                      <a:noFill/>
                      <a:prstDash val="solid"/>
                    </a:lnL>
                    <a:lnR w="0" cmpd="sng">
                      <a:noFill/>
                      <a:prstDash val="solid"/>
                    </a:lnR>
                    <a:lnT w="0" cmpd="sng">
                      <a:noFill/>
                      <a:prstDash val="solid"/>
                    </a:lnT>
                    <a:lnB w="0" cmpd="sng">
                      <a:noFill/>
                      <a:prstDash val="solid"/>
                    </a:lnB>
                    <a:solidFill>
                      <a:srgbClr val="006BB6"/>
                    </a:solidFill>
                  </a:tcPr>
                </a:tc>
                <a:extLst>
                  <a:ext uri="{0D108BD9-81ED-4DB2-BD59-A6C34878D82A}">
                    <a16:rowId xmlns:a16="http://schemas.microsoft.com/office/drawing/2014/main" val="10000"/>
                  </a:ext>
                </a:extLst>
              </a:tr>
              <a:tr h="536575">
                <a:tc>
                  <a:txBody>
                    <a:bodyPr/>
                    <a:lstStyle/>
                    <a:p>
                      <a:pPr marL="68580" marR="388620" indent="0" algn="l">
                        <a:lnSpc>
                          <a:spcPts val="1700"/>
                        </a:lnSpc>
                        <a:spcBef>
                          <a:spcPts val="480"/>
                        </a:spcBef>
                        <a:spcAft>
                          <a:spcPts val="380"/>
                        </a:spcAft>
                      </a:pPr>
                      <a:r>
                        <a:rPr lang="en-US" sz="1400" spc="0">
                          <a:solidFill>
                            <a:srgbClr val="000000"/>
                          </a:solidFill>
                          <a:latin typeface="Arial" panose="02020603050405020304" pitchFamily="2"/>
                        </a:rPr>
                        <a:t>A health maintenance organization (HMO)- style plan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88265" marR="0" indent="0" algn="l">
                        <a:lnSpc>
                          <a:spcPts val="1600"/>
                        </a:lnSpc>
                        <a:spcBef>
                          <a:spcPts val="565"/>
                        </a:spcBef>
                        <a:spcAft>
                          <a:spcPts val="2060"/>
                        </a:spcAft>
                      </a:pPr>
                      <a:r>
                        <a:rPr lang="en-US" sz="1400" spc="0">
                          <a:solidFill>
                            <a:srgbClr val="000000"/>
                          </a:solidFill>
                          <a:latin typeface="Arial" panose="02020603050405020304" pitchFamily="2"/>
                        </a:rPr>
                        <a:t>A preferred-provider plan (PPO)-style plan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01"/>
                  </a:ext>
                </a:extLst>
              </a:tr>
              <a:tr h="542290">
                <a:tc>
                  <a:txBody>
                    <a:bodyPr/>
                    <a:lstStyle/>
                    <a:p>
                      <a:pPr marL="91440" marR="274320" indent="0" algn="l">
                        <a:lnSpc>
                          <a:spcPts val="1700"/>
                        </a:lnSpc>
                        <a:spcBef>
                          <a:spcPts val="385"/>
                        </a:spcBef>
                        <a:spcAft>
                          <a:spcPts val="500"/>
                        </a:spcAft>
                      </a:pPr>
                      <a:r>
                        <a:rPr lang="en-US" sz="1400" spc="0">
                          <a:solidFill>
                            <a:srgbClr val="000000"/>
                          </a:solidFill>
                          <a:latin typeface="Arial" panose="02020603050405020304" pitchFamily="2"/>
                        </a:rPr>
                        <a:t>Get most care from a primary care manager (PCM)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88265" marR="0" indent="0" algn="l">
                        <a:lnSpc>
                          <a:spcPts val="1600"/>
                        </a:lnSpc>
                        <a:spcBef>
                          <a:spcPts val="470"/>
                        </a:spcBef>
                        <a:spcAft>
                          <a:spcPts val="2180"/>
                        </a:spcAft>
                      </a:pPr>
                      <a:r>
                        <a:rPr lang="en-US" sz="1400" spc="0">
                          <a:solidFill>
                            <a:srgbClr val="000000"/>
                          </a:solidFill>
                          <a:latin typeface="Arial" panose="02020603050405020304" pitchFamily="2"/>
                        </a:rPr>
                        <a:t>Choose your TRICARE-authorized provider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2"/>
                  </a:ext>
                </a:extLst>
              </a:tr>
              <a:tr h="615950">
                <a:tc>
                  <a:txBody>
                    <a:bodyPr/>
                    <a:lstStyle/>
                    <a:p>
                      <a:pPr marL="82550" marR="0" indent="0" algn="l">
                        <a:lnSpc>
                          <a:spcPts val="1600"/>
                        </a:lnSpc>
                        <a:spcBef>
                          <a:spcPts val="470"/>
                        </a:spcBef>
                        <a:spcAft>
                          <a:spcPts val="2730"/>
                        </a:spcAft>
                      </a:pPr>
                      <a:r>
                        <a:rPr lang="en-US" sz="1400" spc="0">
                          <a:solidFill>
                            <a:srgbClr val="000000"/>
                          </a:solidFill>
                          <a:latin typeface="Arial" panose="02020603050405020304" pitchFamily="2"/>
                        </a:rPr>
                        <a:t>Referrals for specialty care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88265" marR="0" indent="0" algn="l">
                        <a:lnSpc>
                          <a:spcPts val="1600"/>
                        </a:lnSpc>
                        <a:spcBef>
                          <a:spcPts val="470"/>
                        </a:spcBef>
                        <a:spcAft>
                          <a:spcPts val="2730"/>
                        </a:spcAft>
                      </a:pPr>
                      <a:r>
                        <a:rPr lang="en-US" sz="1400" spc="0">
                          <a:solidFill>
                            <a:srgbClr val="000000"/>
                          </a:solidFill>
                          <a:latin typeface="Arial" panose="02020603050405020304" pitchFamily="2"/>
                        </a:rPr>
                        <a:t>Referrals not required for most services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3"/>
                  </a:ext>
                </a:extLst>
              </a:tr>
              <a:tr h="685800">
                <a:tc>
                  <a:txBody>
                    <a:bodyPr/>
                    <a:lstStyle/>
                    <a:p>
                      <a:pPr marL="82550" marR="0" indent="0" algn="l">
                        <a:lnSpc>
                          <a:spcPts val="1600"/>
                        </a:lnSpc>
                        <a:spcBef>
                          <a:spcPts val="470"/>
                        </a:spcBef>
                        <a:spcAft>
                          <a:spcPts val="3280"/>
                        </a:spcAft>
                      </a:pPr>
                      <a:r>
                        <a:rPr lang="en-US" sz="1400" spc="0">
                          <a:solidFill>
                            <a:srgbClr val="000000"/>
                          </a:solidFill>
                          <a:latin typeface="Arial" panose="02020603050405020304" pitchFamily="2"/>
                        </a:rPr>
                        <a:t>Prior authorization for some services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88265" marR="0" indent="0" algn="l">
                        <a:lnSpc>
                          <a:spcPts val="1600"/>
                        </a:lnSpc>
                        <a:spcBef>
                          <a:spcPts val="470"/>
                        </a:spcBef>
                        <a:spcAft>
                          <a:spcPts val="3280"/>
                        </a:spcAft>
                      </a:pPr>
                      <a:r>
                        <a:rPr lang="en-US" sz="1400" spc="0">
                          <a:solidFill>
                            <a:srgbClr val="000000"/>
                          </a:solidFill>
                          <a:latin typeface="Arial" panose="02020603050405020304" pitchFamily="2"/>
                        </a:rPr>
                        <a:t>Prior authorization for some services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4"/>
                  </a:ext>
                </a:extLst>
              </a:tr>
              <a:tr h="953770">
                <a:tc>
                  <a:txBody>
                    <a:bodyPr/>
                    <a:lstStyle/>
                    <a:p>
                      <a:pPr marL="91440" marR="228600" indent="0" algn="l">
                        <a:lnSpc>
                          <a:spcPts val="1700"/>
                        </a:lnSpc>
                        <a:spcBef>
                          <a:spcPts val="385"/>
                        </a:spcBef>
                        <a:spcAft>
                          <a:spcPts val="3760"/>
                        </a:spcAft>
                      </a:pPr>
                      <a:r>
                        <a:rPr lang="en-US" sz="1400" spc="0">
                          <a:solidFill>
                            <a:srgbClr val="000000"/>
                          </a:solidFill>
                          <a:latin typeface="Arial" panose="02020603050405020304" pitchFamily="2"/>
                        </a:rPr>
                        <a:t>Receive care from an established network of doctors and other health care providers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91440" marR="274320" indent="0" algn="l">
                        <a:lnSpc>
                          <a:spcPts val="1700"/>
                        </a:lnSpc>
                        <a:spcBef>
                          <a:spcPts val="385"/>
                        </a:spcBef>
                        <a:spcAft>
                          <a:spcPts val="400"/>
                        </a:spcAft>
                      </a:pPr>
                      <a:r>
                        <a:rPr lang="en-US" sz="1400" spc="-10">
                          <a:solidFill>
                            <a:srgbClr val="000000"/>
                          </a:solidFill>
                          <a:latin typeface="Arial" panose="02020603050405020304" pitchFamily="2"/>
                        </a:rPr>
                        <a:t>Receive care from any provider, but pay higher out-of-pocket costs when you receive care outside the established network of providers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5"/>
                  </a:ext>
                </a:extLst>
              </a:tr>
              <a:tr h="704215">
                <a:tc>
                  <a:txBody>
                    <a:bodyPr/>
                    <a:lstStyle/>
                    <a:p>
                      <a:pPr marL="91440" marR="251460" indent="0" algn="l">
                        <a:lnSpc>
                          <a:spcPts val="1700"/>
                        </a:lnSpc>
                        <a:spcBef>
                          <a:spcPts val="385"/>
                        </a:spcBef>
                        <a:spcAft>
                          <a:spcPts val="115"/>
                        </a:spcAft>
                      </a:pPr>
                      <a:r>
                        <a:rPr lang="en-US" sz="1400" spc="0">
                          <a:solidFill>
                            <a:srgbClr val="000000"/>
                          </a:solidFill>
                          <a:latin typeface="Arial" panose="02020603050405020304" pitchFamily="2"/>
                        </a:rPr>
                        <a:t>No deductible applies, copayments apply for all beneficiaries except active duty service members </a:t>
                      </a:r>
                    </a:p>
                  </a:txBody>
                  <a:tcPr marL="0" marR="0" marT="0" marB="0" anchor="ctr">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88265" marR="0" indent="0" algn="l">
                        <a:lnSpc>
                          <a:spcPts val="1600"/>
                        </a:lnSpc>
                        <a:spcBef>
                          <a:spcPts val="470"/>
                        </a:spcBef>
                        <a:spcAft>
                          <a:spcPts val="3475"/>
                        </a:spcAft>
                      </a:pPr>
                      <a:r>
                        <a:rPr lang="en-US" sz="1400" spc="0">
                          <a:solidFill>
                            <a:srgbClr val="000000"/>
                          </a:solidFill>
                          <a:latin typeface="Arial" panose="02020603050405020304" pitchFamily="2"/>
                        </a:rPr>
                        <a:t>Deductible and copayments apply </a:t>
                      </a:r>
                    </a:p>
                  </a:txBody>
                  <a:tcPr marL="0" marR="0" marT="0" marB="0">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8222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111125" y="355600"/>
            <a:ext cx="8915400" cy="1236980"/>
          </a:xfrm>
          <a:prstGeom prst="rect">
            <a:avLst/>
          </a:prstGeom>
          <a:noFill/>
          <a:ln w="0" cmpd="sng">
            <a:noFill/>
            <a:prstDash val="solid"/>
          </a:ln>
        </p:spPr>
        <p:txBody>
          <a:bodyPr vert="horz" lIns="0" tIns="5080" rIns="0" bIns="0" anchor="t"/>
          <a:lstStyle/>
          <a:p>
            <a:pPr marL="0" marR="0" indent="0" algn="ctr">
              <a:lnSpc>
                <a:spcPts val="4300"/>
              </a:lnSpc>
              <a:spcAft>
                <a:spcPts val="5370"/>
              </a:spcAft>
            </a:pPr>
            <a:r>
              <a:rPr lang="en-US" sz="3750" spc="15">
                <a:solidFill>
                  <a:srgbClr val="006BB6"/>
                </a:solidFill>
                <a:latin typeface="Arial" panose="02020603050405020304" pitchFamily="2"/>
              </a:rPr>
              <a:t>TRICARE Coverage for Retirees </a:t>
            </a:r>
          </a:p>
        </p:txBody>
      </p:sp>
      <p:sp>
        <p:nvSpPr>
          <p:cNvPr id="3" name="Text Placeholder 2"/>
          <p:cNvSpPr>
            <a:spLocks noGrp="1"/>
          </p:cNvSpPr>
          <p:nvPr>
            <p:ph type="body" idx="10"/>
          </p:nvPr>
        </p:nvSpPr>
        <p:spPr>
          <a:xfrm>
            <a:off x="58420" y="1592580"/>
            <a:ext cx="8915400" cy="4912360"/>
          </a:xfrm>
          <a:prstGeom prst="rect">
            <a:avLst/>
          </a:prstGeom>
          <a:noFill/>
          <a:ln w="0" cmpd="sng">
            <a:noFill/>
            <a:prstDash val="solid"/>
          </a:ln>
        </p:spPr>
        <p:txBody>
          <a:bodyPr vert="horz" lIns="0" tIns="0" rIns="0" bIns="0" anchor="t"/>
          <a:lstStyle/>
          <a:p>
            <a:pPr marL="502920" marR="0" indent="320040" algn="l">
              <a:lnSpc>
                <a:spcPts val="2200"/>
              </a:lnSpc>
              <a:spcAft>
                <a:spcPts val="0"/>
              </a:spcAft>
              <a:buFont typeface="Symbol"/>
              <a:buChar char="·"/>
            </a:pPr>
            <a:r>
              <a:rPr lang="en-US" sz="1950" spc="20" dirty="0">
                <a:solidFill>
                  <a:srgbClr val="000000"/>
                </a:solidFill>
                <a:latin typeface="Arial" panose="02020603050405020304" pitchFamily="2"/>
              </a:rPr>
              <a:t>You must enroll in a TRICARE Prime or TRICARE Select plan to </a:t>
            </a:r>
          </a:p>
          <a:p>
            <a:pPr marL="822960" marR="0" indent="0" algn="l">
              <a:lnSpc>
                <a:spcPts val="2300"/>
              </a:lnSpc>
              <a:spcBef>
                <a:spcPts val="130"/>
              </a:spcBef>
              <a:spcAft>
                <a:spcPts val="0"/>
              </a:spcAft>
            </a:pPr>
            <a:r>
              <a:rPr lang="en-US" sz="1950" spc="10" dirty="0">
                <a:solidFill>
                  <a:srgbClr val="000000"/>
                </a:solidFill>
                <a:latin typeface="Arial" panose="02020603050405020304" pitchFamily="2"/>
              </a:rPr>
              <a:t>continue coverage. </a:t>
            </a:r>
          </a:p>
          <a:p>
            <a:pPr marL="502920" marR="0" indent="320040" algn="l">
              <a:lnSpc>
                <a:spcPts val="2500"/>
              </a:lnSpc>
              <a:spcBef>
                <a:spcPts val="415"/>
              </a:spcBef>
              <a:spcAft>
                <a:spcPts val="0"/>
              </a:spcAft>
              <a:buFont typeface="Symbol"/>
              <a:buChar char="·"/>
            </a:pPr>
            <a:r>
              <a:rPr lang="en-US" sz="1950" spc="5" dirty="0">
                <a:solidFill>
                  <a:srgbClr val="000000"/>
                </a:solidFill>
                <a:latin typeface="Arial" panose="02020603050405020304" pitchFamily="2"/>
              </a:rPr>
              <a:t>You may enroll: </a:t>
            </a:r>
          </a:p>
          <a:p>
            <a:pPr marL="914400" marR="0" indent="0" algn="l">
              <a:lnSpc>
                <a:spcPts val="2000"/>
              </a:lnSpc>
              <a:spcBef>
                <a:spcPts val="500"/>
              </a:spcBef>
              <a:spcAft>
                <a:spcPts val="0"/>
              </a:spcAft>
            </a:pPr>
            <a:r>
              <a:rPr lang="en-US" sz="1750" spc="0" dirty="0">
                <a:solidFill>
                  <a:srgbClr val="000000"/>
                </a:solidFill>
                <a:latin typeface="Arial" panose="02020603050405020304" pitchFamily="2"/>
              </a:rPr>
              <a:t>     – </a:t>
            </a:r>
            <a:r>
              <a:rPr lang="en-US" sz="1750" b="1" spc="0" dirty="0">
                <a:solidFill>
                  <a:srgbClr val="000000"/>
                </a:solidFill>
                <a:latin typeface="Arial" panose="02020603050405020304" pitchFamily="2"/>
              </a:rPr>
              <a:t>Online: </a:t>
            </a:r>
            <a:r>
              <a:rPr lang="en-US" sz="1750" spc="0" dirty="0">
                <a:solidFill>
                  <a:srgbClr val="000000"/>
                </a:solidFill>
                <a:latin typeface="Arial" panose="02020603050405020304" pitchFamily="2"/>
              </a:rPr>
              <a:t>Use Beneficiary Web Enrollment by logging in to </a:t>
            </a:r>
          </a:p>
          <a:p>
            <a:pPr marL="0" marR="0" indent="0" algn="ctr">
              <a:lnSpc>
                <a:spcPts val="2000"/>
              </a:lnSpc>
              <a:spcBef>
                <a:spcPts val="115"/>
              </a:spcBef>
              <a:spcAft>
                <a:spcPts val="0"/>
              </a:spcAft>
            </a:pPr>
            <a:r>
              <a:rPr lang="en-US" sz="1750" b="1" u="sng" spc="-15" dirty="0">
                <a:solidFill>
                  <a:srgbClr val="0000FF"/>
                </a:solidFill>
                <a:latin typeface="Arial" panose="02020603050405020304" pitchFamily="2"/>
              </a:rPr>
              <a:t>https://milconnect.dmdc.osd.mil</a:t>
            </a:r>
            <a:r>
              <a:rPr lang="en-US" sz="1750" b="1" spc="-15" dirty="0">
                <a:solidFill>
                  <a:srgbClr val="0000FF"/>
                </a:solidFill>
                <a:latin typeface="Arial" panose="02020603050405020304" pitchFamily="2"/>
              </a:rPr>
              <a:t> </a:t>
            </a:r>
            <a:r>
              <a:rPr lang="en-US" sz="1750" spc="-15" dirty="0">
                <a:solidFill>
                  <a:srgbClr val="000000"/>
                </a:solidFill>
                <a:latin typeface="Arial" panose="02020603050405020304" pitchFamily="2"/>
              </a:rPr>
              <a:t>(Stateside enrollment only). </a:t>
            </a:r>
          </a:p>
          <a:p>
            <a:pPr marL="1234440" marR="1234440" indent="0" algn="l">
              <a:lnSpc>
                <a:spcPts val="2200"/>
              </a:lnSpc>
              <a:spcBef>
                <a:spcPts val="435"/>
              </a:spcBef>
              <a:spcAft>
                <a:spcPts val="0"/>
              </a:spcAft>
            </a:pPr>
            <a:r>
              <a:rPr lang="en-US" sz="1750" spc="0" dirty="0">
                <a:solidFill>
                  <a:srgbClr val="000000"/>
                </a:solidFill>
                <a:latin typeface="Arial" panose="02020603050405020304" pitchFamily="2"/>
              </a:rPr>
              <a:t>– </a:t>
            </a:r>
            <a:r>
              <a:rPr lang="en-US" sz="1750" b="1" spc="0" dirty="0">
                <a:solidFill>
                  <a:srgbClr val="000000"/>
                </a:solidFill>
                <a:latin typeface="Arial" panose="02020603050405020304" pitchFamily="2"/>
              </a:rPr>
              <a:t>Phone: </a:t>
            </a:r>
            <a:r>
              <a:rPr lang="en-US" sz="1750" spc="0" dirty="0">
                <a:solidFill>
                  <a:srgbClr val="000000"/>
                </a:solidFill>
                <a:latin typeface="Arial" panose="02020603050405020304" pitchFamily="2"/>
              </a:rPr>
              <a:t>Call your regional contractor (once your retired status is reflected in DEERS). </a:t>
            </a:r>
          </a:p>
          <a:p>
            <a:pPr marL="1234440" marR="1417320" indent="0" algn="l">
              <a:lnSpc>
                <a:spcPts val="2200"/>
              </a:lnSpc>
              <a:spcBef>
                <a:spcPts val="380"/>
              </a:spcBef>
              <a:spcAft>
                <a:spcPts val="0"/>
              </a:spcAft>
            </a:pPr>
            <a:r>
              <a:rPr lang="en-US" sz="1750" spc="-20" dirty="0">
                <a:solidFill>
                  <a:srgbClr val="000000"/>
                </a:solidFill>
                <a:latin typeface="Arial" panose="02020603050405020304" pitchFamily="2"/>
              </a:rPr>
              <a:t>– </a:t>
            </a:r>
            <a:r>
              <a:rPr lang="en-US" sz="1750" b="1" spc="-20" dirty="0">
                <a:solidFill>
                  <a:srgbClr val="000000"/>
                </a:solidFill>
                <a:latin typeface="Arial" panose="02020603050405020304" pitchFamily="2"/>
              </a:rPr>
              <a:t>Mail: </a:t>
            </a:r>
            <a:r>
              <a:rPr lang="en-US" sz="1750" spc="-20" dirty="0">
                <a:solidFill>
                  <a:srgbClr val="000000"/>
                </a:solidFill>
                <a:latin typeface="Arial" panose="02020603050405020304" pitchFamily="2"/>
              </a:rPr>
              <a:t>Download the appropriate enrollment form at </a:t>
            </a:r>
            <a:r>
              <a:rPr lang="en-US" sz="1750" b="1" u="sng" spc="-20" dirty="0">
                <a:solidFill>
                  <a:srgbClr val="0000FF"/>
                </a:solidFill>
                <a:latin typeface="Arial" panose="02020603050405020304" pitchFamily="2"/>
              </a:rPr>
              <a:t>www.tricare.mil/forms</a:t>
            </a:r>
            <a:r>
              <a:rPr lang="en-US" sz="1750" b="1" spc="-20" dirty="0">
                <a:solidFill>
                  <a:srgbClr val="0000FF"/>
                </a:solidFill>
                <a:latin typeface="Arial" panose="02020603050405020304" pitchFamily="2"/>
              </a:rPr>
              <a:t> </a:t>
            </a:r>
            <a:r>
              <a:rPr lang="en-US" sz="1750" spc="-20" dirty="0">
                <a:solidFill>
                  <a:srgbClr val="000000"/>
                </a:solidFill>
                <a:latin typeface="Arial" panose="02020603050405020304" pitchFamily="2"/>
              </a:rPr>
              <a:t>and mail it to your regional contractor. </a:t>
            </a:r>
          </a:p>
          <a:p>
            <a:pPr marL="502920" marR="0" indent="320040" algn="l">
              <a:lnSpc>
                <a:spcPts val="2500"/>
              </a:lnSpc>
              <a:spcBef>
                <a:spcPts val="415"/>
              </a:spcBef>
              <a:spcAft>
                <a:spcPts val="0"/>
              </a:spcAft>
              <a:buFont typeface="Symbol"/>
              <a:buChar char="·"/>
            </a:pPr>
            <a:r>
              <a:rPr lang="en-US" sz="1950" spc="25" dirty="0">
                <a:solidFill>
                  <a:srgbClr val="000000"/>
                </a:solidFill>
                <a:latin typeface="Arial" panose="02020603050405020304" pitchFamily="2"/>
              </a:rPr>
              <a:t>For enrollment fees, premium amounts, and copayments, visit </a:t>
            </a:r>
          </a:p>
          <a:p>
            <a:pPr marL="822960" marR="0" indent="0" algn="l">
              <a:lnSpc>
                <a:spcPts val="2300"/>
              </a:lnSpc>
              <a:spcBef>
                <a:spcPts val="130"/>
              </a:spcBef>
              <a:spcAft>
                <a:spcPts val="0"/>
              </a:spcAft>
            </a:pPr>
            <a:r>
              <a:rPr lang="en-US" sz="1950" b="1" u="sng" spc="-20" dirty="0">
                <a:solidFill>
                  <a:srgbClr val="0000FF"/>
                </a:solidFill>
                <a:latin typeface="Arial" panose="02020603050405020304" pitchFamily="2"/>
              </a:rPr>
              <a:t>www.tricare.mil/costs</a:t>
            </a:r>
            <a:r>
              <a:rPr lang="en-US" sz="1950" u="sng" spc="-25" dirty="0">
                <a:solidFill>
                  <a:srgbClr val="0000FF"/>
                </a:solidFill>
                <a:latin typeface="Arial" panose="02020603050405020304" pitchFamily="2"/>
              </a:rPr>
              <a:t>.</a:t>
            </a:r>
            <a:r>
              <a:rPr lang="en-US" sz="100" spc="-25" dirty="0">
                <a:solidFill>
                  <a:srgbClr val="000000"/>
                </a:solidFill>
                <a:latin typeface="Arial" panose="02020603050405020304" pitchFamily="2"/>
              </a:rPr>
              <a:t> </a:t>
            </a:r>
          </a:p>
          <a:p>
            <a:pPr marL="502920" marR="502920" indent="0" algn="l">
              <a:lnSpc>
                <a:spcPts val="1900"/>
              </a:lnSpc>
              <a:spcBef>
                <a:spcPts val="2785"/>
              </a:spcBef>
              <a:spcAft>
                <a:spcPts val="5060"/>
              </a:spcAft>
            </a:pPr>
            <a:r>
              <a:rPr lang="en-US" sz="1600" b="1" spc="0" dirty="0">
                <a:solidFill>
                  <a:srgbClr val="000000"/>
                </a:solidFill>
                <a:latin typeface="Arial" panose="02020603050405020304" pitchFamily="2"/>
              </a:rPr>
              <a:t>Note: </a:t>
            </a:r>
            <a:r>
              <a:rPr lang="en-US" sz="1600" spc="0" dirty="0">
                <a:solidFill>
                  <a:srgbClr val="000000"/>
                </a:solidFill>
                <a:latin typeface="Arial" panose="02020603050405020304" pitchFamily="2"/>
              </a:rPr>
              <a:t>TRICARE Prime Remote options and TRICARE Overseas Program Prime options are not available after retirement.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176020"/>
          </a:xfrm>
          <a:prstGeom prst="rect">
            <a:avLst/>
          </a:prstGeom>
          <a:noFill/>
          <a:ln w="0" cmpd="sng">
            <a:noFill/>
            <a:prstDash val="solid"/>
          </a:ln>
        </p:spPr>
        <p:txBody>
          <a:bodyPr vert="horz" lIns="0" tIns="3810" rIns="0" bIns="0" anchor="t"/>
          <a:lstStyle/>
          <a:p>
            <a:pPr marL="0" marR="0" indent="0" algn="ctr">
              <a:lnSpc>
                <a:spcPts val="4300"/>
              </a:lnSpc>
              <a:spcAft>
                <a:spcPts val="4910"/>
              </a:spcAft>
            </a:pPr>
            <a:r>
              <a:rPr lang="en-US" sz="3800" spc="-20">
                <a:solidFill>
                  <a:srgbClr val="006BB6"/>
                </a:solidFill>
                <a:latin typeface="Arial" panose="02020603050405020304" pitchFamily="2"/>
              </a:rPr>
              <a:t>Enrollment Options </a:t>
            </a:r>
          </a:p>
        </p:txBody>
      </p:sp>
      <p:sp>
        <p:nvSpPr>
          <p:cNvPr id="3" name="Text Placeholder 2"/>
          <p:cNvSpPr>
            <a:spLocks noGrp="1"/>
          </p:cNvSpPr>
          <p:nvPr>
            <p:ph type="body" idx="10"/>
          </p:nvPr>
        </p:nvSpPr>
        <p:spPr>
          <a:xfrm>
            <a:off x="302260" y="1226820"/>
            <a:ext cx="3886200" cy="4405630"/>
          </a:xfrm>
          <a:prstGeom prst="rect">
            <a:avLst/>
          </a:prstGeom>
          <a:noFill/>
          <a:ln w="0" cmpd="sng">
            <a:noFill/>
            <a:prstDash val="solid"/>
          </a:ln>
        </p:spPr>
        <p:txBody>
          <a:bodyPr vert="horz" lIns="0" tIns="0" rIns="0" bIns="0" anchor="t"/>
          <a:lstStyle/>
          <a:p>
            <a:pPr marL="45720" marR="0" indent="0" algn="l">
              <a:lnSpc>
                <a:spcPts val="2200"/>
              </a:lnSpc>
              <a:spcAft>
                <a:spcPts val="0"/>
              </a:spcAft>
            </a:pPr>
            <a:r>
              <a:rPr lang="en-US" sz="2000" b="1" spc="-55" dirty="0">
                <a:solidFill>
                  <a:srgbClr val="000000"/>
                </a:solidFill>
                <a:latin typeface="Arial" panose="02020603050405020304" pitchFamily="2"/>
              </a:rPr>
              <a:t>TRICARE Open Season </a:t>
            </a:r>
          </a:p>
          <a:p>
            <a:pPr marL="365760" marR="0" indent="320040" algn="l">
              <a:lnSpc>
                <a:spcPts val="1900"/>
              </a:lnSpc>
              <a:spcBef>
                <a:spcPts val="1680"/>
              </a:spcBef>
              <a:spcAft>
                <a:spcPts val="0"/>
              </a:spcAft>
              <a:buFont typeface="Symbol"/>
              <a:buChar char="·"/>
            </a:pPr>
            <a:r>
              <a:rPr lang="en-US" sz="1600" spc="0" dirty="0">
                <a:solidFill>
                  <a:srgbClr val="000000"/>
                </a:solidFill>
                <a:latin typeface="Arial" panose="02020603050405020304" pitchFamily="2"/>
              </a:rPr>
              <a:t>TRICARE Open Season is the annual period when you can enroll in or change your health care coverage plan for the following year. </a:t>
            </a:r>
          </a:p>
          <a:p>
            <a:pPr marL="365760" marR="182880" indent="320040" algn="l">
              <a:lnSpc>
                <a:spcPts val="1900"/>
              </a:lnSpc>
              <a:spcBef>
                <a:spcPts val="385"/>
              </a:spcBef>
              <a:spcAft>
                <a:spcPts val="0"/>
              </a:spcAft>
              <a:buFont typeface="Symbol"/>
              <a:buChar char="·"/>
            </a:pPr>
            <a:r>
              <a:rPr lang="en-US" sz="1600" spc="0" dirty="0">
                <a:solidFill>
                  <a:srgbClr val="000000"/>
                </a:solidFill>
                <a:latin typeface="Arial" panose="02020603050405020304" pitchFamily="2"/>
              </a:rPr>
              <a:t>TRICARE Open Season applies only to enrollment in TRICARE Prime and TRICARE Select health plans. </a:t>
            </a:r>
          </a:p>
          <a:p>
            <a:pPr marL="365760" marR="0" indent="320040" algn="l">
              <a:lnSpc>
                <a:spcPts val="1900"/>
              </a:lnSpc>
              <a:spcBef>
                <a:spcPts val="385"/>
              </a:spcBef>
              <a:spcAft>
                <a:spcPts val="0"/>
              </a:spcAft>
              <a:buFont typeface="Symbol"/>
              <a:buChar char="·"/>
            </a:pPr>
            <a:r>
              <a:rPr lang="en-US" sz="1600" spc="0" dirty="0">
                <a:solidFill>
                  <a:srgbClr val="000000"/>
                </a:solidFill>
                <a:latin typeface="Arial" panose="02020603050405020304" pitchFamily="2"/>
              </a:rPr>
              <a:t>TRICARE Open Season occurs each fall, from the Monday of the second full week in November to the Monday of the second full week in December. </a:t>
            </a:r>
          </a:p>
          <a:p>
            <a:pPr marL="365760" marR="0" indent="320040" algn="l">
              <a:lnSpc>
                <a:spcPts val="1900"/>
              </a:lnSpc>
              <a:spcBef>
                <a:spcPts val="380"/>
              </a:spcBef>
              <a:spcAft>
                <a:spcPts val="0"/>
              </a:spcAft>
              <a:buFont typeface="Symbol"/>
              <a:buChar char="·"/>
            </a:pPr>
            <a:r>
              <a:rPr lang="en-US" sz="1600" spc="0" dirty="0">
                <a:solidFill>
                  <a:srgbClr val="000000"/>
                </a:solidFill>
                <a:latin typeface="Arial" panose="02020603050405020304" pitchFamily="2"/>
              </a:rPr>
              <a:t>Enrollment changes made during the TRICARE Open Season go into effect on Jan</a:t>
            </a:r>
            <a:r>
              <a:rPr lang="en-US" sz="1600" u="sng" spc="0" dirty="0">
                <a:solidFill>
                  <a:srgbClr val="0000FF"/>
                </a:solidFill>
                <a:latin typeface="Arial" panose="02020603050405020304" pitchFamily="2"/>
              </a:rPr>
              <a:t>.</a:t>
            </a:r>
            <a:r>
              <a:rPr lang="en-US" sz="1600" spc="0" dirty="0">
                <a:solidFill>
                  <a:srgbClr val="000000"/>
                </a:solidFill>
                <a:latin typeface="Arial" panose="02020603050405020304" pitchFamily="2"/>
              </a:rPr>
              <a:t> 1</a:t>
            </a:r>
            <a:r>
              <a:rPr lang="en-US" sz="1600" u="sng" spc="0" dirty="0">
                <a:solidFill>
                  <a:srgbClr val="0000FF"/>
                </a:solidFill>
                <a:latin typeface="Arial" panose="02020603050405020304" pitchFamily="2"/>
              </a:rPr>
              <a:t>.</a:t>
            </a:r>
          </a:p>
          <a:p>
            <a:pPr marL="365760" marR="0" indent="320040" algn="l">
              <a:lnSpc>
                <a:spcPts val="1900"/>
              </a:lnSpc>
              <a:spcBef>
                <a:spcPts val="385"/>
              </a:spcBef>
              <a:spcAft>
                <a:spcPts val="405"/>
              </a:spcAft>
              <a:buFont typeface="Symbol"/>
              <a:buChar char="·"/>
            </a:pPr>
            <a:r>
              <a:rPr lang="en-US" sz="1600" spc="0" dirty="0">
                <a:solidFill>
                  <a:schemeClr val="tx1"/>
                </a:solidFill>
                <a:latin typeface="Arial" panose="02020603050405020304" pitchFamily="2"/>
              </a:rPr>
              <a:t>Visit </a:t>
            </a:r>
            <a:r>
              <a:rPr lang="en-US" sz="1600" b="1" u="sng" spc="0" dirty="0">
                <a:solidFill>
                  <a:srgbClr val="0000FF"/>
                </a:solidFill>
                <a:latin typeface="Arial" panose="02020603050405020304" pitchFamily="2"/>
              </a:rPr>
              <a:t>ww.tricare.mil/</a:t>
            </a:r>
            <a:r>
              <a:rPr lang="en-US" sz="1600" b="1" u="sng" spc="0" dirty="0" err="1">
                <a:solidFill>
                  <a:srgbClr val="0000FF"/>
                </a:solidFill>
                <a:latin typeface="Arial" panose="02020603050405020304" pitchFamily="2"/>
              </a:rPr>
              <a:t>openseason</a:t>
            </a:r>
            <a:r>
              <a:rPr lang="en-US" sz="1600" spc="0" dirty="0">
                <a:solidFill>
                  <a:srgbClr val="000000"/>
                </a:solidFill>
                <a:latin typeface="Arial" panose="02020603050405020304" pitchFamily="2"/>
              </a:rPr>
              <a:t>. </a:t>
            </a:r>
          </a:p>
        </p:txBody>
      </p:sp>
      <p:sp>
        <p:nvSpPr>
          <p:cNvPr id="4" name="Text Placeholder 3"/>
          <p:cNvSpPr>
            <a:spLocks noGrp="1"/>
          </p:cNvSpPr>
          <p:nvPr>
            <p:ph type="body" idx="10"/>
          </p:nvPr>
        </p:nvSpPr>
        <p:spPr>
          <a:xfrm>
            <a:off x="4723130" y="1226820"/>
            <a:ext cx="3886200" cy="4610100"/>
          </a:xfrm>
          <a:prstGeom prst="rect">
            <a:avLst/>
          </a:prstGeom>
          <a:noFill/>
          <a:ln w="0" cmpd="sng">
            <a:noFill/>
            <a:prstDash val="solid"/>
          </a:ln>
        </p:spPr>
        <p:txBody>
          <a:bodyPr vert="horz" lIns="0" tIns="0" rIns="0" bIns="0" anchor="t"/>
          <a:lstStyle/>
          <a:p>
            <a:pPr marL="45720" marR="0" indent="0" algn="l">
              <a:lnSpc>
                <a:spcPts val="2200"/>
              </a:lnSpc>
              <a:spcAft>
                <a:spcPts val="0"/>
              </a:spcAft>
            </a:pPr>
            <a:r>
              <a:rPr lang="en-US" sz="2000" b="1" spc="-45" dirty="0">
                <a:solidFill>
                  <a:srgbClr val="000000"/>
                </a:solidFill>
                <a:latin typeface="Arial" panose="02020603050405020304" pitchFamily="2"/>
              </a:rPr>
              <a:t>Qualifying Life Event </a:t>
            </a:r>
          </a:p>
          <a:p>
            <a:pPr marL="365760" marR="0" indent="320040" algn="l">
              <a:lnSpc>
                <a:spcPts val="1900"/>
              </a:lnSpc>
              <a:spcBef>
                <a:spcPts val="1680"/>
              </a:spcBef>
              <a:spcAft>
                <a:spcPts val="0"/>
              </a:spcAft>
              <a:buFont typeface="Symbol"/>
              <a:buChar char="·"/>
            </a:pPr>
            <a:r>
              <a:rPr lang="en-US" sz="1600" spc="0" dirty="0">
                <a:solidFill>
                  <a:srgbClr val="000000"/>
                </a:solidFill>
                <a:latin typeface="Arial" panose="02020603050405020304" pitchFamily="2"/>
              </a:rPr>
              <a:t>A Qualifying Life Event (QLE) is a certain change in your life that means different TRICARE health plan options may be available to you and your family. </a:t>
            </a:r>
          </a:p>
          <a:p>
            <a:pPr marL="365760" marR="91440" indent="320040" algn="l">
              <a:lnSpc>
                <a:spcPts val="1900"/>
              </a:lnSpc>
              <a:spcBef>
                <a:spcPts val="385"/>
              </a:spcBef>
              <a:spcAft>
                <a:spcPts val="0"/>
              </a:spcAft>
              <a:buFont typeface="Symbol"/>
              <a:buChar char="·"/>
            </a:pPr>
            <a:r>
              <a:rPr lang="en-US" sz="1600" spc="0" dirty="0">
                <a:solidFill>
                  <a:srgbClr val="000000"/>
                </a:solidFill>
                <a:latin typeface="Arial" panose="02020603050405020304" pitchFamily="2"/>
              </a:rPr>
              <a:t>Following a QLE, you have 90 days to make eligible health plan enrollment changes. </a:t>
            </a:r>
          </a:p>
          <a:p>
            <a:pPr marL="365760" marR="0" indent="320040" algn="l">
              <a:lnSpc>
                <a:spcPts val="1900"/>
              </a:lnSpc>
              <a:spcBef>
                <a:spcPts val="385"/>
              </a:spcBef>
              <a:spcAft>
                <a:spcPts val="0"/>
              </a:spcAft>
              <a:buFont typeface="Symbol"/>
              <a:buChar char="·"/>
            </a:pPr>
            <a:r>
              <a:rPr lang="en-US" sz="1600" spc="0" dirty="0">
                <a:solidFill>
                  <a:srgbClr val="000000"/>
                </a:solidFill>
                <a:latin typeface="Arial" panose="02020603050405020304" pitchFamily="2"/>
              </a:rPr>
              <a:t>A QLE for one family member means all family members are eligible to make enrollment changes. </a:t>
            </a:r>
          </a:p>
          <a:p>
            <a:pPr marL="365760" marR="0" indent="320040" algn="l">
              <a:lnSpc>
                <a:spcPts val="1900"/>
              </a:lnSpc>
              <a:spcBef>
                <a:spcPts val="380"/>
              </a:spcBef>
              <a:spcAft>
                <a:spcPts val="0"/>
              </a:spcAft>
              <a:buFont typeface="Symbol"/>
              <a:buChar char="·"/>
            </a:pPr>
            <a:r>
              <a:rPr lang="en-US" sz="1600" spc="0" dirty="0">
                <a:solidFill>
                  <a:srgbClr val="000000"/>
                </a:solidFill>
                <a:latin typeface="Arial" panose="02020603050405020304" pitchFamily="2"/>
              </a:rPr>
              <a:t>Examples of TRICARE QLEs include: getting married or divorced, moving, giving birth, adopting a child, and retiring. </a:t>
            </a:r>
          </a:p>
          <a:p>
            <a:pPr marL="365760" marR="0" indent="320040" algn="l">
              <a:lnSpc>
                <a:spcPts val="1900"/>
              </a:lnSpc>
              <a:spcBef>
                <a:spcPts val="385"/>
              </a:spcBef>
              <a:spcAft>
                <a:spcPts val="70"/>
              </a:spcAft>
              <a:buFont typeface="Symbol"/>
              <a:buChar char="·"/>
            </a:pPr>
            <a:r>
              <a:rPr lang="en-US" sz="1600" spc="0" dirty="0">
                <a:solidFill>
                  <a:srgbClr val="000000"/>
                </a:solidFill>
                <a:latin typeface="Arial" panose="02020603050405020304" pitchFamily="2"/>
              </a:rPr>
              <a:t>V</a:t>
            </a:r>
            <a:r>
              <a:rPr lang="en-US" sz="1600" spc="0" dirty="0">
                <a:solidFill>
                  <a:schemeClr val="tx1"/>
                </a:solidFill>
                <a:latin typeface="Arial" panose="02020603050405020304" pitchFamily="2"/>
              </a:rPr>
              <a:t>isit </a:t>
            </a:r>
            <a:r>
              <a:rPr lang="en-US" sz="1600" spc="0" dirty="0">
                <a:solidFill>
                  <a:srgbClr val="0000FF"/>
                </a:solidFill>
                <a:latin typeface="Arial" panose="02020603050405020304" pitchFamily="2"/>
              </a:rPr>
              <a:t>  </a:t>
            </a:r>
            <a:r>
              <a:rPr lang="en-US" sz="1600" b="1" u="sng" spc="0" dirty="0">
                <a:solidFill>
                  <a:srgbClr val="0000FF"/>
                </a:solidFill>
                <a:latin typeface="Arial" panose="02020603050405020304" pitchFamily="2"/>
              </a:rPr>
              <a:t>www.tricare.mil/lifeevents</a:t>
            </a:r>
            <a:r>
              <a:rPr lang="en-US" sz="1600" u="sng" spc="0" dirty="0">
                <a:solidFill>
                  <a:srgbClr val="0000FF"/>
                </a:solidFill>
                <a:latin typeface="Arial" panose="02020603050405020304" pitchFamily="2"/>
              </a:rPr>
              <a:t>.</a:t>
            </a:r>
          </a:p>
        </p:txBody>
      </p:sp>
    </p:spTree>
    <p:extLst>
      <p:ext uri="{BB962C8B-B14F-4D97-AF65-F5344CB8AC3E}">
        <p14:creationId xmlns:p14="http://schemas.microsoft.com/office/powerpoint/2010/main" val="284187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179195"/>
          </a:xfrm>
          <a:prstGeom prst="rect">
            <a:avLst/>
          </a:prstGeom>
          <a:noFill/>
          <a:ln w="0" cmpd="sng">
            <a:noFill/>
            <a:prstDash val="solid"/>
          </a:ln>
        </p:spPr>
        <p:txBody>
          <a:bodyPr vert="horz" lIns="0" tIns="3810" rIns="0" bIns="0" anchor="t"/>
          <a:lstStyle/>
          <a:p>
            <a:pPr marL="0" marR="0" indent="0" algn="ctr">
              <a:lnSpc>
                <a:spcPts val="4300"/>
              </a:lnSpc>
              <a:spcAft>
                <a:spcPts val="4865"/>
              </a:spcAft>
            </a:pPr>
            <a:r>
              <a:rPr lang="en-US" sz="3800" spc="-5">
                <a:solidFill>
                  <a:srgbClr val="006BB6"/>
                </a:solidFill>
                <a:latin typeface="Arial" panose="02020603050405020304" pitchFamily="2"/>
              </a:rPr>
              <a:t>Qualifying Life Events </a:t>
            </a:r>
          </a:p>
        </p:txBody>
      </p:sp>
      <p:sp>
        <p:nvSpPr>
          <p:cNvPr id="3" name="Text Placeholder 2"/>
          <p:cNvSpPr>
            <a:spLocks noGrp="1"/>
          </p:cNvSpPr>
          <p:nvPr>
            <p:ph type="body" idx="10"/>
          </p:nvPr>
        </p:nvSpPr>
        <p:spPr>
          <a:xfrm>
            <a:off x="0" y="1534795"/>
            <a:ext cx="9144000" cy="4975860"/>
          </a:xfrm>
          <a:prstGeom prst="rect">
            <a:avLst/>
          </a:prstGeom>
          <a:noFill/>
          <a:ln w="0" cmpd="sng">
            <a:noFill/>
            <a:prstDash val="solid"/>
          </a:ln>
        </p:spPr>
        <p:txBody>
          <a:bodyPr vert="horz" lIns="0" tIns="180975" rIns="0" bIns="0" anchor="t">
            <a:normAutofit fontScale="97500"/>
          </a:bodyPr>
          <a:lstStyle/>
          <a:p>
            <a:pPr marL="548640" marR="0" indent="411480" algn="l">
              <a:lnSpc>
                <a:spcPts val="2500"/>
              </a:lnSpc>
              <a:spcAft>
                <a:spcPts val="0"/>
              </a:spcAft>
              <a:buFont typeface="Symbol"/>
              <a:buChar char="·"/>
            </a:pPr>
            <a:r>
              <a:rPr lang="en-US" sz="2000" spc="-45" dirty="0">
                <a:solidFill>
                  <a:srgbClr val="000000"/>
                </a:solidFill>
                <a:latin typeface="Arial" panose="02020603050405020304" pitchFamily="2"/>
              </a:rPr>
              <a:t>The following are TRICARE Qualifying Life Events: </a:t>
            </a:r>
          </a:p>
          <a:p>
            <a:pPr marL="1280160" marR="731520" indent="0" algn="l">
              <a:lnSpc>
                <a:spcPts val="2200"/>
              </a:lnSpc>
              <a:spcBef>
                <a:spcPts val="415"/>
              </a:spcBef>
              <a:spcAft>
                <a:spcPts val="0"/>
              </a:spcAft>
            </a:pPr>
            <a:r>
              <a:rPr lang="en-US" sz="2300" spc="0" dirty="0">
                <a:solidFill>
                  <a:srgbClr val="000000"/>
                </a:solidFill>
                <a:latin typeface="Arial" panose="02020603050405020304" pitchFamily="2"/>
              </a:rPr>
              <a:t>– </a:t>
            </a:r>
            <a:r>
              <a:rPr lang="en-US" sz="1800" spc="0" dirty="0">
                <a:solidFill>
                  <a:srgbClr val="000000"/>
                </a:solidFill>
                <a:latin typeface="Arial" panose="02020603050405020304" pitchFamily="2"/>
              </a:rPr>
              <a:t>Change in sponsor status that results in ineligibility to continue existing coverage </a:t>
            </a:r>
          </a:p>
          <a:p>
            <a:pPr marL="960120" marR="0" indent="0" algn="l">
              <a:lnSpc>
                <a:spcPts val="2300"/>
              </a:lnSpc>
              <a:spcBef>
                <a:spcPts val="425"/>
              </a:spcBef>
              <a:spcAft>
                <a:spcPts val="0"/>
              </a:spcAft>
            </a:pPr>
            <a:r>
              <a:rPr lang="en-US" sz="2300" spc="-10" dirty="0">
                <a:solidFill>
                  <a:srgbClr val="000000"/>
                </a:solidFill>
                <a:latin typeface="Arial" panose="02020603050405020304" pitchFamily="2"/>
              </a:rPr>
              <a:t>    – </a:t>
            </a:r>
            <a:r>
              <a:rPr lang="en-US" sz="1800" spc="-5" dirty="0">
                <a:solidFill>
                  <a:srgbClr val="000000"/>
                </a:solidFill>
                <a:latin typeface="Arial" panose="02020603050405020304" pitchFamily="2"/>
              </a:rPr>
              <a:t>Change in family composition </a:t>
            </a:r>
          </a:p>
          <a:p>
            <a:pPr marL="960120" marR="0" indent="0" algn="l">
              <a:lnSpc>
                <a:spcPts val="2300"/>
              </a:lnSpc>
              <a:spcBef>
                <a:spcPts val="275"/>
              </a:spcBef>
              <a:spcAft>
                <a:spcPts val="0"/>
              </a:spcAft>
            </a:pPr>
            <a:r>
              <a:rPr lang="en-US" sz="2300" spc="-10" dirty="0">
                <a:solidFill>
                  <a:srgbClr val="000000"/>
                </a:solidFill>
                <a:latin typeface="Arial" panose="02020603050405020304" pitchFamily="2"/>
              </a:rPr>
              <a:t>    – </a:t>
            </a:r>
            <a:r>
              <a:rPr lang="en-US" sz="1800" spc="-5" dirty="0">
                <a:solidFill>
                  <a:srgbClr val="000000"/>
                </a:solidFill>
                <a:latin typeface="Arial" panose="02020603050405020304" pitchFamily="2"/>
              </a:rPr>
              <a:t>Moving (change of address) </a:t>
            </a:r>
          </a:p>
          <a:p>
            <a:pPr marL="960120" marR="0" indent="0" algn="l">
              <a:lnSpc>
                <a:spcPts val="2300"/>
              </a:lnSpc>
              <a:spcBef>
                <a:spcPts val="305"/>
              </a:spcBef>
              <a:spcAft>
                <a:spcPts val="0"/>
              </a:spcAft>
            </a:pPr>
            <a:r>
              <a:rPr lang="en-US" sz="2300" spc="-15" dirty="0">
                <a:solidFill>
                  <a:srgbClr val="000000"/>
                </a:solidFill>
                <a:latin typeface="Arial" panose="02020603050405020304" pitchFamily="2"/>
              </a:rPr>
              <a:t>    – </a:t>
            </a:r>
            <a:r>
              <a:rPr lang="en-US" sz="1800" spc="-10" dirty="0">
                <a:solidFill>
                  <a:srgbClr val="000000"/>
                </a:solidFill>
                <a:latin typeface="Arial" panose="02020603050405020304" pitchFamily="2"/>
              </a:rPr>
              <a:t>Certain government-directed changes </a:t>
            </a:r>
          </a:p>
          <a:p>
            <a:pPr marL="960120" marR="0" indent="0" algn="l">
              <a:lnSpc>
                <a:spcPts val="2300"/>
              </a:lnSpc>
              <a:spcBef>
                <a:spcPts val="305"/>
              </a:spcBef>
              <a:spcAft>
                <a:spcPts val="0"/>
              </a:spcAft>
            </a:pPr>
            <a:r>
              <a:rPr lang="en-US" sz="2300" spc="-20" dirty="0">
                <a:solidFill>
                  <a:srgbClr val="000000"/>
                </a:solidFill>
                <a:latin typeface="Arial" panose="02020603050405020304" pitchFamily="2"/>
              </a:rPr>
              <a:t>    – </a:t>
            </a:r>
            <a:r>
              <a:rPr lang="en-US" sz="1800" spc="-15" dirty="0">
                <a:solidFill>
                  <a:srgbClr val="000000"/>
                </a:solidFill>
                <a:latin typeface="Arial" panose="02020603050405020304" pitchFamily="2"/>
              </a:rPr>
              <a:t>Change in command sponsorship (overseas only) </a:t>
            </a:r>
          </a:p>
          <a:p>
            <a:pPr marL="960120" marR="0" indent="0" algn="l">
              <a:lnSpc>
                <a:spcPts val="2300"/>
              </a:lnSpc>
              <a:spcBef>
                <a:spcPts val="275"/>
              </a:spcBef>
              <a:spcAft>
                <a:spcPts val="0"/>
              </a:spcAft>
            </a:pPr>
            <a:r>
              <a:rPr lang="en-US" sz="2300" spc="-15" dirty="0">
                <a:solidFill>
                  <a:srgbClr val="000000"/>
                </a:solidFill>
                <a:latin typeface="Arial" panose="02020603050405020304" pitchFamily="2"/>
              </a:rPr>
              <a:t>    – </a:t>
            </a:r>
            <a:r>
              <a:rPr lang="en-US" sz="1800" spc="-10" dirty="0">
                <a:solidFill>
                  <a:srgbClr val="000000"/>
                </a:solidFill>
                <a:latin typeface="Arial" panose="02020603050405020304" pitchFamily="2"/>
              </a:rPr>
              <a:t>Losing sponsor or family member eligibility </a:t>
            </a:r>
          </a:p>
          <a:p>
            <a:pPr marL="960120" marR="0" indent="0" algn="l">
              <a:lnSpc>
                <a:spcPts val="2300"/>
              </a:lnSpc>
              <a:spcBef>
                <a:spcPts val="305"/>
              </a:spcBef>
              <a:spcAft>
                <a:spcPts val="0"/>
              </a:spcAft>
            </a:pPr>
            <a:r>
              <a:rPr lang="en-US" sz="2300" spc="-25" dirty="0">
                <a:solidFill>
                  <a:srgbClr val="000000"/>
                </a:solidFill>
                <a:latin typeface="Arial" panose="02020603050405020304" pitchFamily="2"/>
              </a:rPr>
              <a:t>    – </a:t>
            </a:r>
            <a:r>
              <a:rPr lang="en-US" sz="1800" spc="-20" dirty="0">
                <a:solidFill>
                  <a:srgbClr val="000000"/>
                </a:solidFill>
                <a:latin typeface="Arial" panose="02020603050405020304" pitchFamily="2"/>
              </a:rPr>
              <a:t>Change in eligibility status of any single family member in another family </a:t>
            </a:r>
          </a:p>
          <a:p>
            <a:pPr marL="960120" marR="0" indent="0" algn="l">
              <a:lnSpc>
                <a:spcPts val="2300"/>
              </a:lnSpc>
              <a:spcBef>
                <a:spcPts val="305"/>
              </a:spcBef>
              <a:spcAft>
                <a:spcPts val="0"/>
              </a:spcAft>
            </a:pPr>
            <a:r>
              <a:rPr lang="en-US" sz="2300" spc="-10" dirty="0">
                <a:solidFill>
                  <a:srgbClr val="000000"/>
                </a:solidFill>
                <a:latin typeface="Arial" panose="02020603050405020304" pitchFamily="2"/>
              </a:rPr>
              <a:t>    – </a:t>
            </a:r>
            <a:r>
              <a:rPr lang="en-US" sz="1800" spc="-5" dirty="0">
                <a:solidFill>
                  <a:srgbClr val="000000"/>
                </a:solidFill>
                <a:latin typeface="Arial" panose="02020603050405020304" pitchFamily="2"/>
              </a:rPr>
              <a:t>Losing other health insurance </a:t>
            </a:r>
          </a:p>
          <a:p>
            <a:pPr marL="548640" marR="0" indent="411480" algn="l">
              <a:lnSpc>
                <a:spcPts val="2500"/>
              </a:lnSpc>
              <a:spcBef>
                <a:spcPts val="3155"/>
              </a:spcBef>
              <a:spcAft>
                <a:spcPts val="6860"/>
              </a:spcAft>
              <a:buFont typeface="Symbol"/>
              <a:buChar char="·"/>
            </a:pPr>
            <a:r>
              <a:rPr lang="en-US" sz="2000" spc="-45" dirty="0">
                <a:solidFill>
                  <a:srgbClr val="000000"/>
                </a:solidFill>
                <a:latin typeface="Arial" panose="02020603050405020304" pitchFamily="2"/>
              </a:rPr>
              <a:t>For more information, visit  </a:t>
            </a:r>
            <a:r>
              <a:rPr lang="en-US" sz="2000" b="1" u="sng" spc="-45" dirty="0">
                <a:solidFill>
                  <a:srgbClr val="0000FF"/>
                </a:solidFill>
                <a:latin typeface="Arial" panose="02020603050405020304" pitchFamily="2"/>
              </a:rPr>
              <a:t>www.tricare.mil/lifeevents</a:t>
            </a:r>
            <a:r>
              <a:rPr lang="en-US" sz="2000" u="sng" spc="-45" dirty="0">
                <a:solidFill>
                  <a:srgbClr val="0000FF"/>
                </a:solidFill>
                <a:latin typeface="Arial" panose="02020603050405020304" pitchFamily="2"/>
              </a:rPr>
              <a:t>.</a:t>
            </a:r>
          </a:p>
        </p:txBody>
      </p:sp>
    </p:spTree>
    <p:extLst>
      <p:ext uri="{BB962C8B-B14F-4D97-AF65-F5344CB8AC3E}">
        <p14:creationId xmlns:p14="http://schemas.microsoft.com/office/powerpoint/2010/main" val="79309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548130"/>
          </a:xfrm>
          <a:prstGeom prst="rect">
            <a:avLst/>
          </a:prstGeom>
          <a:noFill/>
          <a:ln w="0" cmpd="sng">
            <a:noFill/>
            <a:prstDash val="solid"/>
          </a:ln>
        </p:spPr>
        <p:txBody>
          <a:bodyPr vert="horz" lIns="0" tIns="0" rIns="0" bIns="0" anchor="t"/>
          <a:lstStyle/>
          <a:p>
            <a:pPr marL="0" marR="0" indent="0" algn="ctr">
              <a:lnSpc>
                <a:spcPts val="4500"/>
              </a:lnSpc>
              <a:spcAft>
                <a:spcPts val="3270"/>
              </a:spcAft>
            </a:pPr>
            <a:r>
              <a:rPr lang="en-US" sz="3800" spc="0">
                <a:solidFill>
                  <a:srgbClr val="006BB6"/>
                </a:solidFill>
                <a:latin typeface="Arial" panose="02020603050405020304" pitchFamily="2"/>
              </a:rPr>
              <a:t>Enrollment Options following a </a:t>
            </a:r>
            <a:br/>
            <a:r>
              <a:rPr lang="en-US" sz="3800" spc="0">
                <a:solidFill>
                  <a:srgbClr val="006BB6"/>
                </a:solidFill>
                <a:latin typeface="Arial" panose="02020603050405020304" pitchFamily="2"/>
              </a:rPr>
              <a:t>Qualifying Life Event </a:t>
            </a:r>
          </a:p>
        </p:txBody>
      </p:sp>
      <p:sp>
        <p:nvSpPr>
          <p:cNvPr id="3" name="Text Placeholder 2"/>
          <p:cNvSpPr>
            <a:spLocks noGrp="1"/>
          </p:cNvSpPr>
          <p:nvPr>
            <p:ph type="body" idx="10"/>
          </p:nvPr>
        </p:nvSpPr>
        <p:spPr>
          <a:xfrm>
            <a:off x="0" y="1903730"/>
            <a:ext cx="9144000" cy="4606925"/>
          </a:xfrm>
          <a:prstGeom prst="rect">
            <a:avLst/>
          </a:prstGeom>
          <a:noFill/>
          <a:ln w="0" cmpd="sng">
            <a:noFill/>
            <a:prstDash val="solid"/>
          </a:ln>
        </p:spPr>
        <p:txBody>
          <a:bodyPr vert="horz" lIns="0" tIns="161290" rIns="0" bIns="0" anchor="t">
            <a:normAutofit fontScale="97500"/>
          </a:bodyPr>
          <a:lstStyle/>
          <a:p>
            <a:pPr marL="548640" marR="0" indent="365760" algn="l">
              <a:lnSpc>
                <a:spcPts val="2700"/>
              </a:lnSpc>
              <a:spcAft>
                <a:spcPts val="0"/>
              </a:spcAft>
              <a:buFont typeface="Symbol"/>
              <a:buChar char="·"/>
            </a:pPr>
            <a:r>
              <a:rPr lang="en-US" sz="2200" spc="-40" dirty="0">
                <a:solidFill>
                  <a:srgbClr val="000000"/>
                </a:solidFill>
                <a:latin typeface="Arial" panose="02020603050405020304" pitchFamily="2"/>
              </a:rPr>
              <a:t>Depending on your eligibility, a Qualifying Life Event (QLE) </a:t>
            </a:r>
          </a:p>
          <a:p>
            <a:pPr marL="914400" marR="0" indent="0" algn="l">
              <a:lnSpc>
                <a:spcPts val="2400"/>
              </a:lnSpc>
              <a:spcBef>
                <a:spcPts val="0"/>
              </a:spcBef>
              <a:spcAft>
                <a:spcPts val="0"/>
              </a:spcAft>
            </a:pPr>
            <a:r>
              <a:rPr lang="en-US" sz="2200" spc="-45" dirty="0">
                <a:solidFill>
                  <a:srgbClr val="000000"/>
                </a:solidFill>
                <a:latin typeface="Arial" panose="02020603050405020304" pitchFamily="2"/>
              </a:rPr>
              <a:t>may allow you and your family to: </a:t>
            </a:r>
          </a:p>
          <a:p>
            <a:pPr marL="1051560" marR="0" indent="0" algn="l">
              <a:lnSpc>
                <a:spcPts val="2400"/>
              </a:lnSpc>
              <a:spcBef>
                <a:spcPts val="120"/>
              </a:spcBef>
              <a:spcAft>
                <a:spcPts val="0"/>
              </a:spcAft>
            </a:pPr>
            <a:r>
              <a:rPr lang="en-US" sz="2300" spc="0" dirty="0">
                <a:solidFill>
                  <a:srgbClr val="000000"/>
                </a:solidFill>
                <a:latin typeface="Arial" panose="02020603050405020304" pitchFamily="2"/>
              </a:rPr>
              <a:t>– </a:t>
            </a:r>
            <a:r>
              <a:rPr lang="en-US" sz="1800" spc="0" dirty="0">
                <a:solidFill>
                  <a:srgbClr val="000000"/>
                </a:solidFill>
                <a:latin typeface="Arial" panose="02020603050405020304" pitchFamily="2"/>
              </a:rPr>
              <a:t>Enroll in a new TRICARE health plan. </a:t>
            </a:r>
            <a:br>
              <a:rPr dirty="0"/>
            </a:br>
            <a:r>
              <a:rPr lang="en-US" sz="2300" spc="0" dirty="0">
                <a:solidFill>
                  <a:srgbClr val="000000"/>
                </a:solidFill>
                <a:latin typeface="Arial" panose="02020603050405020304" pitchFamily="2"/>
              </a:rPr>
              <a:t>– </a:t>
            </a:r>
            <a:r>
              <a:rPr lang="en-US" sz="1800" spc="0" dirty="0">
                <a:solidFill>
                  <a:srgbClr val="000000"/>
                </a:solidFill>
                <a:latin typeface="Arial" panose="02020603050405020304" pitchFamily="2"/>
              </a:rPr>
              <a:t>Change your health plan coverage. </a:t>
            </a:r>
          </a:p>
          <a:p>
            <a:pPr marL="548640" marR="0" indent="365760" algn="l">
              <a:lnSpc>
                <a:spcPts val="2700"/>
              </a:lnSpc>
              <a:spcBef>
                <a:spcPts val="75"/>
              </a:spcBef>
              <a:spcAft>
                <a:spcPts val="0"/>
              </a:spcAft>
              <a:buFont typeface="Symbol"/>
              <a:buChar char="·"/>
            </a:pPr>
            <a:r>
              <a:rPr lang="en-US" sz="2200" spc="-40" dirty="0">
                <a:solidFill>
                  <a:srgbClr val="000000"/>
                </a:solidFill>
                <a:latin typeface="Arial" panose="02020603050405020304" pitchFamily="2"/>
              </a:rPr>
              <a:t>If you want to enroll in or change your health plan, you must: </a:t>
            </a:r>
          </a:p>
          <a:p>
            <a:pPr marL="548640" marR="0" algn="l">
              <a:lnSpc>
                <a:spcPts val="2700"/>
              </a:lnSpc>
              <a:spcBef>
                <a:spcPts val="75"/>
              </a:spcBef>
              <a:spcAft>
                <a:spcPts val="0"/>
              </a:spcAft>
            </a:pPr>
            <a:r>
              <a:rPr lang="en-US" sz="2200" spc="-40" dirty="0">
                <a:solidFill>
                  <a:srgbClr val="000000"/>
                </a:solidFill>
                <a:latin typeface="Arial" panose="02020603050405020304" pitchFamily="2"/>
              </a:rPr>
              <a:t>	  </a:t>
            </a:r>
            <a:r>
              <a:rPr lang="en-US" sz="2300" spc="0" dirty="0">
                <a:solidFill>
                  <a:srgbClr val="000000"/>
                </a:solidFill>
                <a:latin typeface="Arial" panose="02020603050405020304" pitchFamily="2"/>
              </a:rPr>
              <a:t>– </a:t>
            </a:r>
            <a:r>
              <a:rPr lang="en-US" sz="1800" spc="0" dirty="0">
                <a:solidFill>
                  <a:srgbClr val="000000"/>
                </a:solidFill>
                <a:latin typeface="Arial" panose="02020603050405020304" pitchFamily="2"/>
              </a:rPr>
              <a:t>Update the Defense Enrollment Eligibility Reporting System (DEERS) with 			the QLE. </a:t>
            </a:r>
          </a:p>
          <a:p>
            <a:pPr marL="1051560" marR="594360" indent="0" algn="l">
              <a:lnSpc>
                <a:spcPts val="2400"/>
              </a:lnSpc>
              <a:spcBef>
                <a:spcPts val="120"/>
              </a:spcBef>
              <a:spcAft>
                <a:spcPts val="0"/>
              </a:spcAft>
            </a:pPr>
            <a:r>
              <a:rPr lang="en-US" sz="2300" spc="-35" dirty="0">
                <a:solidFill>
                  <a:srgbClr val="000000"/>
                </a:solidFill>
                <a:latin typeface="Arial" panose="02020603050405020304" pitchFamily="2"/>
              </a:rPr>
              <a:t>– </a:t>
            </a:r>
            <a:r>
              <a:rPr lang="en-US" sz="1800" spc="-25" dirty="0">
                <a:solidFill>
                  <a:srgbClr val="000000"/>
                </a:solidFill>
                <a:latin typeface="Arial" panose="02020603050405020304" pitchFamily="2"/>
              </a:rPr>
              <a:t>Make the eligible enrollment changes within 90 days following the QLE. </a:t>
            </a:r>
          </a:p>
          <a:p>
            <a:pPr marL="1051560" marR="594360" indent="0" algn="l">
              <a:lnSpc>
                <a:spcPts val="2400"/>
              </a:lnSpc>
              <a:spcBef>
                <a:spcPts val="120"/>
              </a:spcBef>
              <a:spcAft>
                <a:spcPts val="0"/>
              </a:spcAft>
            </a:pPr>
            <a:r>
              <a:rPr lang="en-US" sz="2300" spc="-35" dirty="0">
                <a:solidFill>
                  <a:srgbClr val="000000"/>
                </a:solidFill>
                <a:latin typeface="Arial" panose="02020603050405020304" pitchFamily="2"/>
              </a:rPr>
              <a:t>– </a:t>
            </a:r>
            <a:r>
              <a:rPr lang="en-US" sz="1800" spc="-25" dirty="0">
                <a:solidFill>
                  <a:srgbClr val="000000"/>
                </a:solidFill>
                <a:latin typeface="Arial" panose="02020603050405020304" pitchFamily="2"/>
              </a:rPr>
              <a:t>Pay any enrollment fees or premiums due during the QLE period. </a:t>
            </a:r>
          </a:p>
          <a:p>
            <a:pPr marL="548640" marR="0" indent="365760" algn="l">
              <a:lnSpc>
                <a:spcPts val="2500"/>
              </a:lnSpc>
              <a:spcBef>
                <a:spcPts val="2675"/>
              </a:spcBef>
              <a:spcAft>
                <a:spcPts val="8060"/>
              </a:spcAft>
              <a:buFont typeface="Symbol"/>
              <a:buChar char="·"/>
            </a:pPr>
            <a:r>
              <a:rPr lang="en-US" sz="2000" spc="-40" dirty="0">
                <a:solidFill>
                  <a:srgbClr val="000000"/>
                </a:solidFill>
                <a:latin typeface="Arial" panose="02020603050405020304" pitchFamily="2"/>
              </a:rPr>
              <a:t>For information on QLEs, visit   </a:t>
            </a:r>
            <a:r>
              <a:rPr lang="en-US" sz="2000" b="1" u="sng" spc="-40" dirty="0">
                <a:solidFill>
                  <a:srgbClr val="0000FF"/>
                </a:solidFill>
                <a:latin typeface="Arial" panose="02020603050405020304" pitchFamily="2"/>
              </a:rPr>
              <a:t>www.tricare.mil/lifeevents</a:t>
            </a:r>
            <a:r>
              <a:rPr lang="en-US" sz="2000" u="sng" spc="-40" dirty="0">
                <a:solidFill>
                  <a:srgbClr val="0000FF"/>
                </a:solidFill>
                <a:latin typeface="Arial" panose="02020603050405020304" pitchFamily="2"/>
              </a:rPr>
              <a:t>.</a:t>
            </a:r>
          </a:p>
        </p:txBody>
      </p:sp>
      <p:cxnSp>
        <p:nvCxnSpPr>
          <p:cNvPr id="6" name="Straight Connector 5"/>
          <p:cNvCxnSpPr/>
          <p:nvPr/>
        </p:nvCxnSpPr>
        <p:spPr>
          <a:xfrm flipV="1">
            <a:off x="4986528" y="4669536"/>
            <a:ext cx="3279648" cy="243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395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6C26"/>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86C26"/>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170815" y="781685"/>
            <a:ext cx="5099050" cy="2870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950" spc="0">
                <a:solidFill>
                  <a:srgbClr val="FFFFFF"/>
                </a:solidFill>
                <a:latin typeface="Arial" panose="02020603050405020304" pitchFamily="2"/>
              </a:rPr>
              <a:t>Transitioning From Active Duty To Retirement </a:t>
            </a:r>
          </a:p>
        </p:txBody>
      </p:sp>
      <p:sp>
        <p:nvSpPr>
          <p:cNvPr id="6" name="Text Placeholder 5"/>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10347A"/>
                </a:solidFill>
                <a:latin typeface="Arial" panose="02020603050405020304" pitchFamily="2"/>
              </a:rPr>
              <a:t>Today’s AGENDA </a:t>
            </a:r>
          </a:p>
        </p:txBody>
      </p:sp>
      <p:sp>
        <p:nvSpPr>
          <p:cNvPr id="7" name="Text Placeholder 6"/>
          <p:cNvSpPr>
            <a:spLocks noGrp="1"/>
          </p:cNvSpPr>
          <p:nvPr>
            <p:ph type="body" idx="10"/>
          </p:nvPr>
        </p:nvSpPr>
        <p:spPr>
          <a:xfrm>
            <a:off x="4980305" y="1744980"/>
            <a:ext cx="3115310" cy="2297430"/>
          </a:xfrm>
          <a:prstGeom prst="rect">
            <a:avLst/>
          </a:prstGeom>
          <a:noFill/>
          <a:ln w="0" cmpd="sng">
            <a:noFill/>
            <a:prstDash val="solid"/>
          </a:ln>
        </p:spPr>
        <p:txBody>
          <a:bodyPr vert="horz" lIns="0" tIns="0" rIns="0" bIns="0" anchor="t"/>
          <a:lstStyle/>
          <a:p>
            <a:pPr marL="365760" marR="0" indent="365760" algn="l">
              <a:lnSpc>
                <a:spcPts val="2300"/>
              </a:lnSpc>
              <a:spcAft>
                <a:spcPts val="0"/>
              </a:spcAft>
              <a:buFont typeface="Symbol"/>
              <a:buChar char="·"/>
            </a:pPr>
            <a:r>
              <a:rPr lang="en-US" sz="1950" spc="-15">
                <a:solidFill>
                  <a:srgbClr val="1275BA"/>
                </a:solidFill>
                <a:latin typeface="Arial" panose="02020603050405020304" pitchFamily="2"/>
              </a:rPr>
              <a:t>Preparing for Retirement </a:t>
            </a:r>
          </a:p>
          <a:p>
            <a:pPr marL="365760" marR="0" indent="365760" algn="l">
              <a:lnSpc>
                <a:spcPts val="2400"/>
              </a:lnSpc>
              <a:spcBef>
                <a:spcPts val="480"/>
              </a:spcBef>
              <a:spcAft>
                <a:spcPts val="0"/>
              </a:spcAft>
              <a:buFont typeface="Symbol"/>
              <a:buChar char="·"/>
            </a:pPr>
            <a:r>
              <a:rPr lang="en-US" sz="1950" spc="0">
                <a:solidFill>
                  <a:srgbClr val="1275BA"/>
                </a:solidFill>
                <a:latin typeface="Arial" panose="02020603050405020304" pitchFamily="2"/>
              </a:rPr>
              <a:t>TRICARE ® Program Options </a:t>
            </a:r>
          </a:p>
          <a:p>
            <a:pPr marL="365760" marR="0" indent="365760" algn="l">
              <a:lnSpc>
                <a:spcPts val="2400"/>
              </a:lnSpc>
              <a:spcBef>
                <a:spcPts val="480"/>
              </a:spcBef>
              <a:spcAft>
                <a:spcPts val="0"/>
              </a:spcAft>
              <a:buFont typeface="Symbol"/>
              <a:buChar char="·"/>
            </a:pPr>
            <a:r>
              <a:rPr lang="en-US" sz="1950" spc="0">
                <a:solidFill>
                  <a:srgbClr val="1275BA"/>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1950" spc="0">
                <a:solidFill>
                  <a:srgbClr val="1275BA"/>
                </a:solidFill>
                <a:latin typeface="Arial" panose="02020603050405020304" pitchFamily="2"/>
              </a:rPr>
              <a:t>For Information and Assistance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3770" y="1274883"/>
            <a:ext cx="8368606" cy="5427419"/>
          </a:xfrm>
          <a:prstGeom prst="rect">
            <a:avLst/>
          </a:prstGeom>
        </p:spPr>
      </p:pic>
      <p:sp>
        <p:nvSpPr>
          <p:cNvPr id="6" name="Rectangle 5"/>
          <p:cNvSpPr/>
          <p:nvPr/>
        </p:nvSpPr>
        <p:spPr>
          <a:xfrm>
            <a:off x="1415562" y="290146"/>
            <a:ext cx="5720529" cy="690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www.Tricare.mil/publications</a:t>
            </a: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Cost and Fees 2023</a:t>
            </a:r>
          </a:p>
        </p:txBody>
      </p:sp>
    </p:spTree>
    <p:extLst>
      <p:ext uri="{BB962C8B-B14F-4D97-AF65-F5344CB8AC3E}">
        <p14:creationId xmlns:p14="http://schemas.microsoft.com/office/powerpoint/2010/main" val="3846713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750695"/>
          </a:xfrm>
          <a:prstGeom prst="rect">
            <a:avLst/>
          </a:prstGeom>
          <a:noFill/>
          <a:ln w="0" cmpd="sng">
            <a:noFill/>
            <a:prstDash val="solid"/>
          </a:ln>
        </p:spPr>
        <p:txBody>
          <a:bodyPr vert="horz" lIns="0" tIns="0" rIns="0" bIns="0" anchor="t"/>
          <a:lstStyle/>
          <a:p>
            <a:pPr marL="0" marR="0" indent="0" algn="ctr">
              <a:lnSpc>
                <a:spcPts val="4400"/>
              </a:lnSpc>
              <a:spcAft>
                <a:spcPts val="4865"/>
              </a:spcAft>
            </a:pPr>
            <a:r>
              <a:rPr lang="en-US" sz="3800" spc="0">
                <a:solidFill>
                  <a:srgbClr val="006BB6"/>
                </a:solidFill>
                <a:latin typeface="Arial" panose="02020603050405020304" pitchFamily="2"/>
              </a:rPr>
              <a:t>Beneficiary Categories: </a:t>
            </a:r>
            <a:br/>
            <a:r>
              <a:rPr lang="en-US" sz="3800" spc="0">
                <a:solidFill>
                  <a:srgbClr val="006BB6"/>
                </a:solidFill>
                <a:latin typeface="Arial" panose="02020603050405020304" pitchFamily="2"/>
              </a:rPr>
              <a:t>Group A and Group B </a:t>
            </a:r>
          </a:p>
        </p:txBody>
      </p:sp>
      <p:sp>
        <p:nvSpPr>
          <p:cNvPr id="3" name="Text Placeholder 2"/>
          <p:cNvSpPr>
            <a:spLocks noGrp="1"/>
          </p:cNvSpPr>
          <p:nvPr>
            <p:ph type="body" idx="10"/>
          </p:nvPr>
        </p:nvSpPr>
        <p:spPr>
          <a:xfrm>
            <a:off x="0" y="2106295"/>
            <a:ext cx="9144000" cy="4404360"/>
          </a:xfrm>
          <a:prstGeom prst="rect">
            <a:avLst/>
          </a:prstGeom>
          <a:noFill/>
          <a:ln w="0" cmpd="sng">
            <a:noFill/>
            <a:prstDash val="solid"/>
          </a:ln>
        </p:spPr>
        <p:txBody>
          <a:bodyPr vert="horz" lIns="0" tIns="0" rIns="0" bIns="0" anchor="t">
            <a:normAutofit fontScale="97500"/>
          </a:bodyPr>
          <a:lstStyle/>
          <a:p>
            <a:pPr marL="548640" marR="868680" indent="0" algn="l">
              <a:lnSpc>
                <a:spcPts val="2400"/>
              </a:lnSpc>
              <a:spcAft>
                <a:spcPts val="0"/>
              </a:spcAft>
            </a:pPr>
            <a:r>
              <a:rPr lang="en-US" sz="2000" spc="0" dirty="0">
                <a:solidFill>
                  <a:srgbClr val="000000"/>
                </a:solidFill>
                <a:latin typeface="Arial" panose="02020603050405020304" pitchFamily="2"/>
              </a:rPr>
              <a:t>All beneficiaries fall into one of two categories based on when you or your sponsor entered the uniformed services. Each group pays different costs and fees. </a:t>
            </a:r>
          </a:p>
          <a:p>
            <a:pPr marL="914400" marR="731520" indent="365760" algn="just">
              <a:lnSpc>
                <a:spcPts val="2400"/>
              </a:lnSpc>
              <a:spcBef>
                <a:spcPts val="3360"/>
              </a:spcBef>
              <a:spcAft>
                <a:spcPts val="0"/>
              </a:spcAft>
              <a:buFont typeface="Symbol"/>
              <a:buChar char="·"/>
            </a:pPr>
            <a:r>
              <a:rPr lang="en-US" sz="2000" b="1" spc="0" dirty="0">
                <a:solidFill>
                  <a:srgbClr val="000000"/>
                </a:solidFill>
                <a:latin typeface="Arial" panose="02020603050405020304" pitchFamily="2"/>
              </a:rPr>
              <a:t>Group A</a:t>
            </a:r>
            <a:r>
              <a:rPr lang="en-US" sz="1950" spc="0" dirty="0">
                <a:solidFill>
                  <a:srgbClr val="000000"/>
                </a:solidFill>
                <a:latin typeface="Arial" panose="02020603050405020304" pitchFamily="2"/>
              </a:rPr>
              <a:t>: If your or your sponsor’s initial enlistment or appointment </a:t>
            </a:r>
            <a:r>
              <a:rPr lang="en-US" sz="2000" spc="0" dirty="0">
                <a:solidFill>
                  <a:srgbClr val="000000"/>
                </a:solidFill>
                <a:latin typeface="Arial" panose="02020603050405020304" pitchFamily="2"/>
              </a:rPr>
              <a:t>occurred before Jan. 1, 2018, you are in Group A. </a:t>
            </a:r>
          </a:p>
          <a:p>
            <a:pPr marL="1280160" marR="731520" indent="0" algn="l">
              <a:lnSpc>
                <a:spcPts val="2200"/>
              </a:lnSpc>
              <a:spcBef>
                <a:spcPts val="365"/>
              </a:spcBef>
              <a:spcAft>
                <a:spcPts val="0"/>
              </a:spcAft>
            </a:pPr>
            <a:r>
              <a:rPr lang="en-US" sz="2250" spc="-45" dirty="0">
                <a:solidFill>
                  <a:srgbClr val="000000"/>
                </a:solidFill>
                <a:latin typeface="Arial" panose="02020603050405020304" pitchFamily="2"/>
              </a:rPr>
              <a:t>– </a:t>
            </a:r>
            <a:r>
              <a:rPr lang="en-US" sz="1800" spc="-35" dirty="0">
                <a:solidFill>
                  <a:srgbClr val="000000"/>
                </a:solidFill>
                <a:latin typeface="Arial" panose="02020603050405020304" pitchFamily="2"/>
              </a:rPr>
              <a:t>While enrolled in a premium-based plan (TRICARE Reserve Select, TRICARE Retired Reserve, TRICARE Young Adult, and the Continued Health Care Benefit Program), Group A beneficiaries follow Group B deductibles, cost-shares, and catastrophic caps. </a:t>
            </a:r>
          </a:p>
          <a:p>
            <a:pPr marL="914400" marR="731520" indent="365760" algn="just">
              <a:lnSpc>
                <a:spcPts val="2400"/>
              </a:lnSpc>
              <a:spcBef>
                <a:spcPts val="520"/>
              </a:spcBef>
              <a:spcAft>
                <a:spcPts val="4990"/>
              </a:spcAft>
              <a:buFont typeface="Symbol"/>
              <a:buChar char="·"/>
            </a:pPr>
            <a:r>
              <a:rPr lang="en-US" sz="2000" b="1" spc="0" dirty="0">
                <a:solidFill>
                  <a:srgbClr val="000000"/>
                </a:solidFill>
                <a:latin typeface="Arial" panose="02020603050405020304" pitchFamily="2"/>
              </a:rPr>
              <a:t>Group B</a:t>
            </a:r>
            <a:r>
              <a:rPr lang="en-US" sz="1950" spc="0" dirty="0">
                <a:solidFill>
                  <a:srgbClr val="000000"/>
                </a:solidFill>
                <a:latin typeface="Arial" panose="02020603050405020304" pitchFamily="2"/>
              </a:rPr>
              <a:t>: If your or your sponsor’s initial enlistment or appointment </a:t>
            </a:r>
            <a:r>
              <a:rPr lang="en-US" sz="2000" spc="0" dirty="0">
                <a:solidFill>
                  <a:srgbClr val="000000"/>
                </a:solidFill>
                <a:latin typeface="Arial" panose="02020603050405020304" pitchFamily="2"/>
              </a:rPr>
              <a:t>occurred on or after Jan. 1, 2018, you are in Group B. </a:t>
            </a:r>
          </a:p>
        </p:txBody>
      </p:sp>
      <p:cxnSp>
        <p:nvCxnSpPr>
          <p:cNvPr id="6" name="Straight Connector 5"/>
          <p:cNvCxnSpPr/>
          <p:nvPr/>
        </p:nvCxnSpPr>
        <p:spPr>
          <a:xfrm flipV="1">
            <a:off x="2279904" y="4023360"/>
            <a:ext cx="5583936" cy="121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279904" y="5876544"/>
            <a:ext cx="6022848" cy="243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82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0" y="355600"/>
            <a:ext cx="9144000" cy="1236980"/>
          </a:xfrm>
          <a:prstGeom prst="rect">
            <a:avLst/>
          </a:prstGeom>
          <a:noFill/>
          <a:ln w="0" cmpd="sng">
            <a:noFill/>
            <a:prstDash val="solid"/>
          </a:ln>
        </p:spPr>
        <p:txBody>
          <a:bodyPr vert="horz" lIns="0" tIns="5080" rIns="0" bIns="0" anchor="t"/>
          <a:lstStyle/>
          <a:p>
            <a:pPr marL="0" marR="0" indent="0" algn="ctr">
              <a:lnSpc>
                <a:spcPts val="4300"/>
              </a:lnSpc>
              <a:spcAft>
                <a:spcPts val="5390"/>
              </a:spcAft>
            </a:pPr>
            <a:r>
              <a:rPr lang="en-US" sz="3750" spc="20">
                <a:solidFill>
                  <a:srgbClr val="006BB6"/>
                </a:solidFill>
                <a:latin typeface="Arial" panose="02020603050405020304" pitchFamily="2"/>
              </a:rPr>
              <a:t>TRICARE Select </a:t>
            </a:r>
          </a:p>
        </p:txBody>
      </p:sp>
      <p:sp>
        <p:nvSpPr>
          <p:cNvPr id="3" name="Text Placeholder 2"/>
          <p:cNvSpPr>
            <a:spLocks noGrp="1"/>
          </p:cNvSpPr>
          <p:nvPr>
            <p:ph type="body" idx="10"/>
          </p:nvPr>
        </p:nvSpPr>
        <p:spPr>
          <a:xfrm>
            <a:off x="560705" y="1592580"/>
            <a:ext cx="7772400" cy="4912360"/>
          </a:xfrm>
          <a:prstGeom prst="rect">
            <a:avLst/>
          </a:prstGeom>
          <a:noFill/>
          <a:ln w="0" cmpd="sng">
            <a:noFill/>
            <a:prstDash val="solid"/>
          </a:ln>
        </p:spPr>
        <p:txBody>
          <a:bodyPr vert="horz" lIns="0" tIns="0" rIns="0" bIns="0" anchor="t"/>
          <a:lstStyle/>
          <a:p>
            <a:pPr marL="365760" marR="137160" indent="365760" algn="l">
              <a:lnSpc>
                <a:spcPts val="2300"/>
              </a:lnSpc>
              <a:spcAft>
                <a:spcPts val="0"/>
              </a:spcAft>
              <a:buFont typeface="Symbol"/>
              <a:buChar char="·"/>
            </a:pPr>
            <a:r>
              <a:rPr lang="en-US" sz="1950" spc="0">
                <a:solidFill>
                  <a:srgbClr val="000000"/>
                </a:solidFill>
                <a:latin typeface="Arial" panose="02020603050405020304" pitchFamily="2"/>
              </a:rPr>
              <a:t>TRICARE Select is a self-managed, preferred-provider option for eligible beneficiaries (except ADSMs and TFL beneficiaries) not enrolled in TRICARE Prime. </a:t>
            </a:r>
          </a:p>
          <a:p>
            <a:pPr marL="365760" marR="0" indent="365760" algn="l">
              <a:lnSpc>
                <a:spcPts val="2500"/>
              </a:lnSpc>
              <a:spcBef>
                <a:spcPts val="425"/>
              </a:spcBef>
              <a:spcAft>
                <a:spcPts val="0"/>
              </a:spcAft>
              <a:buFont typeface="Symbol"/>
              <a:buChar char="·"/>
            </a:pPr>
            <a:r>
              <a:rPr lang="en-US" sz="1950" spc="5">
                <a:solidFill>
                  <a:srgbClr val="000000"/>
                </a:solidFill>
                <a:latin typeface="Arial" panose="02020603050405020304" pitchFamily="2"/>
              </a:rPr>
              <a:t>With TRICARE Select your have the freedom to choose providers. </a:t>
            </a:r>
          </a:p>
          <a:p>
            <a:pPr marL="365760" marR="0" indent="365760" algn="l">
              <a:lnSpc>
                <a:spcPts val="2500"/>
              </a:lnSpc>
              <a:spcBef>
                <a:spcPts val="425"/>
              </a:spcBef>
              <a:spcAft>
                <a:spcPts val="0"/>
              </a:spcAft>
              <a:buFont typeface="Symbol"/>
              <a:buChar char="·"/>
            </a:pPr>
            <a:r>
              <a:rPr lang="en-US" sz="1950" spc="5">
                <a:solidFill>
                  <a:srgbClr val="000000"/>
                </a:solidFill>
                <a:latin typeface="Arial" panose="02020603050405020304" pitchFamily="2"/>
              </a:rPr>
              <a:t>There are no referrals required. </a:t>
            </a:r>
          </a:p>
          <a:p>
            <a:pPr marL="365760" marR="0" indent="365760" algn="l">
              <a:lnSpc>
                <a:spcPts val="2500"/>
              </a:lnSpc>
              <a:spcBef>
                <a:spcPts val="425"/>
              </a:spcBef>
              <a:spcAft>
                <a:spcPts val="0"/>
              </a:spcAft>
              <a:buFont typeface="Symbol"/>
              <a:buChar char="·"/>
            </a:pPr>
            <a:r>
              <a:rPr lang="en-US" sz="1950" spc="0">
                <a:solidFill>
                  <a:srgbClr val="000000"/>
                </a:solidFill>
                <a:latin typeface="Arial" panose="02020603050405020304" pitchFamily="2"/>
              </a:rPr>
              <a:t>Yearly deductible and cost-shares apply. </a:t>
            </a:r>
          </a:p>
          <a:p>
            <a:pPr marL="365760" marR="0" indent="365760" algn="l">
              <a:lnSpc>
                <a:spcPts val="2500"/>
              </a:lnSpc>
              <a:spcBef>
                <a:spcPts val="425"/>
              </a:spcBef>
              <a:spcAft>
                <a:spcPts val="0"/>
              </a:spcAft>
              <a:buFont typeface="Symbol"/>
              <a:buChar char="·"/>
            </a:pPr>
            <a:r>
              <a:rPr lang="en-US" sz="1950" spc="10">
                <a:solidFill>
                  <a:srgbClr val="000000"/>
                </a:solidFill>
                <a:latin typeface="Arial" panose="02020603050405020304" pitchFamily="2"/>
              </a:rPr>
              <a:t>Enrollment in TRICARE Select is required. </a:t>
            </a:r>
          </a:p>
          <a:p>
            <a:pPr marL="365760" marR="0" indent="365760" algn="l">
              <a:lnSpc>
                <a:spcPts val="2500"/>
              </a:lnSpc>
              <a:spcBef>
                <a:spcPts val="425"/>
              </a:spcBef>
              <a:spcAft>
                <a:spcPts val="0"/>
              </a:spcAft>
              <a:buFont typeface="Symbol"/>
              <a:buChar char="·"/>
            </a:pPr>
            <a:r>
              <a:rPr lang="en-US" sz="1950" spc="10">
                <a:solidFill>
                  <a:srgbClr val="000000"/>
                </a:solidFill>
                <a:latin typeface="Arial" panose="02020603050405020304" pitchFamily="2"/>
              </a:rPr>
              <a:t>Some services require prior authorization. </a:t>
            </a:r>
          </a:p>
          <a:p>
            <a:pPr marL="731520" marR="137160" indent="0" algn="l">
              <a:lnSpc>
                <a:spcPts val="2200"/>
              </a:lnSpc>
              <a:spcBef>
                <a:spcPts val="410"/>
              </a:spcBef>
              <a:spcAft>
                <a:spcPts val="0"/>
              </a:spcAft>
            </a:pPr>
            <a:r>
              <a:rPr lang="en-US" sz="1750" spc="0">
                <a:solidFill>
                  <a:srgbClr val="000000"/>
                </a:solidFill>
                <a:latin typeface="Arial" panose="02020603050405020304" pitchFamily="2"/>
              </a:rPr>
              <a:t>– Visit your regional contractor’s website for services that require prior authorization. </a:t>
            </a:r>
          </a:p>
          <a:p>
            <a:pPr marL="365760" marR="411480" indent="365760" algn="l">
              <a:lnSpc>
                <a:spcPts val="2400"/>
              </a:lnSpc>
              <a:spcBef>
                <a:spcPts val="475"/>
              </a:spcBef>
              <a:spcAft>
                <a:spcPts val="7210"/>
              </a:spcAft>
              <a:buFont typeface="Symbol"/>
              <a:buChar char="·"/>
            </a:pPr>
            <a:r>
              <a:rPr lang="en-US" sz="1950" spc="0">
                <a:solidFill>
                  <a:srgbClr val="000000"/>
                </a:solidFill>
                <a:latin typeface="Arial" panose="02020603050405020304" pitchFamily="2"/>
              </a:rPr>
              <a:t>In overseas locations, TOP Select is available to eligible family members not enrolled in TOP Prime.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3770" y="1274883"/>
            <a:ext cx="8368606" cy="5427419"/>
          </a:xfrm>
          <a:prstGeom prst="rect">
            <a:avLst/>
          </a:prstGeom>
        </p:spPr>
      </p:pic>
      <p:sp>
        <p:nvSpPr>
          <p:cNvPr id="6" name="Rectangle 5"/>
          <p:cNvSpPr/>
          <p:nvPr/>
        </p:nvSpPr>
        <p:spPr>
          <a:xfrm>
            <a:off x="1415562" y="290146"/>
            <a:ext cx="5697415" cy="50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www.Tricare.mil/publications</a:t>
            </a: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Cost and Fees</a:t>
            </a:r>
          </a:p>
        </p:txBody>
      </p:sp>
      <p:sp>
        <p:nvSpPr>
          <p:cNvPr id="3" name="Right Arrow 2"/>
          <p:cNvSpPr/>
          <p:nvPr/>
        </p:nvSpPr>
        <p:spPr>
          <a:xfrm>
            <a:off x="4308231" y="4273062"/>
            <a:ext cx="342899" cy="325315"/>
          </a:xfrm>
          <a:prstGeom prst="rightArrow">
            <a:avLst/>
          </a:prstGeom>
          <a:solidFill>
            <a:srgbClr val="C00000">
              <a:alpha val="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97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6176" y="758487"/>
            <a:ext cx="8083296" cy="5252170"/>
          </a:xfrm>
          <a:prstGeom prst="rect">
            <a:avLst/>
          </a:prstGeom>
        </p:spPr>
      </p:pic>
    </p:spTree>
    <p:extLst>
      <p:ext uri="{BB962C8B-B14F-4D97-AF65-F5344CB8AC3E}">
        <p14:creationId xmlns:p14="http://schemas.microsoft.com/office/powerpoint/2010/main" val="2572473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6864" y="519112"/>
            <a:ext cx="7729727" cy="5819775"/>
          </a:xfrm>
          <a:prstGeom prst="rect">
            <a:avLst/>
          </a:prstGeom>
        </p:spPr>
      </p:pic>
    </p:spTree>
    <p:extLst>
      <p:ext uri="{BB962C8B-B14F-4D97-AF65-F5344CB8AC3E}">
        <p14:creationId xmlns:p14="http://schemas.microsoft.com/office/powerpoint/2010/main" val="59219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2624455"/>
            <a:ext cx="9144000" cy="4233545"/>
          </a:xfrm>
          <a:prstGeom prst="rect">
            <a:avLst/>
          </a:prstGeom>
        </p:spPr>
      </p:pic>
      <p:sp>
        <p:nvSpPr>
          <p:cNvPr id="2" name="Text Placeholder 1"/>
          <p:cNvSpPr>
            <a:spLocks noGrp="1"/>
          </p:cNvSpPr>
          <p:nvPr>
            <p:ph type="body" idx="10"/>
          </p:nvPr>
        </p:nvSpPr>
        <p:spPr>
          <a:xfrm>
            <a:off x="557530" y="355600"/>
            <a:ext cx="7315200" cy="1268730"/>
          </a:xfrm>
          <a:prstGeom prst="rect">
            <a:avLst/>
          </a:prstGeom>
          <a:noFill/>
          <a:ln w="0" cmpd="sng">
            <a:noFill/>
            <a:prstDash val="solid"/>
          </a:ln>
        </p:spPr>
        <p:txBody>
          <a:bodyPr vert="horz" lIns="0" tIns="5080" rIns="0" bIns="0" anchor="t"/>
          <a:lstStyle/>
          <a:p>
            <a:pPr marL="0" marR="0" indent="0" algn="ctr">
              <a:lnSpc>
                <a:spcPts val="4300"/>
              </a:lnSpc>
              <a:spcAft>
                <a:spcPts val="5585"/>
              </a:spcAft>
            </a:pPr>
            <a:r>
              <a:rPr lang="en-US" sz="3750" spc="15" dirty="0">
                <a:solidFill>
                  <a:srgbClr val="006BB6"/>
                </a:solidFill>
                <a:latin typeface="Arial" panose="02020603050405020304" pitchFamily="2"/>
              </a:rPr>
              <a:t>TRICARE Select: Getting Care </a:t>
            </a:r>
          </a:p>
        </p:txBody>
      </p:sp>
      <p:sp>
        <p:nvSpPr>
          <p:cNvPr id="4" name="Text Placeholder 3"/>
          <p:cNvSpPr>
            <a:spLocks noGrp="1"/>
          </p:cNvSpPr>
          <p:nvPr>
            <p:ph type="body" idx="10"/>
          </p:nvPr>
        </p:nvSpPr>
        <p:spPr>
          <a:xfrm>
            <a:off x="423418" y="187325"/>
            <a:ext cx="7315200" cy="802640"/>
          </a:xfrm>
        </p:spPr>
        <p:txBody>
          <a:bodyPr/>
          <a:lstStyle/>
          <a:p>
            <a:pPr algn="l"/>
            <a:endParaRPr lang="en-US" dirty="0"/>
          </a:p>
        </p:txBody>
      </p:sp>
      <p:sp>
        <p:nvSpPr>
          <p:cNvPr id="6" name="Rectangle 5"/>
          <p:cNvSpPr/>
          <p:nvPr/>
        </p:nvSpPr>
        <p:spPr>
          <a:xfrm>
            <a:off x="423418" y="989965"/>
            <a:ext cx="6989318" cy="459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Under TRICARE Select:</a:t>
            </a:r>
          </a:p>
          <a:p>
            <a:pPr algn="l"/>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If you use a network provider:</a:t>
            </a:r>
          </a:p>
          <a:p>
            <a:pPr algn="l"/>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You will pay a fixed fee for care:  called a </a:t>
            </a:r>
            <a:r>
              <a:rPr lang="en-US" sz="1600" b="1" dirty="0">
                <a:solidFill>
                  <a:srgbClr val="339966"/>
                </a:solidFill>
                <a:latin typeface="Tahoma" panose="020B0604030504040204" pitchFamily="34" charset="0"/>
                <a:ea typeface="Tahoma" panose="020B0604030504040204" pitchFamily="34" charset="0"/>
                <a:cs typeface="Tahoma" panose="020B0604030504040204" pitchFamily="34" charset="0"/>
              </a:rPr>
              <a:t>co-pay</a:t>
            </a:r>
          </a:p>
          <a:p>
            <a:pPr algn="l"/>
            <a:r>
              <a:rPr lang="en-US" sz="1600" b="1"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Your out-of-pocket cost well be lower if you use a   </a:t>
            </a:r>
          </a:p>
          <a:p>
            <a:pPr algn="l"/>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network provider</a:t>
            </a:r>
          </a:p>
          <a:p>
            <a:pPr algn="l"/>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If you use a non-network, TRICARE-authorized </a:t>
            </a:r>
          </a:p>
          <a:p>
            <a:pPr algn="l"/>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provider:</a:t>
            </a:r>
          </a:p>
          <a:p>
            <a:pPr algn="l"/>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l"/>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 </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You will pay a </a:t>
            </a:r>
            <a:r>
              <a:rPr lang="en-US" sz="1600" b="1" dirty="0">
                <a:solidFill>
                  <a:srgbClr val="339966"/>
                </a:solidFill>
                <a:latin typeface="Tahoma" panose="020B0604030504040204" pitchFamily="34" charset="0"/>
                <a:ea typeface="Tahoma" panose="020B0604030504040204" pitchFamily="34" charset="0"/>
                <a:cs typeface="Tahoma" panose="020B0604030504040204" pitchFamily="34" charset="0"/>
              </a:rPr>
              <a:t>cost-share / percentage</a:t>
            </a:r>
          </a:p>
          <a:p>
            <a:pPr algn="l"/>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You will have a higher deductible and out-of-pocket costs</a:t>
            </a:r>
          </a:p>
          <a:p>
            <a:pPr algn="l"/>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  You can also invite your provider to become a network provider.</a:t>
            </a:r>
          </a:p>
          <a:p>
            <a:pPr algn="l"/>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2709" y="195262"/>
            <a:ext cx="7904284" cy="6467475"/>
          </a:xfrm>
          <a:prstGeom prst="rect">
            <a:avLst/>
          </a:prstGeom>
        </p:spPr>
      </p:pic>
    </p:spTree>
    <p:extLst>
      <p:ext uri="{BB962C8B-B14F-4D97-AF65-F5344CB8AC3E}">
        <p14:creationId xmlns:p14="http://schemas.microsoft.com/office/powerpoint/2010/main" val="1176041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693" y="573024"/>
            <a:ext cx="8161211" cy="5388864"/>
          </a:xfrm>
          <a:prstGeom prst="rect">
            <a:avLst/>
          </a:prstGeom>
        </p:spPr>
      </p:pic>
      <p:sp>
        <p:nvSpPr>
          <p:cNvPr id="2" name="Right Arrow 1"/>
          <p:cNvSpPr/>
          <p:nvPr/>
        </p:nvSpPr>
        <p:spPr>
          <a:xfrm>
            <a:off x="2846895" y="5354426"/>
            <a:ext cx="292231" cy="348790"/>
          </a:xfrm>
          <a:prstGeom prst="rightArrow">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382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109855" y="355600"/>
            <a:ext cx="8915400" cy="1236980"/>
          </a:xfrm>
          <a:prstGeom prst="rect">
            <a:avLst/>
          </a:prstGeom>
          <a:noFill/>
          <a:ln w="0" cmpd="sng">
            <a:noFill/>
            <a:prstDash val="solid"/>
          </a:ln>
        </p:spPr>
        <p:txBody>
          <a:bodyPr vert="horz" lIns="0" tIns="5715" rIns="0" bIns="0" anchor="t"/>
          <a:lstStyle/>
          <a:p>
            <a:pPr marL="0" marR="0" indent="0" algn="ctr">
              <a:lnSpc>
                <a:spcPts val="4300"/>
              </a:lnSpc>
              <a:spcAft>
                <a:spcPts val="5405"/>
              </a:spcAft>
            </a:pPr>
            <a:r>
              <a:rPr lang="en-US" sz="3700" spc="35">
                <a:solidFill>
                  <a:srgbClr val="006BB6"/>
                </a:solidFill>
                <a:latin typeface="Arial" panose="02020603050405020304" pitchFamily="2"/>
              </a:rPr>
              <a:t>TRICARE Prime </a:t>
            </a:r>
          </a:p>
        </p:txBody>
      </p:sp>
      <p:sp>
        <p:nvSpPr>
          <p:cNvPr id="3" name="Text Placeholder 2"/>
          <p:cNvSpPr>
            <a:spLocks noGrp="1"/>
          </p:cNvSpPr>
          <p:nvPr>
            <p:ph type="body" idx="10"/>
          </p:nvPr>
        </p:nvSpPr>
        <p:spPr>
          <a:xfrm>
            <a:off x="0" y="1239012"/>
            <a:ext cx="8915400" cy="4912360"/>
          </a:xfrm>
          <a:prstGeom prst="rect">
            <a:avLst/>
          </a:prstGeom>
          <a:noFill/>
          <a:ln w="0" cmpd="sng">
            <a:noFill/>
            <a:prstDash val="solid"/>
          </a:ln>
        </p:spPr>
        <p:txBody>
          <a:bodyPr vert="horz" lIns="0" tIns="0" rIns="0" bIns="0" anchor="t"/>
          <a:lstStyle/>
          <a:p>
            <a:pPr marL="822960" marR="594360" indent="320040" algn="l">
              <a:lnSpc>
                <a:spcPts val="2300"/>
              </a:lnSpc>
              <a:spcAft>
                <a:spcPts val="0"/>
              </a:spcAft>
              <a:buFont typeface="Symbol"/>
              <a:buChar char="·"/>
            </a:pPr>
            <a:r>
              <a:rPr lang="en-US" sz="1950" spc="0" dirty="0">
                <a:solidFill>
                  <a:srgbClr val="000000"/>
                </a:solidFill>
                <a:latin typeface="Arial" panose="02020603050405020304" pitchFamily="2"/>
              </a:rPr>
              <a:t>Enroll with a military hospital or clinic (space permitting), TRICARE civilian network provider within a PSA, or US Family Health Plan provider. </a:t>
            </a:r>
          </a:p>
          <a:p>
            <a:pPr marL="822960" marR="685800" indent="320040" algn="l">
              <a:lnSpc>
                <a:spcPts val="2400"/>
              </a:lnSpc>
              <a:spcBef>
                <a:spcPts val="480"/>
              </a:spcBef>
              <a:spcAft>
                <a:spcPts val="0"/>
              </a:spcAft>
              <a:buFont typeface="Symbol"/>
              <a:buChar char="·"/>
            </a:pPr>
            <a:r>
              <a:rPr lang="en-US" sz="1950" spc="0" dirty="0">
                <a:solidFill>
                  <a:srgbClr val="000000"/>
                </a:solidFill>
                <a:latin typeface="Arial" panose="02020603050405020304" pitchFamily="2"/>
              </a:rPr>
              <a:t>Obtain a PCM referral for civilian specialty care (otherwise, higher costs apply). </a:t>
            </a:r>
          </a:p>
          <a:p>
            <a:pPr marL="822960" marR="457200" indent="320040" algn="l">
              <a:lnSpc>
                <a:spcPts val="2400"/>
              </a:lnSpc>
              <a:spcBef>
                <a:spcPts val="480"/>
              </a:spcBef>
              <a:spcAft>
                <a:spcPts val="0"/>
              </a:spcAft>
              <a:buFont typeface="Symbol"/>
              <a:buChar char="·"/>
            </a:pPr>
            <a:r>
              <a:rPr lang="en-US" sz="1950" spc="0" dirty="0">
                <a:solidFill>
                  <a:srgbClr val="000000"/>
                </a:solidFill>
                <a:latin typeface="Arial" panose="02020603050405020304" pitchFamily="2"/>
              </a:rPr>
              <a:t>Military hospitals and clinics have the “right of first refusal” to deliver nonemergency care within the PSA. </a:t>
            </a:r>
          </a:p>
          <a:p>
            <a:pPr marL="822960" marR="0" indent="320040" algn="l">
              <a:lnSpc>
                <a:spcPts val="2500"/>
              </a:lnSpc>
              <a:spcBef>
                <a:spcPts val="420"/>
              </a:spcBef>
              <a:spcAft>
                <a:spcPts val="0"/>
              </a:spcAft>
              <a:buFont typeface="Symbol"/>
              <a:buChar char="·"/>
            </a:pPr>
            <a:r>
              <a:rPr lang="en-US" sz="1950" spc="10" dirty="0">
                <a:solidFill>
                  <a:srgbClr val="000000"/>
                </a:solidFill>
                <a:latin typeface="Arial" panose="02020603050405020304" pitchFamily="2"/>
              </a:rPr>
              <a:t>If you plan to travel or move: </a:t>
            </a:r>
          </a:p>
          <a:p>
            <a:pPr marL="914400" marR="0" indent="0" algn="l">
              <a:lnSpc>
                <a:spcPts val="2000"/>
              </a:lnSpc>
              <a:spcBef>
                <a:spcPts val="530"/>
              </a:spcBef>
              <a:spcAft>
                <a:spcPts val="0"/>
              </a:spcAft>
            </a:pPr>
            <a:r>
              <a:rPr lang="en-US" sz="1750" spc="0" dirty="0">
                <a:solidFill>
                  <a:srgbClr val="000000"/>
                </a:solidFill>
                <a:latin typeface="Arial" panose="02020603050405020304" pitchFamily="2"/>
              </a:rPr>
              <a:t>    – </a:t>
            </a:r>
            <a:r>
              <a:rPr lang="en-US" sz="1750" b="1" spc="0" dirty="0">
                <a:solidFill>
                  <a:srgbClr val="000000"/>
                </a:solidFill>
                <a:latin typeface="Arial" panose="02020603050405020304" pitchFamily="2"/>
              </a:rPr>
              <a:t>Routine care: </a:t>
            </a:r>
            <a:r>
              <a:rPr lang="en-US" sz="1750" spc="0" dirty="0">
                <a:solidFill>
                  <a:srgbClr val="000000"/>
                </a:solidFill>
                <a:latin typeface="Arial" panose="02020603050405020304" pitchFamily="2"/>
              </a:rPr>
              <a:t>Receive care before you travel. </a:t>
            </a:r>
          </a:p>
          <a:p>
            <a:pPr marL="0" marR="0" indent="0" algn="ctr">
              <a:lnSpc>
                <a:spcPts val="2600"/>
              </a:lnSpc>
              <a:spcBef>
                <a:spcPts val="0"/>
              </a:spcBef>
              <a:spcAft>
                <a:spcPts val="0"/>
              </a:spcAft>
            </a:pPr>
            <a:r>
              <a:rPr lang="en-US" sz="1750" spc="0" dirty="0">
                <a:solidFill>
                  <a:srgbClr val="000000"/>
                </a:solidFill>
                <a:latin typeface="Arial" panose="02020603050405020304" pitchFamily="2"/>
              </a:rPr>
              <a:t>– </a:t>
            </a:r>
            <a:r>
              <a:rPr lang="en-US" sz="1750" b="1" spc="0" dirty="0">
                <a:solidFill>
                  <a:srgbClr val="000000"/>
                </a:solidFill>
                <a:latin typeface="Arial" panose="02020603050405020304" pitchFamily="2"/>
              </a:rPr>
              <a:t>Urgent care: </a:t>
            </a:r>
            <a:r>
              <a:rPr lang="en-US" sz="1750" spc="0" dirty="0">
                <a:solidFill>
                  <a:srgbClr val="000000"/>
                </a:solidFill>
                <a:latin typeface="Arial" panose="02020603050405020304" pitchFamily="2"/>
              </a:rPr>
              <a:t>Call your PCM or regional contractor for assistance. </a:t>
            </a:r>
            <a:br>
              <a:rPr dirty="0"/>
            </a:br>
            <a:r>
              <a:rPr lang="en-US" sz="1750" spc="0" dirty="0">
                <a:solidFill>
                  <a:srgbClr val="000000"/>
                </a:solidFill>
                <a:latin typeface="Arial" panose="02020603050405020304" pitchFamily="2"/>
              </a:rPr>
              <a:t>– </a:t>
            </a:r>
            <a:r>
              <a:rPr lang="en-US" sz="1750" b="1" spc="0" dirty="0">
                <a:solidFill>
                  <a:srgbClr val="000000"/>
                </a:solidFill>
                <a:latin typeface="Arial" panose="02020603050405020304" pitchFamily="2"/>
              </a:rPr>
              <a:t>Emergency care: </a:t>
            </a:r>
            <a:r>
              <a:rPr lang="en-US" sz="1750" spc="0" dirty="0">
                <a:solidFill>
                  <a:srgbClr val="000000"/>
                </a:solidFill>
                <a:latin typeface="Arial" panose="02020603050405020304" pitchFamily="2"/>
              </a:rPr>
              <a:t>Call 911 or go to the nearest emergency room. </a:t>
            </a:r>
          </a:p>
          <a:p>
            <a:pPr marL="914400" marR="0" indent="0" algn="l">
              <a:lnSpc>
                <a:spcPts val="2000"/>
              </a:lnSpc>
              <a:spcBef>
                <a:spcPts val="525"/>
              </a:spcBef>
              <a:spcAft>
                <a:spcPts val="7915"/>
              </a:spcAft>
            </a:pPr>
            <a:r>
              <a:rPr lang="en-US" sz="1750" spc="0" dirty="0">
                <a:solidFill>
                  <a:srgbClr val="000000"/>
                </a:solidFill>
                <a:latin typeface="Arial" panose="02020603050405020304" pitchFamily="2"/>
              </a:rPr>
              <a:t>    – </a:t>
            </a:r>
            <a:r>
              <a:rPr lang="en-US" sz="1750" b="1" spc="0" dirty="0">
                <a:solidFill>
                  <a:srgbClr val="000000"/>
                </a:solidFill>
                <a:latin typeface="Arial" panose="02020603050405020304" pitchFamily="2"/>
              </a:rPr>
              <a:t>Seasonal moves: </a:t>
            </a:r>
            <a:r>
              <a:rPr lang="en-US" sz="1750" spc="0" dirty="0">
                <a:solidFill>
                  <a:srgbClr val="000000"/>
                </a:solidFill>
                <a:latin typeface="Arial" panose="02020603050405020304" pitchFamily="2"/>
              </a:rPr>
              <a:t>Transfer your enrollment to keep costs low. </a:t>
            </a:r>
          </a:p>
        </p:txBody>
      </p:sp>
      <p:cxnSp>
        <p:nvCxnSpPr>
          <p:cNvPr id="6" name="Straight Connector 5"/>
          <p:cNvCxnSpPr/>
          <p:nvPr/>
        </p:nvCxnSpPr>
        <p:spPr>
          <a:xfrm>
            <a:off x="5303520" y="3121152"/>
            <a:ext cx="2231136" cy="2438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7227"/>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227"/>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1805"/>
            <a:ext cx="3435350" cy="1995170"/>
          </a:xfrm>
          <a:prstGeom prst="rect">
            <a:avLst/>
          </a:prstGeom>
          <a:noFill/>
          <a:ln w="0" cmpd="sng">
            <a:noFill/>
            <a:prstDash val="solid"/>
          </a:ln>
        </p:spPr>
        <p:txBody>
          <a:bodyPr vert="horz" lIns="0" tIns="0" rIns="0" bIns="0" anchor="t"/>
          <a:lstStyle/>
          <a:p>
            <a:pPr marL="365760" marR="0" indent="365760" algn="l">
              <a:lnSpc>
                <a:spcPts val="2300"/>
              </a:lnSpc>
              <a:spcAft>
                <a:spcPts val="0"/>
              </a:spcAft>
              <a:buFont typeface="Symbol"/>
              <a:buChar char="·"/>
            </a:pPr>
            <a:r>
              <a:rPr lang="en-US" sz="1950" b="1" spc="10">
                <a:solidFill>
                  <a:srgbClr val="FFFFFF"/>
                </a:solidFill>
                <a:latin typeface="Arial" panose="02020603050405020304" pitchFamily="2"/>
              </a:rPr>
              <a:t>Preparing for Retirement </a:t>
            </a:r>
          </a:p>
          <a:p>
            <a:pPr marL="365760" marR="0" indent="365760" algn="l">
              <a:lnSpc>
                <a:spcPts val="2500"/>
              </a:lnSpc>
              <a:spcBef>
                <a:spcPts val="410"/>
              </a:spcBef>
              <a:spcAft>
                <a:spcPts val="0"/>
              </a:spcAft>
              <a:buFont typeface="Symbol"/>
              <a:buChar char="·"/>
            </a:pPr>
            <a:r>
              <a:rPr lang="en-US" sz="1950" spc="-1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For Information and Assistance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63770" y="1274883"/>
            <a:ext cx="8368606" cy="5427419"/>
          </a:xfrm>
          <a:prstGeom prst="rect">
            <a:avLst/>
          </a:prstGeom>
        </p:spPr>
      </p:pic>
      <p:sp>
        <p:nvSpPr>
          <p:cNvPr id="6" name="Rectangle 5"/>
          <p:cNvSpPr/>
          <p:nvPr/>
        </p:nvSpPr>
        <p:spPr>
          <a:xfrm>
            <a:off x="1415562" y="290146"/>
            <a:ext cx="5697415" cy="50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solidFill>
                <a:latin typeface="Tahoma" panose="020B0604030504040204" pitchFamily="34" charset="0"/>
                <a:ea typeface="Tahoma" panose="020B0604030504040204" pitchFamily="34" charset="0"/>
                <a:cs typeface="Tahoma" panose="020B0604030504040204" pitchFamily="34" charset="0"/>
              </a:rPr>
              <a:t>www.Tricare.mil/publications</a:t>
            </a:r>
          </a:p>
          <a:p>
            <a:pPr algn="ct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Cost and Fees</a:t>
            </a:r>
          </a:p>
        </p:txBody>
      </p:sp>
      <p:sp>
        <p:nvSpPr>
          <p:cNvPr id="3" name="Right Arrow 2"/>
          <p:cNvSpPr/>
          <p:nvPr/>
        </p:nvSpPr>
        <p:spPr>
          <a:xfrm>
            <a:off x="399405" y="4297446"/>
            <a:ext cx="342899" cy="325315"/>
          </a:xfrm>
          <a:prstGeom prst="rightArrow">
            <a:avLst/>
          </a:prstGeom>
          <a:solidFill>
            <a:srgbClr val="C00000">
              <a:alpha val="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995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9328" y="633984"/>
            <a:ext cx="7778496" cy="5535167"/>
          </a:xfrm>
          <a:prstGeom prst="rect">
            <a:avLst/>
          </a:prstGeom>
        </p:spPr>
      </p:pic>
    </p:spTree>
    <p:extLst>
      <p:ext uri="{BB962C8B-B14F-4D97-AF65-F5344CB8AC3E}">
        <p14:creationId xmlns:p14="http://schemas.microsoft.com/office/powerpoint/2010/main" val="2679670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94944" y="536448"/>
            <a:ext cx="7571232" cy="5620511"/>
          </a:xfrm>
          <a:prstGeom prst="rect">
            <a:avLst/>
          </a:prstGeom>
        </p:spPr>
      </p:pic>
    </p:spTree>
    <p:extLst>
      <p:ext uri="{BB962C8B-B14F-4D97-AF65-F5344CB8AC3E}">
        <p14:creationId xmlns:p14="http://schemas.microsoft.com/office/powerpoint/2010/main" val="2363555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693" y="573024"/>
            <a:ext cx="8161211" cy="5388864"/>
          </a:xfrm>
          <a:prstGeom prst="rect">
            <a:avLst/>
          </a:prstGeom>
        </p:spPr>
      </p:pic>
      <p:sp>
        <p:nvSpPr>
          <p:cNvPr id="2" name="Right Arrow 1"/>
          <p:cNvSpPr/>
          <p:nvPr/>
        </p:nvSpPr>
        <p:spPr>
          <a:xfrm>
            <a:off x="2790333" y="5052767"/>
            <a:ext cx="329939" cy="263951"/>
          </a:xfrm>
          <a:prstGeom prst="rightArrow">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811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idx="4294967295"/>
          </p:nvPr>
        </p:nvSpPr>
        <p:spPr>
          <a:xfrm>
            <a:off x="457200" y="274638"/>
            <a:ext cx="8229600" cy="1143000"/>
          </a:xfrm>
          <a:prstGeom prst="rect">
            <a:avLst/>
          </a:prstGeom>
        </p:spPr>
        <p:txBody>
          <a:bodyPr/>
          <a:lstStyle/>
          <a:p>
            <a:r>
              <a:rPr lang="en-US" dirty="0"/>
              <a:t>Medical Coverage: US Family Health Plan (USFHP)</a:t>
            </a:r>
          </a:p>
        </p:txBody>
      </p:sp>
      <p:pic>
        <p:nvPicPr>
          <p:cNvPr id="3" name="Content Placeholder 2" descr="The US Family Health Plan, or USFHP, is a TRICARE Prime option available through networks of community-based not-for-profit health care systems in six areas of the United States. &#10;USFHP is not available to active duty service members.&#10;USFHP provides comprehensive coverage, but it’s important to note that beneficiaries enrolled in USFHP are not eligible for any other TRICARE benefits, including pharmacy, dental, and military hospital or clinic care.&#10;Visit www.usfhp.com to find out if you are in a designated USFHP area or to enroll in USFHP.&#10;&#10;" title="Medical Coverage: US Family Health Plan (USFHP"/>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p:pic>
      <p:sp>
        <p:nvSpPr>
          <p:cNvPr id="17" name="Slide Number Placeholder 1"/>
          <p:cNvSpPr>
            <a:spLocks noGrp="1"/>
          </p:cNvSpPr>
          <p:nvPr>
            <p:ph type="sldNum" sz="quarter" idx="4294967295"/>
          </p:nvPr>
        </p:nvSpPr>
        <p:spPr>
          <a:xfrm>
            <a:off x="6858000" y="6492875"/>
            <a:ext cx="2133600" cy="365125"/>
          </a:xfrm>
          <a:prstGeom prst="rect">
            <a:avLst/>
          </a:prstGeom>
        </p:spPr>
        <p:txBody>
          <a:bodyPr/>
          <a:lstStyle/>
          <a:p>
            <a:pPr>
              <a:defRPr/>
            </a:pPr>
            <a:fld id="{149D9240-56F4-492C-9500-1C2AEC2F616A}" type="slidenum">
              <a:rPr lang="en-US" sz="1600" smtClean="0">
                <a:solidFill>
                  <a:prstClr val="white"/>
                </a:solidFill>
                <a:latin typeface="Arial" panose="020B0604020202020204" pitchFamily="34" charset="0"/>
                <a:cs typeface="Arial" panose="020B0604020202020204" pitchFamily="34" charset="0"/>
              </a:rPr>
              <a:pPr>
                <a:defRPr/>
              </a:pPr>
              <a:t>34</a:t>
            </a:fld>
            <a:endParaRPr lang="en-US" sz="1600"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4343400" y="4495800"/>
            <a:ext cx="4114800" cy="198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Locally available locations:</a:t>
            </a:r>
          </a:p>
          <a:p>
            <a:r>
              <a:rPr lang="en-US"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John Hopkins Medicine</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Martin’s Point Health Care</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Brighton Marine Health Center</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Saint Vincent Catholic Medical Centers</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prstClr val="black"/>
                </a:solidFill>
                <a:latin typeface="Tahoma" panose="020B0604030504040204" pitchFamily="34" charset="0"/>
                <a:ea typeface="Tahoma" panose="020B0604030504040204" pitchFamily="34" charset="0"/>
                <a:cs typeface="Tahoma" panose="020B0604030504040204" pitchFamily="34" charset="0"/>
              </a:rPr>
              <a:t>Christus</a:t>
            </a:r>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Health</a:t>
            </a:r>
          </a:p>
          <a:p>
            <a:r>
              <a:rPr lang="en-US" sz="1600" dirty="0">
                <a:solidFill>
                  <a:prstClr val="black"/>
                </a:solidFill>
                <a:latin typeface="Tahoma" panose="020B0604030504040204" pitchFamily="34" charset="0"/>
                <a:ea typeface="Tahoma" panose="020B0604030504040204" pitchFamily="34" charset="0"/>
                <a:cs typeface="Tahoma" panose="020B0604030504040204" pitchFamily="34" charset="0"/>
              </a:rPr>
              <a:t>   Pacific Medical Center [PACMED Clinics]</a:t>
            </a:r>
          </a:p>
        </p:txBody>
      </p:sp>
      <p:sp>
        <p:nvSpPr>
          <p:cNvPr id="6" name="Rectangle 5"/>
          <p:cNvSpPr/>
          <p:nvPr/>
        </p:nvSpPr>
        <p:spPr>
          <a:xfrm>
            <a:off x="457200" y="5181600"/>
            <a:ext cx="30480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Enrollment is necessary to be in USFHP </a:t>
            </a:r>
          </a:p>
          <a:p>
            <a:pPr algn="ct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(where locally available)</a:t>
            </a:r>
          </a:p>
        </p:txBody>
      </p:sp>
      <p:sp>
        <p:nvSpPr>
          <p:cNvPr id="2" name="Rectangle 1"/>
          <p:cNvSpPr/>
          <p:nvPr/>
        </p:nvSpPr>
        <p:spPr>
          <a:xfrm>
            <a:off x="990600" y="990600"/>
            <a:ext cx="7010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00FF"/>
                </a:solidFill>
                <a:latin typeface="Tahoma" panose="020B0604030504040204" pitchFamily="34" charset="0"/>
                <a:ea typeface="Tahoma" panose="020B0604030504040204" pitchFamily="34" charset="0"/>
                <a:cs typeface="Tahoma" panose="020B0604030504040204" pitchFamily="34" charset="0"/>
              </a:rPr>
              <a:t>www.tricare.mil/usfhp</a:t>
            </a:r>
            <a:r>
              <a:rPr lang="en-US" sz="2800" dirty="0">
                <a:solidFill>
                  <a:srgbClr val="0066CC"/>
                </a:solidFill>
                <a:latin typeface="Tahoma" panose="020B0604030504040204" pitchFamily="34" charset="0"/>
                <a:ea typeface="Tahoma" panose="020B0604030504040204" pitchFamily="34" charset="0"/>
                <a:cs typeface="Tahoma" panose="020B0604030504040204" pitchFamily="34" charset="0"/>
              </a:rPr>
              <a:t>   </a:t>
            </a:r>
            <a:r>
              <a:rPr lang="en-US" sz="2800" dirty="0">
                <a:solidFill>
                  <a:srgbClr val="FF66CC"/>
                </a:solidFill>
                <a:latin typeface="Tahoma" panose="020B0604030504040204" pitchFamily="34" charset="0"/>
                <a:ea typeface="Tahoma" panose="020B0604030504040204" pitchFamily="34" charset="0"/>
                <a:cs typeface="Tahoma" panose="020B0604030504040204" pitchFamily="34" charset="0"/>
              </a:rPr>
              <a:t>1.800.748.7374</a:t>
            </a:r>
          </a:p>
        </p:txBody>
      </p:sp>
      <p:sp>
        <p:nvSpPr>
          <p:cNvPr id="9" name="5-Point Star 8"/>
          <p:cNvSpPr/>
          <p:nvPr/>
        </p:nvSpPr>
        <p:spPr>
          <a:xfrm>
            <a:off x="5105400" y="3505200"/>
            <a:ext cx="304800" cy="304800"/>
          </a:xfrm>
          <a:prstGeom prst="star5">
            <a:avLst/>
          </a:prstGeom>
          <a:solidFill>
            <a:srgbClr val="C00000"/>
          </a:solidFill>
          <a:ln>
            <a:solidFill>
              <a:srgbClr val="222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19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6516370"/>
            <a:ext cx="9144000" cy="341630"/>
          </a:xfrm>
          <a:prstGeom prst="rect">
            <a:avLst/>
          </a:prstGeom>
          <a:solidFill>
            <a:srgbClr val="E86F26"/>
          </a:solidFill>
          <a:ln w="0" cmpd="sng">
            <a:noFill/>
            <a:prstDash val="solid"/>
          </a:ln>
        </p:spPr>
        <p:txBody>
          <a:bodyPr vert="horz" lIns="0" tIns="0" rIns="0" bIns="0" anchor="t"/>
          <a:lstStyle/>
          <a:p>
            <a:endParaRPr/>
          </a:p>
        </p:txBody>
      </p:sp>
      <p:pic>
        <p:nvPicPr>
          <p:cNvPr id="5" name="Picture 4"/>
          <p:cNvPicPr/>
          <p:nvPr/>
        </p:nvPicPr>
        <p:blipFill>
          <a:blip r:embed="rId2"/>
          <a:stretch>
            <a:fillRect/>
          </a:stretch>
        </p:blipFill>
        <p:spPr>
          <a:xfrm>
            <a:off x="1073150" y="1420495"/>
            <a:ext cx="1026795" cy="4218305"/>
          </a:xfrm>
          <a:prstGeom prst="rect">
            <a:avLst/>
          </a:prstGeom>
        </p:spPr>
      </p:pic>
      <p:sp>
        <p:nvSpPr>
          <p:cNvPr id="3" name="Text Placeholder 2"/>
          <p:cNvSpPr>
            <a:spLocks noGrp="1"/>
          </p:cNvSpPr>
          <p:nvPr>
            <p:ph type="body" idx="10"/>
          </p:nvPr>
        </p:nvSpPr>
        <p:spPr>
          <a:xfrm>
            <a:off x="113030" y="355600"/>
            <a:ext cx="8915400" cy="1064895"/>
          </a:xfrm>
          <a:prstGeom prst="rect">
            <a:avLst/>
          </a:prstGeom>
          <a:noFill/>
          <a:ln w="0" cmpd="sng">
            <a:noFill/>
            <a:prstDash val="solid"/>
          </a:ln>
        </p:spPr>
        <p:txBody>
          <a:bodyPr vert="horz" lIns="0" tIns="5080" rIns="0" bIns="0" anchor="t"/>
          <a:lstStyle/>
          <a:p>
            <a:pPr marL="0" marR="0" indent="0" algn="ctr">
              <a:lnSpc>
                <a:spcPts val="4300"/>
              </a:lnSpc>
              <a:spcAft>
                <a:spcPts val="0"/>
              </a:spcAft>
            </a:pPr>
            <a:r>
              <a:rPr lang="en-US" sz="3750" spc="15">
                <a:solidFill>
                  <a:srgbClr val="006BB6"/>
                </a:solidFill>
                <a:latin typeface="Arial" panose="02020603050405020304" pitchFamily="2"/>
              </a:rPr>
              <a:t>TRICARE Overseas Program (TOP) </a:t>
            </a:r>
          </a:p>
          <a:p>
            <a:pPr marL="0" marR="0" indent="0" algn="ctr">
              <a:lnSpc>
                <a:spcPts val="3800"/>
              </a:lnSpc>
              <a:spcBef>
                <a:spcPts val="245"/>
              </a:spcBef>
              <a:spcAft>
                <a:spcPts val="0"/>
              </a:spcAft>
            </a:pPr>
            <a:r>
              <a:rPr lang="en-US" sz="3750" spc="-5">
                <a:solidFill>
                  <a:srgbClr val="006BB6"/>
                </a:solidFill>
                <a:latin typeface="Arial" panose="02020603050405020304" pitchFamily="2"/>
              </a:rPr>
              <a:t>Select </a:t>
            </a:r>
          </a:p>
        </p:txBody>
      </p:sp>
      <p:sp>
        <p:nvSpPr>
          <p:cNvPr id="6" name="Text Placeholder 5"/>
          <p:cNvSpPr>
            <a:spLocks noGrp="1"/>
          </p:cNvSpPr>
          <p:nvPr>
            <p:ph type="body" idx="10"/>
          </p:nvPr>
        </p:nvSpPr>
        <p:spPr>
          <a:xfrm>
            <a:off x="2389632" y="1420495"/>
            <a:ext cx="6159373" cy="5095875"/>
          </a:xfrm>
          <a:prstGeom prst="rect">
            <a:avLst/>
          </a:prstGeom>
          <a:noFill/>
          <a:ln w="0" cmpd="sng">
            <a:noFill/>
            <a:prstDash val="solid"/>
          </a:ln>
        </p:spPr>
        <p:txBody>
          <a:bodyPr vert="horz" lIns="0" tIns="74930" rIns="0" bIns="0" anchor="t"/>
          <a:lstStyle/>
          <a:p>
            <a:pPr marL="365760" marR="502920" indent="365760" algn="l">
              <a:lnSpc>
                <a:spcPts val="2400"/>
              </a:lnSpc>
              <a:spcAft>
                <a:spcPts val="0"/>
              </a:spcAft>
              <a:buFont typeface="Symbol"/>
              <a:buChar char="·"/>
            </a:pPr>
            <a:r>
              <a:rPr lang="en-US" sz="1950" spc="0" dirty="0">
                <a:solidFill>
                  <a:srgbClr val="000000"/>
                </a:solidFill>
                <a:latin typeface="Arial" panose="02020603050405020304" pitchFamily="2"/>
              </a:rPr>
              <a:t>Freedom to choose providers from a purchased care sector provider in your overseas area. (Different rules apply in the Philippines). </a:t>
            </a:r>
          </a:p>
          <a:p>
            <a:pPr marL="365760" marR="0" indent="365760" algn="l">
              <a:lnSpc>
                <a:spcPts val="2500"/>
              </a:lnSpc>
              <a:spcBef>
                <a:spcPts val="425"/>
              </a:spcBef>
              <a:spcAft>
                <a:spcPts val="0"/>
              </a:spcAft>
              <a:buFont typeface="Symbol"/>
              <a:buChar char="·"/>
            </a:pPr>
            <a:r>
              <a:rPr lang="en-US" sz="1950" spc="5" dirty="0">
                <a:solidFill>
                  <a:srgbClr val="000000"/>
                </a:solidFill>
                <a:latin typeface="Arial" panose="02020603050405020304" pitchFamily="2"/>
              </a:rPr>
              <a:t>No referrals required. </a:t>
            </a:r>
          </a:p>
          <a:p>
            <a:pPr marL="365760" marR="0" indent="365760" algn="l">
              <a:lnSpc>
                <a:spcPts val="2500"/>
              </a:lnSpc>
              <a:spcBef>
                <a:spcPts val="425"/>
              </a:spcBef>
              <a:spcAft>
                <a:spcPts val="0"/>
              </a:spcAft>
              <a:buFont typeface="Symbol"/>
              <a:buChar char="·"/>
            </a:pPr>
            <a:r>
              <a:rPr lang="en-US" sz="1950" spc="5" dirty="0">
                <a:solidFill>
                  <a:srgbClr val="000000"/>
                </a:solidFill>
                <a:latin typeface="Arial" panose="02020603050405020304" pitchFamily="2"/>
              </a:rPr>
              <a:t>Yearly deductible and copayments apply. </a:t>
            </a:r>
          </a:p>
          <a:p>
            <a:pPr marL="365760" marR="0" indent="365760" algn="l">
              <a:lnSpc>
                <a:spcPts val="2500"/>
              </a:lnSpc>
              <a:spcBef>
                <a:spcPts val="425"/>
              </a:spcBef>
              <a:spcAft>
                <a:spcPts val="0"/>
              </a:spcAft>
              <a:buFont typeface="Symbol"/>
              <a:buChar char="·"/>
            </a:pPr>
            <a:r>
              <a:rPr lang="en-US" sz="1950" spc="0" dirty="0">
                <a:solidFill>
                  <a:srgbClr val="000000"/>
                </a:solidFill>
                <a:latin typeface="Arial" panose="02020603050405020304" pitchFamily="2"/>
              </a:rPr>
              <a:t>Enrollment required. </a:t>
            </a:r>
          </a:p>
          <a:p>
            <a:pPr marL="365760" marR="0" indent="365760" algn="l">
              <a:lnSpc>
                <a:spcPts val="2500"/>
              </a:lnSpc>
              <a:spcBef>
                <a:spcPts val="425"/>
              </a:spcBef>
              <a:spcAft>
                <a:spcPts val="0"/>
              </a:spcAft>
              <a:buFont typeface="Symbol"/>
              <a:buChar char="·"/>
            </a:pPr>
            <a:r>
              <a:rPr lang="en-US" sz="1950" spc="10" dirty="0">
                <a:solidFill>
                  <a:srgbClr val="000000"/>
                </a:solidFill>
                <a:latin typeface="Arial" panose="02020603050405020304" pitchFamily="2"/>
              </a:rPr>
              <a:t>Some services require prior authorization. </a:t>
            </a:r>
          </a:p>
          <a:p>
            <a:pPr marL="365760" marR="0" indent="365760" algn="l">
              <a:lnSpc>
                <a:spcPts val="2500"/>
              </a:lnSpc>
              <a:spcBef>
                <a:spcPts val="425"/>
              </a:spcBef>
              <a:spcAft>
                <a:spcPts val="0"/>
              </a:spcAft>
              <a:buFont typeface="Symbol"/>
              <a:buChar char="·"/>
            </a:pPr>
            <a:r>
              <a:rPr lang="en-US" sz="1950" spc="5" dirty="0">
                <a:solidFill>
                  <a:srgbClr val="000000"/>
                </a:solidFill>
                <a:latin typeface="Arial" panose="02020603050405020304" pitchFamily="2"/>
              </a:rPr>
              <a:t>Expect to file your own claims. </a:t>
            </a:r>
          </a:p>
          <a:p>
            <a:pPr marL="365760" marR="91440" indent="365760" algn="l">
              <a:lnSpc>
                <a:spcPts val="2400"/>
              </a:lnSpc>
              <a:spcBef>
                <a:spcPts val="480"/>
              </a:spcBef>
              <a:spcAft>
                <a:spcPts val="0"/>
              </a:spcAft>
              <a:buFont typeface="Symbol"/>
              <a:buChar char="·"/>
            </a:pPr>
            <a:r>
              <a:rPr lang="en-US" sz="1950" spc="0" dirty="0">
                <a:solidFill>
                  <a:srgbClr val="000000"/>
                </a:solidFill>
                <a:latin typeface="Arial" panose="02020603050405020304" pitchFamily="2"/>
              </a:rPr>
              <a:t>You may receive medically necessary covered services from a non-network, TRICARE-authorized provider, if a network provider isn’t available. </a:t>
            </a:r>
          </a:p>
          <a:p>
            <a:pPr marL="1234440" marR="0" indent="228600" algn="l">
              <a:lnSpc>
                <a:spcPts val="2200"/>
              </a:lnSpc>
              <a:spcBef>
                <a:spcPts val="385"/>
              </a:spcBef>
              <a:spcAft>
                <a:spcPts val="700"/>
              </a:spcAft>
              <a:buFont typeface="Symbol"/>
              <a:buChar char="·"/>
            </a:pPr>
            <a:r>
              <a:rPr lang="en-US" sz="1750" spc="-15" dirty="0">
                <a:solidFill>
                  <a:srgbClr val="000000"/>
                </a:solidFill>
                <a:latin typeface="Arial" panose="02020603050405020304" pitchFamily="2"/>
              </a:rPr>
              <a:t>You will be subject to cost-sharing amounts applicable to out-of-network care. </a:t>
            </a:r>
          </a:p>
        </p:txBody>
      </p:sp>
      <p:cxnSp>
        <p:nvCxnSpPr>
          <p:cNvPr id="7" name="Straight Connector 6"/>
          <p:cNvCxnSpPr/>
          <p:nvPr/>
        </p:nvCxnSpPr>
        <p:spPr>
          <a:xfrm>
            <a:off x="0" y="6516370"/>
            <a:ext cx="9144000" cy="0"/>
          </a:xfrm>
          <a:prstGeom prst="line">
            <a:avLst/>
          </a:prstGeom>
          <a:ln w="3175" cmpd="sng">
            <a:solidFill>
              <a:srgbClr val="EF9D7C"/>
            </a:solidFill>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753110"/>
            <a:ext cx="9144000" cy="6104890"/>
          </a:xfrm>
          <a:prstGeom prst="rect">
            <a:avLst/>
          </a:prstGeom>
        </p:spPr>
      </p:pic>
      <p:sp>
        <p:nvSpPr>
          <p:cNvPr id="4" name="Text Placeholder 3"/>
          <p:cNvSpPr>
            <a:spLocks noGrp="1"/>
          </p:cNvSpPr>
          <p:nvPr>
            <p:ph type="body" idx="10"/>
          </p:nvPr>
        </p:nvSpPr>
        <p:spPr>
          <a:xfrm>
            <a:off x="2179320" y="363855"/>
            <a:ext cx="4794250" cy="544195"/>
          </a:xfrm>
          <a:prstGeom prst="rect">
            <a:avLst/>
          </a:prstGeom>
          <a:noFill/>
          <a:ln w="0" cmpd="sng">
            <a:noFill/>
            <a:prstDash val="solid"/>
          </a:ln>
        </p:spPr>
        <p:txBody>
          <a:bodyPr vert="horz" lIns="0" tIns="0" rIns="0" bIns="0" anchor="t"/>
          <a:lstStyle/>
          <a:p>
            <a:pPr marL="0" marR="0" indent="0" algn="ctr">
              <a:lnSpc>
                <a:spcPts val="4300"/>
              </a:lnSpc>
              <a:spcAft>
                <a:spcPts val="0"/>
              </a:spcAft>
            </a:pPr>
            <a:r>
              <a:rPr lang="en-US" sz="3700" spc="-15">
                <a:solidFill>
                  <a:srgbClr val="006BB6"/>
                </a:solidFill>
                <a:latin typeface="Arial" panose="02020603050405020304" pitchFamily="2"/>
              </a:rPr>
              <a:t>TRICARE Young Adult </a:t>
            </a:r>
          </a:p>
        </p:txBody>
      </p:sp>
      <p:sp>
        <p:nvSpPr>
          <p:cNvPr id="5" name="Text Placeholder 4"/>
          <p:cNvSpPr>
            <a:spLocks noGrp="1"/>
          </p:cNvSpPr>
          <p:nvPr>
            <p:ph type="body" idx="10"/>
          </p:nvPr>
        </p:nvSpPr>
        <p:spPr>
          <a:xfrm>
            <a:off x="560705" y="1102678"/>
            <a:ext cx="6797040" cy="2738120"/>
          </a:xfrm>
          <a:prstGeom prst="rect">
            <a:avLst/>
          </a:prstGeom>
          <a:noFill/>
          <a:ln w="0" cmpd="sng">
            <a:noFill/>
            <a:prstDash val="solid"/>
          </a:ln>
        </p:spPr>
        <p:txBody>
          <a:bodyPr vert="horz" lIns="0" tIns="0" rIns="0" bIns="0" anchor="t"/>
          <a:lstStyle/>
          <a:p>
            <a:pPr marL="0" marR="0" indent="320040" algn="l">
              <a:lnSpc>
                <a:spcPts val="2400"/>
              </a:lnSpc>
              <a:spcAft>
                <a:spcPts val="0"/>
              </a:spcAft>
              <a:buFont typeface="Symbol"/>
              <a:buChar char="·"/>
            </a:pPr>
            <a:r>
              <a:rPr lang="en-US" sz="1950" spc="15" dirty="0">
                <a:solidFill>
                  <a:srgbClr val="000000"/>
                </a:solidFill>
                <a:latin typeface="Arial" panose="02020603050405020304" pitchFamily="2"/>
              </a:rPr>
              <a:t>TRICARE Young Adult (TYA) is a premium-based </a:t>
            </a:r>
          </a:p>
          <a:p>
            <a:pPr marL="0" marR="0" indent="0" algn="r">
              <a:lnSpc>
                <a:spcPts val="2400"/>
              </a:lnSpc>
              <a:spcBef>
                <a:spcPts val="0"/>
              </a:spcBef>
              <a:spcAft>
                <a:spcPts val="0"/>
              </a:spcAft>
            </a:pPr>
            <a:r>
              <a:rPr lang="en-US" sz="1950" spc="15" dirty="0">
                <a:solidFill>
                  <a:srgbClr val="000000"/>
                </a:solidFill>
                <a:latin typeface="Arial" panose="02020603050405020304" pitchFamily="2"/>
              </a:rPr>
              <a:t>health care plan available for purchase by qualified young </a:t>
            </a:r>
          </a:p>
          <a:p>
            <a:pPr marL="320040" marR="0" indent="0" algn="l">
              <a:lnSpc>
                <a:spcPts val="2400"/>
              </a:lnSpc>
              <a:spcBef>
                <a:spcPts val="0"/>
              </a:spcBef>
              <a:spcAft>
                <a:spcPts val="0"/>
              </a:spcAft>
            </a:pPr>
            <a:r>
              <a:rPr lang="en-US" sz="1950" spc="10" dirty="0">
                <a:solidFill>
                  <a:srgbClr val="000000"/>
                </a:solidFill>
                <a:latin typeface="Arial" panose="02020603050405020304" pitchFamily="2"/>
              </a:rPr>
              <a:t>adult dependents. You may qualify to purchase TYA </a:t>
            </a:r>
          </a:p>
          <a:p>
            <a:pPr marL="320040" marR="0" indent="0" algn="l">
              <a:lnSpc>
                <a:spcPts val="2400"/>
              </a:lnSpc>
              <a:spcBef>
                <a:spcPts val="0"/>
              </a:spcBef>
              <a:spcAft>
                <a:spcPts val="0"/>
              </a:spcAft>
            </a:pPr>
            <a:r>
              <a:rPr lang="en-US" sz="1950" spc="15" dirty="0">
                <a:solidFill>
                  <a:srgbClr val="000000"/>
                </a:solidFill>
                <a:latin typeface="Arial" panose="02020603050405020304" pitchFamily="2"/>
              </a:rPr>
              <a:t>coverage if you are all of the following: </a:t>
            </a:r>
          </a:p>
          <a:p>
            <a:pPr marL="731520" marR="1234440" indent="0" algn="l">
              <a:lnSpc>
                <a:spcPts val="2200"/>
              </a:lnSpc>
              <a:spcBef>
                <a:spcPts val="375"/>
              </a:spcBef>
              <a:spcAft>
                <a:spcPts val="0"/>
              </a:spcAft>
            </a:pPr>
            <a:r>
              <a:rPr lang="en-US" sz="1750" spc="0" dirty="0">
                <a:solidFill>
                  <a:srgbClr val="000000"/>
                </a:solidFill>
                <a:latin typeface="Arial" panose="02020603050405020304" pitchFamily="2"/>
              </a:rPr>
              <a:t>– An unmarried dependent of a TRICARE-eligible uniformed service sponsor </a:t>
            </a:r>
          </a:p>
          <a:p>
            <a:pPr marL="411480" marR="0" indent="0" algn="l">
              <a:lnSpc>
                <a:spcPts val="2000"/>
              </a:lnSpc>
              <a:spcBef>
                <a:spcPts val="535"/>
              </a:spcBef>
              <a:spcAft>
                <a:spcPts val="0"/>
              </a:spcAft>
            </a:pPr>
            <a:r>
              <a:rPr lang="en-US" sz="1750" spc="0" dirty="0">
                <a:solidFill>
                  <a:srgbClr val="000000"/>
                </a:solidFill>
                <a:latin typeface="Arial" panose="02020603050405020304" pitchFamily="2"/>
              </a:rPr>
              <a:t>     – At least age 21 (or age 23 if previously enrolled in </a:t>
            </a:r>
          </a:p>
          <a:p>
            <a:pPr marL="731520" marR="0" indent="0" algn="l">
              <a:lnSpc>
                <a:spcPts val="2000"/>
              </a:lnSpc>
              <a:spcBef>
                <a:spcPts val="125"/>
              </a:spcBef>
              <a:spcAft>
                <a:spcPts val="0"/>
              </a:spcAft>
            </a:pPr>
            <a:r>
              <a:rPr lang="en-US" sz="1750" spc="-10" dirty="0">
                <a:solidFill>
                  <a:srgbClr val="000000"/>
                </a:solidFill>
                <a:latin typeface="Arial" panose="02020603050405020304" pitchFamily="2"/>
              </a:rPr>
              <a:t>a full-time course of study at an approved institution </a:t>
            </a:r>
          </a:p>
          <a:p>
            <a:pPr marL="731520" marR="0" indent="0" algn="l">
              <a:lnSpc>
                <a:spcPts val="2000"/>
              </a:lnSpc>
              <a:spcBef>
                <a:spcPts val="125"/>
              </a:spcBef>
              <a:spcAft>
                <a:spcPts val="0"/>
              </a:spcAft>
            </a:pPr>
            <a:r>
              <a:rPr lang="en-US" sz="1750" spc="-10" dirty="0">
                <a:solidFill>
                  <a:srgbClr val="000000"/>
                </a:solidFill>
                <a:latin typeface="Arial" panose="02020603050405020304" pitchFamily="2"/>
              </a:rPr>
              <a:t>of higher learning and if the sponsor provided over </a:t>
            </a:r>
          </a:p>
        </p:txBody>
      </p:sp>
      <p:sp>
        <p:nvSpPr>
          <p:cNvPr id="6" name="Text Placeholder 5"/>
          <p:cNvSpPr>
            <a:spLocks noGrp="1"/>
          </p:cNvSpPr>
          <p:nvPr>
            <p:ph type="body" idx="10"/>
          </p:nvPr>
        </p:nvSpPr>
        <p:spPr>
          <a:xfrm>
            <a:off x="560705" y="3840798"/>
            <a:ext cx="6995160" cy="1786255"/>
          </a:xfrm>
          <a:prstGeom prst="rect">
            <a:avLst/>
          </a:prstGeom>
          <a:noFill/>
          <a:ln w="0" cmpd="sng">
            <a:noFill/>
            <a:prstDash val="solid"/>
          </a:ln>
        </p:spPr>
        <p:txBody>
          <a:bodyPr vert="horz" lIns="0" tIns="0" rIns="0" bIns="0" anchor="t"/>
          <a:lstStyle/>
          <a:p>
            <a:pPr marL="731520" marR="0" indent="0" algn="l">
              <a:lnSpc>
                <a:spcPts val="2000"/>
              </a:lnSpc>
              <a:spcAft>
                <a:spcPts val="0"/>
              </a:spcAft>
            </a:pPr>
            <a:r>
              <a:rPr lang="en-US" sz="1750" spc="-10" dirty="0">
                <a:solidFill>
                  <a:srgbClr val="000000"/>
                </a:solidFill>
                <a:latin typeface="Arial" panose="02020603050405020304" pitchFamily="2"/>
              </a:rPr>
              <a:t>50 percent of the financial support), but have not yet reached </a:t>
            </a:r>
          </a:p>
          <a:p>
            <a:pPr marL="731520" marR="0" indent="0" algn="l">
              <a:lnSpc>
                <a:spcPts val="2000"/>
              </a:lnSpc>
              <a:spcBef>
                <a:spcPts val="125"/>
              </a:spcBef>
              <a:spcAft>
                <a:spcPts val="0"/>
              </a:spcAft>
            </a:pPr>
            <a:r>
              <a:rPr lang="en-US" sz="1750" spc="-25" dirty="0">
                <a:solidFill>
                  <a:srgbClr val="000000"/>
                </a:solidFill>
                <a:latin typeface="Arial" panose="02020603050405020304" pitchFamily="2"/>
              </a:rPr>
              <a:t>age 26 </a:t>
            </a:r>
          </a:p>
          <a:p>
            <a:pPr marL="731520" marR="0" indent="0" algn="just">
              <a:lnSpc>
                <a:spcPts val="2200"/>
              </a:lnSpc>
              <a:spcBef>
                <a:spcPts val="405"/>
              </a:spcBef>
              <a:spcAft>
                <a:spcPts val="0"/>
              </a:spcAft>
            </a:pPr>
            <a:r>
              <a:rPr lang="en-US" sz="1750" spc="0" dirty="0">
                <a:solidFill>
                  <a:srgbClr val="000000"/>
                </a:solidFill>
                <a:latin typeface="Arial" panose="02020603050405020304" pitchFamily="2"/>
              </a:rPr>
              <a:t>– Not eligible for an employer-sponsored health plan under your own employment as defined in TYA regulations </a:t>
            </a:r>
          </a:p>
          <a:p>
            <a:pPr marL="411480" marR="0" indent="0" algn="l">
              <a:lnSpc>
                <a:spcPts val="2000"/>
              </a:lnSpc>
              <a:spcBef>
                <a:spcPts val="535"/>
              </a:spcBef>
              <a:spcAft>
                <a:spcPts val="0"/>
              </a:spcAft>
            </a:pPr>
            <a:r>
              <a:rPr lang="en-US" sz="1750" spc="0" dirty="0">
                <a:solidFill>
                  <a:srgbClr val="000000"/>
                </a:solidFill>
                <a:latin typeface="Arial" panose="02020603050405020304" pitchFamily="2"/>
              </a:rPr>
              <a:t>      – Not otherwise eligible for TRICARE program coverage </a:t>
            </a:r>
          </a:p>
          <a:p>
            <a:pPr marL="0" marR="0" indent="411480" algn="l">
              <a:lnSpc>
                <a:spcPts val="2400"/>
              </a:lnSpc>
              <a:spcBef>
                <a:spcPts val="440"/>
              </a:spcBef>
              <a:spcAft>
                <a:spcPts val="0"/>
              </a:spcAft>
              <a:buFont typeface="Symbol"/>
              <a:buChar char="·"/>
            </a:pPr>
            <a:r>
              <a:rPr lang="en-US" sz="1950" spc="-10" dirty="0">
                <a:solidFill>
                  <a:srgbClr val="000000"/>
                </a:solidFill>
                <a:latin typeface="Arial" panose="02020603050405020304" pitchFamily="2"/>
              </a:rPr>
              <a:t>For more information, visit </a:t>
            </a:r>
            <a:r>
              <a:rPr lang="en-US" sz="1950" b="1" u="sng" spc="-5" dirty="0">
                <a:solidFill>
                  <a:srgbClr val="0000FF"/>
                </a:solidFill>
                <a:latin typeface="Arial" panose="02020603050405020304" pitchFamily="2"/>
              </a:rPr>
              <a:t>www.tricare.mil/tya</a:t>
            </a:r>
            <a:r>
              <a:rPr lang="en-US" sz="1950" u="sng" spc="-10" dirty="0">
                <a:solidFill>
                  <a:srgbClr val="0000FF"/>
                </a:solidFill>
                <a:latin typeface="Arial" panose="02020603050405020304" pitchFamily="2"/>
              </a:rPr>
              <a:t>.</a:t>
            </a:r>
          </a:p>
        </p:txBody>
      </p:sp>
      <p:cxnSp>
        <p:nvCxnSpPr>
          <p:cNvPr id="7" name="Straight Connector 6"/>
          <p:cNvCxnSpPr/>
          <p:nvPr/>
        </p:nvCxnSpPr>
        <p:spPr>
          <a:xfrm flipV="1">
            <a:off x="4576445" y="1389888"/>
            <a:ext cx="1897507" cy="121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6175" y="1085088"/>
            <a:ext cx="8022337" cy="5242559"/>
          </a:xfrm>
          <a:prstGeom prst="rect">
            <a:avLst/>
          </a:prstGeom>
        </p:spPr>
      </p:pic>
      <p:sp>
        <p:nvSpPr>
          <p:cNvPr id="6" name="Rectangle 5"/>
          <p:cNvSpPr/>
          <p:nvPr/>
        </p:nvSpPr>
        <p:spPr>
          <a:xfrm>
            <a:off x="536448" y="256032"/>
            <a:ext cx="8119872" cy="658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TRICARE Premium Based Plan  </a:t>
            </a:r>
          </a:p>
        </p:txBody>
      </p:sp>
      <p:sp>
        <p:nvSpPr>
          <p:cNvPr id="7" name="Rectangle 6"/>
          <p:cNvSpPr/>
          <p:nvPr/>
        </p:nvSpPr>
        <p:spPr>
          <a:xfrm>
            <a:off x="4754880" y="4474464"/>
            <a:ext cx="3767328" cy="1609344"/>
          </a:xfrm>
          <a:prstGeom prst="rect">
            <a:avLst/>
          </a:prstGeom>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941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1755775" y="355600"/>
            <a:ext cx="5626100" cy="1236980"/>
          </a:xfrm>
          <a:prstGeom prst="rect">
            <a:avLst/>
          </a:prstGeom>
          <a:noFill/>
          <a:ln w="0" cmpd="sng">
            <a:noFill/>
            <a:prstDash val="solid"/>
          </a:ln>
        </p:spPr>
        <p:txBody>
          <a:bodyPr vert="horz" lIns="0" tIns="5715" rIns="0" bIns="0" anchor="t"/>
          <a:lstStyle/>
          <a:p>
            <a:pPr marL="0" marR="0" indent="0" algn="ctr">
              <a:lnSpc>
                <a:spcPts val="4300"/>
              </a:lnSpc>
              <a:spcAft>
                <a:spcPts val="5405"/>
              </a:spcAft>
            </a:pPr>
            <a:r>
              <a:rPr lang="en-US" sz="3700" spc="35">
                <a:solidFill>
                  <a:srgbClr val="006BB6"/>
                </a:solidFill>
                <a:latin typeface="Arial" panose="02020603050405020304" pitchFamily="2"/>
              </a:rPr>
              <a:t>TRICARE For Life </a:t>
            </a:r>
          </a:p>
        </p:txBody>
      </p:sp>
      <p:sp>
        <p:nvSpPr>
          <p:cNvPr id="3" name="Text Placeholder 2"/>
          <p:cNvSpPr>
            <a:spLocks noGrp="1"/>
          </p:cNvSpPr>
          <p:nvPr>
            <p:ph type="body" idx="10"/>
          </p:nvPr>
        </p:nvSpPr>
        <p:spPr>
          <a:xfrm>
            <a:off x="111125" y="1263396"/>
            <a:ext cx="8915400" cy="4912360"/>
          </a:xfrm>
          <a:prstGeom prst="rect">
            <a:avLst/>
          </a:prstGeom>
          <a:noFill/>
          <a:ln w="0" cmpd="sng">
            <a:noFill/>
            <a:prstDash val="solid"/>
          </a:ln>
        </p:spPr>
        <p:txBody>
          <a:bodyPr vert="horz" lIns="0" tIns="0" rIns="0" bIns="0" anchor="t"/>
          <a:lstStyle/>
          <a:p>
            <a:pPr marL="502920" marR="685800" indent="0" algn="l">
              <a:lnSpc>
                <a:spcPts val="2300"/>
              </a:lnSpc>
              <a:spcAft>
                <a:spcPts val="0"/>
              </a:spcAft>
            </a:pPr>
            <a:r>
              <a:rPr lang="en-US" sz="1950" spc="0" dirty="0">
                <a:solidFill>
                  <a:srgbClr val="000000"/>
                </a:solidFill>
                <a:latin typeface="Arial" panose="02020603050405020304" pitchFamily="2"/>
              </a:rPr>
              <a:t>TRICARE For Life (TFL) is Medicare-wraparound coverage for TRICARE beneficiaries who are entitled to Medicare Part A and have Medicare Part B, regardless of age or place of residence. </a:t>
            </a:r>
          </a:p>
          <a:p>
            <a:pPr marL="822960" marR="1965960" indent="320040" algn="l">
              <a:lnSpc>
                <a:spcPts val="2400"/>
              </a:lnSpc>
              <a:spcBef>
                <a:spcPts val="480"/>
              </a:spcBef>
              <a:spcAft>
                <a:spcPts val="0"/>
              </a:spcAft>
              <a:buFont typeface="Symbol"/>
              <a:buChar char="·"/>
            </a:pPr>
            <a:r>
              <a:rPr lang="en-US" sz="1950" spc="0" dirty="0">
                <a:solidFill>
                  <a:srgbClr val="000000"/>
                </a:solidFill>
                <a:latin typeface="Arial" panose="02020603050405020304" pitchFamily="2"/>
              </a:rPr>
              <a:t>Beneficiaries entitled to Medicare Part A and who have Medicare Part B: </a:t>
            </a:r>
          </a:p>
          <a:p>
            <a:pPr marL="1188720" marR="457200" indent="0" algn="l">
              <a:lnSpc>
                <a:spcPts val="2200"/>
              </a:lnSpc>
              <a:spcBef>
                <a:spcPts val="370"/>
              </a:spcBef>
              <a:spcAft>
                <a:spcPts val="0"/>
              </a:spcAft>
            </a:pPr>
            <a:r>
              <a:rPr lang="en-US" sz="1750" spc="0" dirty="0">
                <a:solidFill>
                  <a:srgbClr val="000000"/>
                </a:solidFill>
                <a:latin typeface="Arial" panose="02020603050405020304" pitchFamily="2"/>
              </a:rPr>
              <a:t>– Are automatically covered under TFL. There are no enrollment forms or enrollment fees. </a:t>
            </a:r>
          </a:p>
          <a:p>
            <a:pPr marL="914400" marR="0" indent="0" algn="l">
              <a:lnSpc>
                <a:spcPts val="2000"/>
              </a:lnSpc>
              <a:spcBef>
                <a:spcPts val="565"/>
              </a:spcBef>
              <a:spcAft>
                <a:spcPts val="0"/>
              </a:spcAft>
            </a:pPr>
            <a:r>
              <a:rPr lang="en-US" sz="1750" spc="0" dirty="0">
                <a:solidFill>
                  <a:srgbClr val="000000"/>
                </a:solidFill>
                <a:latin typeface="Arial" panose="02020603050405020304" pitchFamily="2"/>
              </a:rPr>
              <a:t>    – Should obtain a new uniformed services ID card at age 65. </a:t>
            </a:r>
          </a:p>
          <a:p>
            <a:pPr marL="914400" marR="0" indent="0" algn="l">
              <a:lnSpc>
                <a:spcPts val="2000"/>
              </a:lnSpc>
              <a:spcBef>
                <a:spcPts val="510"/>
              </a:spcBef>
              <a:spcAft>
                <a:spcPts val="0"/>
              </a:spcAft>
            </a:pPr>
            <a:r>
              <a:rPr lang="en-US" sz="1750" spc="0" dirty="0">
                <a:solidFill>
                  <a:srgbClr val="000000"/>
                </a:solidFill>
                <a:latin typeface="Arial" panose="02020603050405020304" pitchFamily="2"/>
              </a:rPr>
              <a:t>    – May get care from any Medicare-participating, nonparticipating, </a:t>
            </a:r>
          </a:p>
          <a:p>
            <a:pPr marL="1188720" marR="0" indent="0" algn="l">
              <a:lnSpc>
                <a:spcPts val="2000"/>
              </a:lnSpc>
              <a:spcBef>
                <a:spcPts val="130"/>
              </a:spcBef>
              <a:spcAft>
                <a:spcPts val="0"/>
              </a:spcAft>
            </a:pPr>
            <a:r>
              <a:rPr lang="en-US" sz="1750" spc="-10" dirty="0">
                <a:solidFill>
                  <a:srgbClr val="000000"/>
                </a:solidFill>
                <a:latin typeface="Arial" panose="02020603050405020304" pitchFamily="2"/>
              </a:rPr>
              <a:t>   or opt-out provider, or military hospital or clinic if space is available. </a:t>
            </a:r>
          </a:p>
          <a:p>
            <a:pPr marL="822960" marR="1325880" indent="320040" algn="just">
              <a:lnSpc>
                <a:spcPts val="2400"/>
              </a:lnSpc>
              <a:spcBef>
                <a:spcPts val="505"/>
              </a:spcBef>
              <a:spcAft>
                <a:spcPts val="9035"/>
              </a:spcAft>
              <a:buFont typeface="Symbol"/>
              <a:buChar char="·"/>
            </a:pPr>
            <a:r>
              <a:rPr lang="en-US" sz="1950" spc="0" dirty="0">
                <a:solidFill>
                  <a:srgbClr val="000000"/>
                </a:solidFill>
                <a:latin typeface="Arial" panose="02020603050405020304" pitchFamily="2"/>
              </a:rPr>
              <a:t>For more information on TFL, visit </a:t>
            </a:r>
            <a:r>
              <a:rPr lang="en-US" sz="2000" b="1" u="sng" spc="0" dirty="0">
                <a:solidFill>
                  <a:srgbClr val="0000FF"/>
                </a:solidFill>
                <a:latin typeface="Arial" panose="02020603050405020304" pitchFamily="2"/>
              </a:rPr>
              <a:t>www.tricare.mil/tfl</a:t>
            </a:r>
            <a:r>
              <a:rPr lang="en-US" sz="2000" b="1" spc="0" dirty="0">
                <a:solidFill>
                  <a:srgbClr val="0000FF"/>
                </a:solidFill>
                <a:latin typeface="Arial" panose="02020603050405020304" pitchFamily="2"/>
              </a:rPr>
              <a:t> </a:t>
            </a:r>
            <a:r>
              <a:rPr lang="en-US" sz="1950" spc="0" dirty="0">
                <a:solidFill>
                  <a:srgbClr val="000000"/>
                </a:solidFill>
                <a:latin typeface="Arial" panose="02020603050405020304" pitchFamily="2"/>
              </a:rPr>
              <a:t>or call </a:t>
            </a:r>
            <a:r>
              <a:rPr lang="en-US" sz="2000" b="1" spc="0" dirty="0">
                <a:solidFill>
                  <a:srgbClr val="000000"/>
                </a:solidFill>
                <a:latin typeface="Arial" panose="02020603050405020304" pitchFamily="2"/>
              </a:rPr>
              <a:t>1-866-773-0404</a:t>
            </a:r>
            <a:r>
              <a:rPr lang="en-US" sz="1950" spc="0" dirty="0">
                <a:solidFill>
                  <a:srgbClr val="000000"/>
                </a:solidFill>
                <a:latin typeface="Arial" panose="02020603050405020304" pitchFamily="2"/>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292350" y="389890"/>
            <a:ext cx="462915" cy="485140"/>
          </a:xfrm>
          <a:prstGeom prst="rect">
            <a:avLst/>
          </a:prstGeom>
        </p:spPr>
      </p:pic>
      <p:pic>
        <p:nvPicPr>
          <p:cNvPr id="8" name="Picture 7"/>
          <p:cNvPicPr/>
          <p:nvPr/>
        </p:nvPicPr>
        <p:blipFill>
          <a:blip r:embed="rId3"/>
          <a:stretch>
            <a:fillRect/>
          </a:stretch>
        </p:blipFill>
        <p:spPr>
          <a:xfrm>
            <a:off x="603250" y="5386070"/>
            <a:ext cx="8016240" cy="57785"/>
          </a:xfrm>
          <a:prstGeom prst="rect">
            <a:avLst/>
          </a:prstGeom>
        </p:spPr>
      </p:pic>
      <p:pic>
        <p:nvPicPr>
          <p:cNvPr id="10" name="Picture 9"/>
          <p:cNvPicPr/>
          <p:nvPr/>
        </p:nvPicPr>
        <p:blipFill>
          <a:blip r:embed="rId4"/>
          <a:stretch>
            <a:fillRect/>
          </a:stretch>
        </p:blipFill>
        <p:spPr>
          <a:xfrm>
            <a:off x="0" y="6510655"/>
            <a:ext cx="9144000" cy="347345"/>
          </a:xfrm>
          <a:prstGeom prst="rect">
            <a:avLst/>
          </a:prstGeom>
        </p:spPr>
      </p:pic>
      <p:graphicFrame>
        <p:nvGraphicFramePr>
          <p:cNvPr id="3" name="Table 2"/>
          <p:cNvGraphicFramePr>
            <a:graphicFrameLocks noGrp="1"/>
          </p:cNvGraphicFramePr>
          <p:nvPr/>
        </p:nvGraphicFramePr>
        <p:xfrm>
          <a:off x="0" y="355600"/>
          <a:ext cx="9144000" cy="548005"/>
        </p:xfrm>
        <a:graphic>
          <a:graphicData uri="http://schemas.openxmlformats.org/drawingml/2006/table">
            <a:tbl>
              <a:tblPr/>
              <a:tblGrid>
                <a:gridCol w="2755265">
                  <a:extLst>
                    <a:ext uri="{9D8B030D-6E8A-4147-A177-3AD203B41FA5}">
                      <a16:colId xmlns:a16="http://schemas.microsoft.com/office/drawing/2014/main" val="20000"/>
                    </a:ext>
                  </a:extLst>
                </a:gridCol>
                <a:gridCol w="6388735">
                  <a:extLst>
                    <a:ext uri="{9D8B030D-6E8A-4147-A177-3AD203B41FA5}">
                      <a16:colId xmlns:a16="http://schemas.microsoft.com/office/drawing/2014/main" val="20001"/>
                    </a:ext>
                  </a:extLst>
                </a:gridCol>
              </a:tblGrid>
              <a:tr h="54800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3060065" indent="0" algn="r">
                        <a:lnSpc>
                          <a:spcPts val="4200"/>
                        </a:lnSpc>
                        <a:spcBef>
                          <a:spcPts val="0"/>
                        </a:spcBef>
                        <a:spcAft>
                          <a:spcPts val="0"/>
                        </a:spcAft>
                      </a:pPr>
                      <a:r>
                        <a:rPr lang="en-US" sz="3800" spc="0">
                          <a:solidFill>
                            <a:srgbClr val="006BB6"/>
                          </a:solidFill>
                          <a:latin typeface="Arial" panose="02020603050405020304" pitchFamily="2"/>
                        </a:rPr>
                        <a:t>What You Pay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618490" y="1532890"/>
          <a:ext cx="8001000" cy="3853180"/>
        </p:xfrm>
        <a:graphic>
          <a:graphicData uri="http://schemas.openxmlformats.org/drawingml/2006/table">
            <a:tbl>
              <a:tblPr/>
              <a:tblGrid>
                <a:gridCol w="2218690">
                  <a:extLst>
                    <a:ext uri="{9D8B030D-6E8A-4147-A177-3AD203B41FA5}">
                      <a16:colId xmlns:a16="http://schemas.microsoft.com/office/drawing/2014/main" val="20000"/>
                    </a:ext>
                  </a:extLst>
                </a:gridCol>
                <a:gridCol w="2005965">
                  <a:extLst>
                    <a:ext uri="{9D8B030D-6E8A-4147-A177-3AD203B41FA5}">
                      <a16:colId xmlns:a16="http://schemas.microsoft.com/office/drawing/2014/main" val="20001"/>
                    </a:ext>
                  </a:extLst>
                </a:gridCol>
                <a:gridCol w="1825625">
                  <a:extLst>
                    <a:ext uri="{9D8B030D-6E8A-4147-A177-3AD203B41FA5}">
                      <a16:colId xmlns:a16="http://schemas.microsoft.com/office/drawing/2014/main" val="20002"/>
                    </a:ext>
                  </a:extLst>
                </a:gridCol>
                <a:gridCol w="1950720">
                  <a:extLst>
                    <a:ext uri="{9D8B030D-6E8A-4147-A177-3AD203B41FA5}">
                      <a16:colId xmlns:a16="http://schemas.microsoft.com/office/drawing/2014/main" val="20003"/>
                    </a:ext>
                  </a:extLst>
                </a:gridCol>
              </a:tblGrid>
              <a:tr h="423545">
                <a:tc>
                  <a:txBody>
                    <a:bodyPr/>
                    <a:lstStyle/>
                    <a:p>
                      <a:pPr marL="88900" marR="0" indent="0" algn="l">
                        <a:lnSpc>
                          <a:spcPts val="2100"/>
                        </a:lnSpc>
                        <a:spcBef>
                          <a:spcPts val="450"/>
                        </a:spcBef>
                        <a:spcAft>
                          <a:spcPts val="760"/>
                        </a:spcAft>
                      </a:pPr>
                      <a:r>
                        <a:rPr lang="en-US" sz="1800" b="1" spc="0">
                          <a:solidFill>
                            <a:srgbClr val="FFFFFF"/>
                          </a:solidFill>
                          <a:latin typeface="Arial" panose="02020603050405020304" pitchFamily="2"/>
                        </a:rPr>
                        <a:t>Type of Service </a:t>
                      </a:r>
                    </a:p>
                  </a:txBody>
                  <a:tcPr marL="0" marR="0" marT="0" marB="0" anchor="ctr">
                    <a:lnL w="0" cmpd="sng">
                      <a:noFill/>
                      <a:prstDash val="solid"/>
                    </a:lnL>
                    <a:lnR w="0" cmpd="sng">
                      <a:noFill/>
                      <a:prstDash val="solid"/>
                    </a:lnR>
                    <a:lnT w="0" cmpd="sng">
                      <a:noFill/>
                      <a:prstDash val="solid"/>
                    </a:lnT>
                    <a:lnB w="0" cmpd="sng">
                      <a:noFill/>
                      <a:prstDash val="solid"/>
                    </a:lnB>
                    <a:solidFill>
                      <a:srgbClr val="006BB6"/>
                    </a:solidFill>
                  </a:tcPr>
                </a:tc>
                <a:tc>
                  <a:txBody>
                    <a:bodyPr/>
                    <a:lstStyle/>
                    <a:p>
                      <a:pPr marL="100965" marR="0" indent="0" algn="l">
                        <a:lnSpc>
                          <a:spcPts val="2100"/>
                        </a:lnSpc>
                        <a:spcBef>
                          <a:spcPts val="450"/>
                        </a:spcBef>
                        <a:spcAft>
                          <a:spcPts val="760"/>
                        </a:spcAft>
                      </a:pPr>
                      <a:r>
                        <a:rPr lang="en-US" sz="1800" b="1" spc="0">
                          <a:solidFill>
                            <a:srgbClr val="FFFFFF"/>
                          </a:solidFill>
                          <a:latin typeface="Arial" panose="02020603050405020304" pitchFamily="2"/>
                        </a:rPr>
                        <a:t>Medicare Pays </a:t>
                      </a:r>
                    </a:p>
                  </a:txBody>
                  <a:tcPr marL="0" marR="0" marT="0" marB="0" anchor="ctr">
                    <a:lnL w="0" cmpd="sng">
                      <a:noFill/>
                      <a:prstDash val="solid"/>
                    </a:lnL>
                    <a:lnR w="0" cmpd="sng">
                      <a:noFill/>
                      <a:prstDash val="solid"/>
                    </a:lnR>
                    <a:lnT w="0" cmpd="sng">
                      <a:noFill/>
                      <a:prstDash val="solid"/>
                    </a:lnT>
                    <a:lnB w="0" cmpd="sng">
                      <a:noFill/>
                      <a:prstDash val="solid"/>
                    </a:lnB>
                    <a:solidFill>
                      <a:srgbClr val="006BB6"/>
                    </a:solidFill>
                  </a:tcPr>
                </a:tc>
                <a:tc>
                  <a:txBody>
                    <a:bodyPr/>
                    <a:lstStyle/>
                    <a:p>
                      <a:pPr marL="94615" marR="0" indent="0" algn="l">
                        <a:lnSpc>
                          <a:spcPts val="2100"/>
                        </a:lnSpc>
                        <a:spcBef>
                          <a:spcPts val="450"/>
                        </a:spcBef>
                        <a:spcAft>
                          <a:spcPts val="760"/>
                        </a:spcAft>
                      </a:pPr>
                      <a:r>
                        <a:rPr lang="en-US" sz="1800" b="1" spc="0">
                          <a:solidFill>
                            <a:srgbClr val="FFFFFF"/>
                          </a:solidFill>
                          <a:latin typeface="Arial" panose="02020603050405020304" pitchFamily="2"/>
                        </a:rPr>
                        <a:t>TRICARE Pays </a:t>
                      </a:r>
                    </a:p>
                  </a:txBody>
                  <a:tcPr marL="0" marR="0" marT="0" marB="0" anchor="ctr">
                    <a:lnL w="0" cmpd="sng">
                      <a:noFill/>
                      <a:prstDash val="solid"/>
                    </a:lnL>
                    <a:lnR w="0" cmpd="sng">
                      <a:noFill/>
                      <a:prstDash val="solid"/>
                    </a:lnR>
                    <a:lnT w="0" cmpd="sng">
                      <a:noFill/>
                      <a:prstDash val="solid"/>
                    </a:lnT>
                    <a:lnB w="0" cmpd="sng">
                      <a:noFill/>
                      <a:prstDash val="solid"/>
                    </a:lnB>
                    <a:solidFill>
                      <a:srgbClr val="006BB6"/>
                    </a:solidFill>
                  </a:tcPr>
                </a:tc>
                <a:tc>
                  <a:txBody>
                    <a:bodyPr/>
                    <a:lstStyle/>
                    <a:p>
                      <a:pPr marL="91440" marR="0" indent="0" algn="l">
                        <a:lnSpc>
                          <a:spcPts val="2100"/>
                        </a:lnSpc>
                        <a:spcBef>
                          <a:spcPts val="450"/>
                        </a:spcBef>
                        <a:spcAft>
                          <a:spcPts val="760"/>
                        </a:spcAft>
                      </a:pPr>
                      <a:r>
                        <a:rPr lang="en-US" sz="1800" b="1" spc="0">
                          <a:solidFill>
                            <a:srgbClr val="FFFFFF"/>
                          </a:solidFill>
                          <a:latin typeface="Arial" panose="02020603050405020304" pitchFamily="2"/>
                        </a:rPr>
                        <a:t>You Pay </a:t>
                      </a:r>
                    </a:p>
                  </a:txBody>
                  <a:tcPr marL="0" marR="0" marT="0" marB="0" anchor="ctr">
                    <a:lnL w="0" cmpd="sng">
                      <a:noFill/>
                      <a:prstDash val="solid"/>
                    </a:lnL>
                    <a:lnR w="0" cmpd="sng">
                      <a:noFill/>
                      <a:prstDash val="solid"/>
                    </a:lnR>
                    <a:lnT w="0" cmpd="sng">
                      <a:noFill/>
                      <a:prstDash val="solid"/>
                    </a:lnT>
                    <a:lnB w="0" cmpd="sng">
                      <a:noFill/>
                      <a:prstDash val="solid"/>
                    </a:lnB>
                    <a:solidFill>
                      <a:srgbClr val="006BB6"/>
                    </a:solidFill>
                  </a:tcPr>
                </a:tc>
                <a:extLst>
                  <a:ext uri="{0D108BD9-81ED-4DB2-BD59-A6C34878D82A}">
                    <a16:rowId xmlns:a16="http://schemas.microsoft.com/office/drawing/2014/main" val="10000"/>
                  </a:ext>
                </a:extLst>
              </a:tr>
              <a:tr h="533400">
                <a:tc>
                  <a:txBody>
                    <a:bodyPr/>
                    <a:lstStyle/>
                    <a:p>
                      <a:pPr marL="91440" marR="342900" indent="0" algn="l">
                        <a:lnSpc>
                          <a:spcPts val="1700"/>
                        </a:lnSpc>
                        <a:spcBef>
                          <a:spcPts val="525"/>
                        </a:spcBef>
                        <a:spcAft>
                          <a:spcPts val="290"/>
                        </a:spcAft>
                      </a:pPr>
                      <a:r>
                        <a:rPr lang="en-US" sz="1400" b="1" spc="-15">
                          <a:solidFill>
                            <a:srgbClr val="000000"/>
                          </a:solidFill>
                          <a:latin typeface="Arial" panose="02020603050405020304" pitchFamily="2"/>
                        </a:rPr>
                        <a:t>Covered by TRICARE and Medicare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solidFill>
                      <a:srgbClr val="C5EDFF"/>
                    </a:solidFill>
                  </a:tcPr>
                </a:tc>
                <a:tc>
                  <a:txBody>
                    <a:bodyPr/>
                    <a:lstStyle/>
                    <a:p>
                      <a:pPr marL="91440" marR="0" indent="0" algn="l">
                        <a:lnSpc>
                          <a:spcPts val="1700"/>
                        </a:lnSpc>
                        <a:spcBef>
                          <a:spcPts val="525"/>
                        </a:spcBef>
                        <a:spcAft>
                          <a:spcPts val="290"/>
                        </a:spcAft>
                      </a:pPr>
                      <a:r>
                        <a:rPr lang="en-US" sz="1400" spc="0">
                          <a:solidFill>
                            <a:srgbClr val="000000"/>
                          </a:solidFill>
                          <a:latin typeface="Arial" panose="02020603050405020304" pitchFamily="2"/>
                        </a:rPr>
                        <a:t>Medicare-authorized amount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91440" marR="0" indent="0" algn="l">
                        <a:lnSpc>
                          <a:spcPts val="1700"/>
                        </a:lnSpc>
                        <a:spcBef>
                          <a:spcPts val="525"/>
                        </a:spcBef>
                        <a:spcAft>
                          <a:spcPts val="290"/>
                        </a:spcAft>
                      </a:pPr>
                      <a:r>
                        <a:rPr lang="en-US" sz="1400" spc="0">
                          <a:solidFill>
                            <a:srgbClr val="000000"/>
                          </a:solidFill>
                          <a:latin typeface="Arial" panose="02020603050405020304" pitchFamily="2"/>
                        </a:rPr>
                        <a:t>TRICARE-allowable amount </a:t>
                      </a:r>
                    </a:p>
                  </a:txBody>
                  <a:tcPr marL="0" marR="0" marT="0" marB="0" anchor="ctr">
                    <a:lnL w="0" cmpd="sng">
                      <a:noFill/>
                      <a:prstDash val="solid"/>
                    </a:lnL>
                    <a:lnR w="0" cmpd="sng">
                      <a:noFill/>
                      <a:prstDash val="solid"/>
                    </a:lnR>
                    <a:lnT w="0" cmpd="sng">
                      <a:noFill/>
                      <a:prstDash val="solid"/>
                    </a:lnT>
                    <a:lnB w="12065" cmpd="sng">
                      <a:solidFill>
                        <a:srgbClr val="000000"/>
                      </a:solidFill>
                      <a:prstDash val="solid"/>
                    </a:lnB>
                  </a:tcPr>
                </a:tc>
                <a:tc>
                  <a:txBody>
                    <a:bodyPr/>
                    <a:lstStyle/>
                    <a:p>
                      <a:pPr marL="91440" marR="0" indent="0" algn="l">
                        <a:lnSpc>
                          <a:spcPts val="1700"/>
                        </a:lnSpc>
                        <a:spcBef>
                          <a:spcPts val="525"/>
                        </a:spcBef>
                        <a:spcAft>
                          <a:spcPts val="1970"/>
                        </a:spcAft>
                      </a:pPr>
                      <a:r>
                        <a:rPr lang="en-US" sz="1400" spc="0">
                          <a:solidFill>
                            <a:srgbClr val="000000"/>
                          </a:solidFill>
                          <a:latin typeface="Arial" panose="02020603050405020304" pitchFamily="2"/>
                        </a:rPr>
                        <a:t>Nothing </a:t>
                      </a:r>
                    </a:p>
                  </a:txBody>
                  <a:tcPr marL="0" marR="0" marT="0" marB="0">
                    <a:lnL w="0" cmpd="sng">
                      <a:noFill/>
                      <a:prstDash val="solid"/>
                    </a:lnL>
                    <a:lnR w="0" cmpd="sng">
                      <a:noFill/>
                      <a:prstDash val="solid"/>
                    </a:lnR>
                    <a:lnT w="0" cmpd="sng">
                      <a:noFill/>
                      <a:prstDash val="solid"/>
                    </a:lnT>
                    <a:lnB w="12065" cmpd="sng">
                      <a:solidFill>
                        <a:srgbClr val="000000"/>
                      </a:solidFill>
                      <a:prstDash val="solid"/>
                    </a:lnB>
                  </a:tcPr>
                </a:tc>
                <a:extLst>
                  <a:ext uri="{0D108BD9-81ED-4DB2-BD59-A6C34878D82A}">
                    <a16:rowId xmlns:a16="http://schemas.microsoft.com/office/drawing/2014/main" val="10001"/>
                  </a:ext>
                </a:extLst>
              </a:tr>
              <a:tr h="731520">
                <a:tc>
                  <a:txBody>
                    <a:bodyPr/>
                    <a:lstStyle/>
                    <a:p>
                      <a:pPr marL="91440" marR="0" indent="0" algn="l">
                        <a:lnSpc>
                          <a:spcPts val="1700"/>
                        </a:lnSpc>
                        <a:spcBef>
                          <a:spcPts val="405"/>
                        </a:spcBef>
                        <a:spcAft>
                          <a:spcPts val="0"/>
                        </a:spcAft>
                      </a:pPr>
                      <a:r>
                        <a:rPr lang="en-US" sz="1400" b="1" spc="0">
                          <a:solidFill>
                            <a:srgbClr val="000000"/>
                          </a:solidFill>
                          <a:latin typeface="Arial" panose="02020603050405020304" pitchFamily="2"/>
                        </a:rPr>
                        <a:t>Covered by </a:t>
                      </a:r>
                    </a:p>
                    <a:p>
                      <a:pPr marL="91440" marR="0" indent="0" algn="l">
                        <a:lnSpc>
                          <a:spcPts val="1700"/>
                        </a:lnSpc>
                        <a:spcBef>
                          <a:spcPts val="0"/>
                        </a:spcBef>
                        <a:spcAft>
                          <a:spcPts val="0"/>
                        </a:spcAft>
                      </a:pPr>
                      <a:r>
                        <a:rPr lang="en-US" sz="1400" b="1" spc="0">
                          <a:solidFill>
                            <a:srgbClr val="000000"/>
                          </a:solidFill>
                          <a:latin typeface="Arial" panose="02020603050405020304" pitchFamily="2"/>
                        </a:rPr>
                        <a:t>Medicare only </a:t>
                      </a:r>
                    </a:p>
                    <a:p>
                      <a:pPr marL="91440" marR="0" indent="0" algn="l">
                        <a:lnSpc>
                          <a:spcPts val="1700"/>
                        </a:lnSpc>
                        <a:spcBef>
                          <a:spcPts val="0"/>
                        </a:spcBef>
                        <a:spcAft>
                          <a:spcPts val="290"/>
                        </a:spcAft>
                      </a:pPr>
                      <a:r>
                        <a:rPr lang="en-US" sz="1400" b="1" spc="0">
                          <a:solidFill>
                            <a:srgbClr val="000000"/>
                          </a:solidFill>
                          <a:latin typeface="Arial" panose="02020603050405020304" pitchFamily="2"/>
                        </a:rPr>
                        <a:t>(e.g., chiropractic care)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C5EDFF"/>
                    </a:solidFill>
                  </a:tcPr>
                </a:tc>
                <a:tc>
                  <a:txBody>
                    <a:bodyPr/>
                    <a:lstStyle/>
                    <a:p>
                      <a:pPr marL="91440" marR="0" indent="0" algn="l">
                        <a:lnSpc>
                          <a:spcPts val="1700"/>
                        </a:lnSpc>
                        <a:spcBef>
                          <a:spcPts val="405"/>
                        </a:spcBef>
                        <a:spcAft>
                          <a:spcPts val="1970"/>
                        </a:spcAft>
                      </a:pPr>
                      <a:r>
                        <a:rPr lang="en-US" sz="1400" spc="0">
                          <a:solidFill>
                            <a:srgbClr val="000000"/>
                          </a:solidFill>
                          <a:latin typeface="Arial" panose="02020603050405020304" pitchFamily="2"/>
                        </a:rPr>
                        <a:t>Medicare-authorized amount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94615" marR="0" indent="0" algn="l">
                        <a:lnSpc>
                          <a:spcPts val="1700"/>
                        </a:lnSpc>
                        <a:spcBef>
                          <a:spcPts val="405"/>
                        </a:spcBef>
                        <a:spcAft>
                          <a:spcPts val="3650"/>
                        </a:spcAft>
                      </a:pPr>
                      <a:r>
                        <a:rPr lang="en-US" sz="1400" spc="0">
                          <a:solidFill>
                            <a:srgbClr val="000000"/>
                          </a:solidFill>
                          <a:latin typeface="Arial" panose="02020603050405020304" pitchFamily="2"/>
                        </a:rPr>
                        <a:t>Nothing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700"/>
                        </a:lnSpc>
                        <a:spcBef>
                          <a:spcPts val="405"/>
                        </a:spcBef>
                        <a:spcAft>
                          <a:spcPts val="290"/>
                        </a:spcAft>
                      </a:pPr>
                      <a:r>
                        <a:rPr lang="en-US" sz="1400" spc="105">
                          <a:solidFill>
                            <a:srgbClr val="000000"/>
                          </a:solidFill>
                          <a:latin typeface="Arial" panose="02020603050405020304" pitchFamily="2"/>
                        </a:rPr>
                        <a:t>Medicare annual deductible and cost-share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2"/>
                  </a:ext>
                </a:extLst>
              </a:tr>
              <a:tr h="978535">
                <a:tc>
                  <a:txBody>
                    <a:bodyPr/>
                    <a:lstStyle/>
                    <a:p>
                      <a:pPr marL="91440" marR="342900" indent="0" algn="l">
                        <a:lnSpc>
                          <a:spcPts val="1700"/>
                        </a:lnSpc>
                        <a:spcBef>
                          <a:spcPts val="405"/>
                        </a:spcBef>
                        <a:spcAft>
                          <a:spcPts val="555"/>
                        </a:spcAft>
                      </a:pPr>
                      <a:r>
                        <a:rPr lang="en-US" sz="1400" b="1" spc="-15">
                          <a:solidFill>
                            <a:srgbClr val="000000"/>
                          </a:solidFill>
                          <a:latin typeface="Arial" panose="02020603050405020304" pitchFamily="2"/>
                        </a:rPr>
                        <a:t>Covered by TRICARE only (e.g., TRICARE- covered services received overseas)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solidFill>
                      <a:srgbClr val="C5EDFF"/>
                    </a:solidFill>
                  </a:tcPr>
                </a:tc>
                <a:tc>
                  <a:txBody>
                    <a:bodyPr/>
                    <a:lstStyle/>
                    <a:p>
                      <a:pPr marL="100965" marR="0" indent="0" algn="l">
                        <a:lnSpc>
                          <a:spcPts val="1700"/>
                        </a:lnSpc>
                        <a:spcBef>
                          <a:spcPts val="405"/>
                        </a:spcBef>
                        <a:spcAft>
                          <a:spcPts val="5595"/>
                        </a:spcAft>
                      </a:pPr>
                      <a:r>
                        <a:rPr lang="en-US" sz="1400" spc="0">
                          <a:solidFill>
                            <a:srgbClr val="000000"/>
                          </a:solidFill>
                          <a:latin typeface="Arial" panose="02020603050405020304" pitchFamily="2"/>
                        </a:rPr>
                        <a:t>Nothing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700"/>
                        </a:lnSpc>
                        <a:spcBef>
                          <a:spcPts val="405"/>
                        </a:spcBef>
                        <a:spcAft>
                          <a:spcPts val="3915"/>
                        </a:spcAft>
                      </a:pPr>
                      <a:r>
                        <a:rPr lang="en-US" sz="1400" spc="0">
                          <a:solidFill>
                            <a:srgbClr val="000000"/>
                          </a:solidFill>
                          <a:latin typeface="Arial" panose="02020603050405020304" pitchFamily="2"/>
                        </a:rPr>
                        <a:t>TRICARE-allowable amount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700"/>
                        </a:lnSpc>
                        <a:spcBef>
                          <a:spcPts val="405"/>
                        </a:spcBef>
                        <a:spcAft>
                          <a:spcPts val="2235"/>
                        </a:spcAft>
                      </a:pPr>
                      <a:r>
                        <a:rPr lang="en-US" sz="1400" spc="105">
                          <a:solidFill>
                            <a:srgbClr val="000000"/>
                          </a:solidFill>
                          <a:latin typeface="Arial" panose="02020603050405020304" pitchFamily="2"/>
                        </a:rPr>
                        <a:t>TRICARE annual deductible and cost-share </a:t>
                      </a:r>
                    </a:p>
                  </a:txBody>
                  <a:tcPr marL="0" marR="0" marT="0" marB="0">
                    <a:lnL w="0" cmpd="sng">
                      <a:noFill/>
                      <a:prstDash val="solid"/>
                    </a:lnL>
                    <a:lnR w="0" cmpd="sng">
                      <a:no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3"/>
                  </a:ext>
                </a:extLst>
              </a:tr>
              <a:tr h="1186180">
                <a:tc>
                  <a:txBody>
                    <a:bodyPr/>
                    <a:lstStyle/>
                    <a:p>
                      <a:pPr marL="91440" marR="0" indent="0" algn="l">
                        <a:lnSpc>
                          <a:spcPts val="1700"/>
                        </a:lnSpc>
                        <a:spcBef>
                          <a:spcPts val="405"/>
                        </a:spcBef>
                        <a:spcAft>
                          <a:spcPts val="0"/>
                        </a:spcAft>
                      </a:pPr>
                      <a:r>
                        <a:rPr lang="en-US" sz="1400" b="1" spc="0">
                          <a:solidFill>
                            <a:srgbClr val="000000"/>
                          </a:solidFill>
                          <a:latin typeface="Arial" panose="02020603050405020304" pitchFamily="2"/>
                        </a:rPr>
                        <a:t>Not covered by </a:t>
                      </a:r>
                    </a:p>
                    <a:p>
                      <a:pPr marL="91440" marR="0" indent="0" algn="l">
                        <a:lnSpc>
                          <a:spcPts val="1700"/>
                        </a:lnSpc>
                        <a:spcBef>
                          <a:spcPts val="0"/>
                        </a:spcBef>
                        <a:spcAft>
                          <a:spcPts val="5570"/>
                        </a:spcAft>
                      </a:pPr>
                      <a:r>
                        <a:rPr lang="en-US" sz="1400" b="1" spc="0">
                          <a:solidFill>
                            <a:srgbClr val="000000"/>
                          </a:solidFill>
                          <a:latin typeface="Arial" panose="02020603050405020304" pitchFamily="2"/>
                        </a:rPr>
                        <a:t>TRICARE or Medicare </a:t>
                      </a:r>
                    </a:p>
                  </a:txBody>
                  <a:tcPr marL="0" marR="0" marT="0" marB="0">
                    <a:lnL w="0" cmpd="sng">
                      <a:noFill/>
                      <a:prstDash val="solid"/>
                    </a:lnL>
                    <a:lnR w="0" cmpd="sng">
                      <a:noFill/>
                      <a:prstDash val="solid"/>
                    </a:lnR>
                    <a:lnT w="12065" cmpd="sng">
                      <a:solidFill>
                        <a:srgbClr val="000000"/>
                      </a:solidFill>
                      <a:prstDash val="solid"/>
                    </a:lnT>
                    <a:lnB w="0" cmpd="sng">
                      <a:noFill/>
                      <a:prstDash val="solid"/>
                    </a:lnB>
                    <a:solidFill>
                      <a:srgbClr val="C5EDFF"/>
                    </a:solidFill>
                  </a:tcPr>
                </a:tc>
                <a:tc>
                  <a:txBody>
                    <a:bodyPr/>
                    <a:lstStyle/>
                    <a:p>
                      <a:pPr marL="100965" marR="0" indent="0" algn="l">
                        <a:lnSpc>
                          <a:spcPts val="1700"/>
                        </a:lnSpc>
                        <a:spcBef>
                          <a:spcPts val="405"/>
                        </a:spcBef>
                        <a:spcAft>
                          <a:spcPts val="7250"/>
                        </a:spcAft>
                      </a:pPr>
                      <a:r>
                        <a:rPr lang="en-US" sz="1400" spc="0">
                          <a:solidFill>
                            <a:srgbClr val="000000"/>
                          </a:solidFill>
                          <a:latin typeface="Arial" panose="02020603050405020304" pitchFamily="2"/>
                        </a:rPr>
                        <a:t>Nothing </a:t>
                      </a:r>
                    </a:p>
                  </a:txBody>
                  <a:tcPr marL="0" marR="0" marT="0" marB="0">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94615" marR="0" indent="0" algn="l">
                        <a:lnSpc>
                          <a:spcPts val="1700"/>
                        </a:lnSpc>
                        <a:spcBef>
                          <a:spcPts val="405"/>
                        </a:spcBef>
                        <a:spcAft>
                          <a:spcPts val="7250"/>
                        </a:spcAft>
                      </a:pPr>
                      <a:r>
                        <a:rPr lang="en-US" sz="1400" spc="0">
                          <a:solidFill>
                            <a:srgbClr val="000000"/>
                          </a:solidFill>
                          <a:latin typeface="Arial" panose="02020603050405020304" pitchFamily="2"/>
                        </a:rPr>
                        <a:t>Nothing </a:t>
                      </a:r>
                    </a:p>
                  </a:txBody>
                  <a:tcPr marL="0" marR="0" marT="0" marB="0">
                    <a:lnL w="0" cmpd="sng">
                      <a:noFill/>
                      <a:prstDash val="solid"/>
                    </a:lnL>
                    <a:lnR w="0" cmpd="sng">
                      <a:noFill/>
                      <a:prstDash val="solid"/>
                    </a:lnR>
                    <a:lnT w="12065" cmpd="sng">
                      <a:solidFill>
                        <a:srgbClr val="000000"/>
                      </a:solidFill>
                      <a:prstDash val="solid"/>
                    </a:lnT>
                    <a:lnB w="0" cmpd="sng">
                      <a:noFill/>
                      <a:prstDash val="solid"/>
                    </a:lnB>
                  </a:tcPr>
                </a:tc>
                <a:tc>
                  <a:txBody>
                    <a:bodyPr/>
                    <a:lstStyle/>
                    <a:p>
                      <a:pPr marL="91440" marR="274320" indent="0" algn="l">
                        <a:lnSpc>
                          <a:spcPts val="1700"/>
                        </a:lnSpc>
                        <a:spcBef>
                          <a:spcPts val="405"/>
                        </a:spcBef>
                        <a:spcAft>
                          <a:spcPts val="530"/>
                        </a:spcAft>
                      </a:pPr>
                      <a:r>
                        <a:rPr lang="en-US" sz="1400" spc="0">
                          <a:solidFill>
                            <a:srgbClr val="000000"/>
                          </a:solidFill>
                          <a:latin typeface="Arial" panose="02020603050405020304" pitchFamily="2"/>
                        </a:rPr>
                        <a:t>Billed charges (which may exceed the Medicare- or TRICARE-allowable amount) </a:t>
                      </a:r>
                    </a:p>
                  </a:txBody>
                  <a:tcPr marL="0" marR="0" marT="0" marB="0">
                    <a:lnL w="0" cmpd="sng">
                      <a:noFill/>
                      <a:prstDash val="solid"/>
                    </a:lnL>
                    <a:lnR w="0" cmpd="sng">
                      <a:noFill/>
                      <a:prstDash val="solid"/>
                    </a:lnR>
                    <a:lnT w="12065" cmpd="sng">
                      <a:solidFill>
                        <a:srgbClr val="000000"/>
                      </a:solidFill>
                      <a:prstDash val="solid"/>
                    </a:lnT>
                    <a:lnB w="0" cmpd="sng">
                      <a:no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5540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8607425" y="1097280"/>
            <a:ext cx="121920" cy="121920"/>
          </a:xfrm>
          <a:prstGeom prst="rect">
            <a:avLst/>
          </a:prstGeom>
        </p:spPr>
      </p:pic>
      <p:pic>
        <p:nvPicPr>
          <p:cNvPr id="6" name="Picture 5"/>
          <p:cNvPicPr/>
          <p:nvPr/>
        </p:nvPicPr>
        <p:blipFill>
          <a:blip r:embed="rId3"/>
          <a:stretch>
            <a:fillRect/>
          </a:stretch>
        </p:blipFill>
        <p:spPr>
          <a:xfrm>
            <a:off x="429895" y="1100455"/>
            <a:ext cx="179705" cy="987425"/>
          </a:xfrm>
          <a:prstGeom prst="rect">
            <a:avLst/>
          </a:prstGeom>
        </p:spPr>
      </p:pic>
      <p:pic>
        <p:nvPicPr>
          <p:cNvPr id="8" name="Picture 7"/>
          <p:cNvPicPr/>
          <p:nvPr/>
        </p:nvPicPr>
        <p:blipFill>
          <a:blip r:embed="rId4"/>
          <a:stretch>
            <a:fillRect/>
          </a:stretch>
        </p:blipFill>
        <p:spPr>
          <a:xfrm>
            <a:off x="850265" y="1393190"/>
            <a:ext cx="396240" cy="396240"/>
          </a:xfrm>
          <a:prstGeom prst="rect">
            <a:avLst/>
          </a:prstGeom>
        </p:spPr>
      </p:pic>
      <p:pic>
        <p:nvPicPr>
          <p:cNvPr id="11" name="Picture 10"/>
          <p:cNvPicPr/>
          <p:nvPr/>
        </p:nvPicPr>
        <p:blipFill>
          <a:blip r:embed="rId5"/>
          <a:stretch>
            <a:fillRect/>
          </a:stretch>
        </p:blipFill>
        <p:spPr>
          <a:xfrm>
            <a:off x="8607425" y="1950720"/>
            <a:ext cx="121920" cy="146050"/>
          </a:xfrm>
          <a:prstGeom prst="rect">
            <a:avLst/>
          </a:prstGeom>
        </p:spPr>
      </p:pic>
      <p:pic>
        <p:nvPicPr>
          <p:cNvPr id="13" name="Picture 12"/>
          <p:cNvPicPr/>
          <p:nvPr/>
        </p:nvPicPr>
        <p:blipFill>
          <a:blip r:embed="rId6"/>
          <a:stretch>
            <a:fillRect/>
          </a:stretch>
        </p:blipFill>
        <p:spPr>
          <a:xfrm>
            <a:off x="0" y="2362200"/>
            <a:ext cx="9144000" cy="4495800"/>
          </a:xfrm>
          <a:prstGeom prst="rect">
            <a:avLst/>
          </a:prstGeom>
        </p:spPr>
      </p:pic>
      <p:sp>
        <p:nvSpPr>
          <p:cNvPr id="2" name="Text Placeholder 1"/>
          <p:cNvSpPr>
            <a:spLocks noGrp="1"/>
          </p:cNvSpPr>
          <p:nvPr>
            <p:ph type="body" idx="10"/>
          </p:nvPr>
        </p:nvSpPr>
        <p:spPr>
          <a:xfrm>
            <a:off x="0" y="355600"/>
            <a:ext cx="9144000" cy="741045"/>
          </a:xfrm>
          <a:prstGeom prst="rect">
            <a:avLst/>
          </a:prstGeom>
          <a:noFill/>
          <a:ln w="0" cmpd="sng">
            <a:noFill/>
            <a:prstDash val="solid"/>
          </a:ln>
        </p:spPr>
        <p:txBody>
          <a:bodyPr vert="horz" lIns="0" tIns="5080" rIns="0" bIns="0" anchor="t"/>
          <a:lstStyle/>
          <a:p>
            <a:pPr marL="0" marR="0" indent="0" algn="ctr">
              <a:lnSpc>
                <a:spcPts val="4300"/>
              </a:lnSpc>
              <a:spcAft>
                <a:spcPts val="1455"/>
              </a:spcAft>
            </a:pPr>
            <a:r>
              <a:rPr lang="en-US" sz="3750" spc="0">
                <a:solidFill>
                  <a:srgbClr val="006BB6"/>
                </a:solidFill>
                <a:latin typeface="Arial" panose="02020603050405020304" pitchFamily="2"/>
              </a:rPr>
              <a:t>Keep DEERS Information Up To Date </a:t>
            </a:r>
          </a:p>
        </p:txBody>
      </p:sp>
      <p:sp>
        <p:nvSpPr>
          <p:cNvPr id="9" name="Text Placeholder 8"/>
          <p:cNvSpPr>
            <a:spLocks noGrp="1"/>
          </p:cNvSpPr>
          <p:nvPr>
            <p:ph type="body" idx="10"/>
          </p:nvPr>
        </p:nvSpPr>
        <p:spPr>
          <a:xfrm>
            <a:off x="1584960" y="1219200"/>
            <a:ext cx="6718300" cy="840740"/>
          </a:xfrm>
          <a:prstGeom prst="rect">
            <a:avLst/>
          </a:prstGeom>
          <a:noFill/>
          <a:ln w="0" cmpd="sng">
            <a:noFill/>
            <a:prstDash val="solid"/>
          </a:ln>
        </p:spPr>
        <p:txBody>
          <a:bodyPr vert="horz" lIns="0" tIns="5715" rIns="0" bIns="0" anchor="t"/>
          <a:lstStyle/>
          <a:p>
            <a:pPr marL="0" marR="0" indent="0" algn="l">
              <a:lnSpc>
                <a:spcPts val="1900"/>
              </a:lnSpc>
              <a:spcAft>
                <a:spcPts val="795"/>
              </a:spcAft>
            </a:pPr>
            <a:r>
              <a:rPr lang="en-US" sz="1600" b="1" spc="-5">
                <a:solidFill>
                  <a:srgbClr val="000000"/>
                </a:solidFill>
                <a:latin typeface="Arial" panose="02020603050405020304" pitchFamily="2"/>
              </a:rPr>
              <a:t>Being able to use TRICARE depends on keeping DEERS up to date</a:t>
            </a:r>
            <a:r>
              <a:rPr lang="en-US" sz="1600" spc="-5">
                <a:solidFill>
                  <a:srgbClr val="000000"/>
                </a:solidFill>
                <a:latin typeface="Arial" panose="02020603050405020304" pitchFamily="2"/>
              </a:rPr>
              <a:t>. Update DEERS after you have a life event, like getting married or divorced, moving, giving birth, adopting a child, retiring, and other changes. </a:t>
            </a:r>
          </a:p>
        </p:txBody>
      </p:sp>
      <p:sp>
        <p:nvSpPr>
          <p:cNvPr id="14" name="Text Placeholder 13"/>
          <p:cNvSpPr>
            <a:spLocks noGrp="1"/>
          </p:cNvSpPr>
          <p:nvPr>
            <p:ph type="body" idx="10"/>
          </p:nvPr>
        </p:nvSpPr>
        <p:spPr>
          <a:xfrm>
            <a:off x="1847215" y="2371090"/>
            <a:ext cx="6644640" cy="173990"/>
          </a:xfrm>
          <a:prstGeom prst="rect">
            <a:avLst/>
          </a:prstGeom>
          <a:noFill/>
          <a:ln w="0" cmpd="sng">
            <a:noFill/>
            <a:prstDash val="solid"/>
          </a:ln>
        </p:spPr>
        <p:txBody>
          <a:bodyPr vert="horz" lIns="0" tIns="0" rIns="0" bIns="0" anchor="t"/>
          <a:lstStyle/>
          <a:p>
            <a:pPr marL="0" marR="0" indent="0" algn="l">
              <a:lnSpc>
                <a:spcPts val="1300"/>
              </a:lnSpc>
              <a:spcAft>
                <a:spcPts val="0"/>
              </a:spcAft>
            </a:pPr>
            <a:r>
              <a:rPr lang="en-US" sz="1750" spc="-5">
                <a:solidFill>
                  <a:srgbClr val="000000"/>
                </a:solidFill>
                <a:latin typeface="Arial" panose="02020603050405020304" pitchFamily="2"/>
              </a:rPr>
              <a:t>Go to an </a:t>
            </a:r>
            <a:r>
              <a:rPr lang="en-US" sz="1750" b="1" spc="-10">
                <a:solidFill>
                  <a:srgbClr val="000000"/>
                </a:solidFill>
                <a:latin typeface="Arial" panose="02020603050405020304" pitchFamily="2"/>
              </a:rPr>
              <a:t>ID card office</a:t>
            </a:r>
            <a:r>
              <a:rPr lang="en-US" sz="1750" spc="-5">
                <a:solidFill>
                  <a:srgbClr val="000000"/>
                </a:solidFill>
                <a:latin typeface="Arial" panose="02020603050405020304" pitchFamily="2"/>
              </a:rPr>
              <a:t>. Find an office at </a:t>
            </a:r>
            <a:r>
              <a:rPr lang="en-US" sz="1750" b="1" u="sng" spc="-10">
                <a:solidFill>
                  <a:srgbClr val="0000FF"/>
                </a:solidFill>
                <a:latin typeface="Arial" panose="02020603050405020304" pitchFamily="2"/>
              </a:rPr>
              <a:t>www.dmdc.osd.mil/rsl</a:t>
            </a:r>
            <a:r>
              <a:rPr lang="en-US" sz="1750" u="sng" spc="-5">
                <a:solidFill>
                  <a:srgbClr val="0000FF"/>
                </a:solidFill>
                <a:latin typeface="Arial" panose="02020603050405020304" pitchFamily="2"/>
              </a:rPr>
              <a:t>.</a:t>
            </a:r>
            <a:r>
              <a:rPr lang="en-US" sz="100" spc="-5">
                <a:solidFill>
                  <a:srgbClr val="000000"/>
                </a:solidFill>
                <a:latin typeface="Arial" panose="02020603050405020304" pitchFamily="2"/>
              </a:rPr>
              <a:t> </a:t>
            </a:r>
          </a:p>
        </p:txBody>
      </p:sp>
      <p:sp>
        <p:nvSpPr>
          <p:cNvPr id="15" name="Text Placeholder 14"/>
          <p:cNvSpPr>
            <a:spLocks noGrp="1"/>
          </p:cNvSpPr>
          <p:nvPr>
            <p:ph type="body" idx="10"/>
          </p:nvPr>
        </p:nvSpPr>
        <p:spPr>
          <a:xfrm>
            <a:off x="1852930" y="2797810"/>
            <a:ext cx="6623685" cy="21971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en-US" sz="1750" b="1" spc="-30">
                <a:solidFill>
                  <a:srgbClr val="000000"/>
                </a:solidFill>
                <a:latin typeface="Arial" panose="02020603050405020304" pitchFamily="2"/>
              </a:rPr>
              <a:t>Note: </a:t>
            </a:r>
            <a:r>
              <a:rPr lang="en-US" sz="1750" spc="-25">
                <a:solidFill>
                  <a:srgbClr val="000000"/>
                </a:solidFill>
                <a:latin typeface="Arial" panose="02020603050405020304" pitchFamily="2"/>
              </a:rPr>
              <a:t>You must use this option to add family members in DEERS. </a:t>
            </a:r>
          </a:p>
        </p:txBody>
      </p:sp>
      <p:sp>
        <p:nvSpPr>
          <p:cNvPr id="16" name="Text Placeholder 15"/>
          <p:cNvSpPr>
            <a:spLocks noGrp="1"/>
          </p:cNvSpPr>
          <p:nvPr>
            <p:ph type="body" idx="10"/>
          </p:nvPr>
        </p:nvSpPr>
        <p:spPr>
          <a:xfrm>
            <a:off x="1852930" y="3666490"/>
            <a:ext cx="4559935" cy="221615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750" spc="0">
                <a:solidFill>
                  <a:srgbClr val="000000"/>
                </a:solidFill>
                <a:latin typeface="Arial" panose="02020603050405020304" pitchFamily="2"/>
              </a:rPr>
              <a:t>Log on to </a:t>
            </a:r>
            <a:r>
              <a:rPr lang="en-US" sz="1750" b="1" u="sng" spc="-5">
                <a:solidFill>
                  <a:srgbClr val="0000FF"/>
                </a:solidFill>
                <a:latin typeface="Arial" panose="02020603050405020304" pitchFamily="2"/>
              </a:rPr>
              <a:t>https://milconnect.dmdc.osd.mil</a:t>
            </a:r>
            <a:r>
              <a:rPr lang="en-US" sz="1750" spc="0">
                <a:solidFill>
                  <a:srgbClr val="000000"/>
                </a:solidFill>
                <a:latin typeface="Arial" panose="02020603050405020304" pitchFamily="2"/>
              </a:rPr>
              <a:t>. </a:t>
            </a:r>
          </a:p>
          <a:p>
            <a:pPr marL="0" marR="0" indent="0" algn="l">
              <a:lnSpc>
                <a:spcPts val="2000"/>
              </a:lnSpc>
              <a:spcBef>
                <a:spcPts val="6235"/>
              </a:spcBef>
              <a:spcAft>
                <a:spcPts val="0"/>
              </a:spcAft>
            </a:pPr>
            <a:r>
              <a:rPr lang="en-US" sz="1750" spc="0">
                <a:solidFill>
                  <a:srgbClr val="000000"/>
                </a:solidFill>
                <a:latin typeface="Arial" panose="02020603050405020304" pitchFamily="2"/>
              </a:rPr>
              <a:t>Call </a:t>
            </a:r>
            <a:r>
              <a:rPr lang="en-US" sz="1750" b="1" spc="0">
                <a:solidFill>
                  <a:srgbClr val="000000"/>
                </a:solidFill>
                <a:latin typeface="Arial" panose="02020603050405020304" pitchFamily="2"/>
              </a:rPr>
              <a:t>1-800-538-9552</a:t>
            </a:r>
            <a:r>
              <a:rPr lang="en-US" sz="1750" spc="0">
                <a:solidFill>
                  <a:srgbClr val="000000"/>
                </a:solidFill>
                <a:latin typeface="Arial" panose="02020603050405020304" pitchFamily="2"/>
              </a:rPr>
              <a:t>. </a:t>
            </a:r>
          </a:p>
          <a:p>
            <a:pPr marL="0" marR="0" indent="0" algn="l">
              <a:lnSpc>
                <a:spcPts val="1600"/>
              </a:lnSpc>
              <a:spcBef>
                <a:spcPts val="5755"/>
              </a:spcBef>
              <a:spcAft>
                <a:spcPts val="0"/>
              </a:spcAft>
            </a:pPr>
            <a:r>
              <a:rPr lang="en-US" sz="1750" spc="0">
                <a:solidFill>
                  <a:srgbClr val="000000"/>
                </a:solidFill>
                <a:latin typeface="Arial" panose="02020603050405020304" pitchFamily="2"/>
              </a:rPr>
              <a:t>Fax </a:t>
            </a:r>
            <a:r>
              <a:rPr lang="en-US" sz="1750" b="1" spc="0">
                <a:solidFill>
                  <a:srgbClr val="000000"/>
                </a:solidFill>
                <a:latin typeface="Arial" panose="02020603050405020304" pitchFamily="2"/>
              </a:rPr>
              <a:t>1-800-336-4416</a:t>
            </a:r>
            <a:r>
              <a:rPr lang="en-US" sz="1750" spc="0">
                <a:solidFill>
                  <a:srgbClr val="000000"/>
                </a:solidFill>
                <a:latin typeface="Arial" panose="02020603050405020304" pitchFamily="2"/>
              </a:rPr>
              <a:t>. </a:t>
            </a:r>
          </a:p>
        </p:txBody>
      </p:sp>
      <p:cxnSp>
        <p:nvCxnSpPr>
          <p:cNvPr id="17" name="Straight Connector 16"/>
          <p:cNvCxnSpPr/>
          <p:nvPr/>
        </p:nvCxnSpPr>
        <p:spPr>
          <a:xfrm>
            <a:off x="609600" y="1109345"/>
            <a:ext cx="7974330" cy="0"/>
          </a:xfrm>
          <a:prstGeom prst="line">
            <a:avLst/>
          </a:prstGeom>
          <a:ln w="24130" cmpd="sng">
            <a:solidFill>
              <a:srgbClr val="BB233C"/>
            </a:solidFill>
          </a:ln>
        </p:spPr>
      </p:cxnSp>
      <p:cxnSp>
        <p:nvCxnSpPr>
          <p:cNvPr id="18" name="Straight Connector 17"/>
          <p:cNvCxnSpPr/>
          <p:nvPr/>
        </p:nvCxnSpPr>
        <p:spPr>
          <a:xfrm>
            <a:off x="609600" y="2072640"/>
            <a:ext cx="7980045" cy="0"/>
          </a:xfrm>
          <a:prstGeom prst="line">
            <a:avLst/>
          </a:prstGeom>
          <a:ln w="24130" cmpd="sng">
            <a:solidFill>
              <a:srgbClr val="BB233C"/>
            </a:solidFill>
          </a:ln>
        </p:spPr>
      </p:cxnSp>
      <p:cxnSp>
        <p:nvCxnSpPr>
          <p:cNvPr id="19" name="Straight Connector 18"/>
          <p:cNvCxnSpPr/>
          <p:nvPr/>
        </p:nvCxnSpPr>
        <p:spPr>
          <a:xfrm>
            <a:off x="8708390" y="1231265"/>
            <a:ext cx="0" cy="713740"/>
          </a:xfrm>
          <a:prstGeom prst="line">
            <a:avLst/>
          </a:prstGeom>
          <a:ln w="27305" cmpd="sng">
            <a:solidFill>
              <a:srgbClr val="BB233C"/>
            </a:solidFill>
          </a:ln>
        </p:spPr>
      </p:cxnSp>
      <p:cxnSp>
        <p:nvCxnSpPr>
          <p:cNvPr id="20" name="Straight Connector 19"/>
          <p:cNvCxnSpPr/>
          <p:nvPr/>
        </p:nvCxnSpPr>
        <p:spPr>
          <a:xfrm>
            <a:off x="5544185" y="6507480"/>
            <a:ext cx="3600450" cy="0"/>
          </a:xfrm>
          <a:prstGeom prst="line">
            <a:avLst/>
          </a:prstGeom>
          <a:ln w="3175" cmpd="sng">
            <a:solidFill>
              <a:srgbClr val="EF9E7C"/>
            </a:solidFill>
          </a:ln>
        </p:spPr>
      </p:cxnSp>
      <p:cxnSp>
        <p:nvCxnSpPr>
          <p:cNvPr id="21" name="Straight Connector 20"/>
          <p:cNvCxnSpPr/>
          <p:nvPr/>
        </p:nvCxnSpPr>
        <p:spPr>
          <a:xfrm>
            <a:off x="5544185" y="6507480"/>
            <a:ext cx="3600450" cy="0"/>
          </a:xfrm>
          <a:prstGeom prst="line">
            <a:avLst/>
          </a:prstGeom>
          <a:ln w="3175" cmpd="sng">
            <a:solidFill>
              <a:srgbClr val="EF9E7C"/>
            </a:solidFill>
          </a:ln>
        </p:spPr>
      </p:cxnSp>
      <p:cxnSp>
        <p:nvCxnSpPr>
          <p:cNvPr id="22" name="Straight Connector 21"/>
          <p:cNvCxnSpPr/>
          <p:nvPr/>
        </p:nvCxnSpPr>
        <p:spPr>
          <a:xfrm>
            <a:off x="5544185" y="6507480"/>
            <a:ext cx="3600450" cy="0"/>
          </a:xfrm>
          <a:prstGeom prst="line">
            <a:avLst/>
          </a:prstGeom>
          <a:ln w="3175" cmpd="sng">
            <a:solidFill>
              <a:srgbClr val="EF9E7C"/>
            </a:solidFill>
          </a:ln>
        </p:spPr>
      </p:cxnSp>
      <p:cxnSp>
        <p:nvCxnSpPr>
          <p:cNvPr id="23" name="Straight Connector 22"/>
          <p:cNvCxnSpPr/>
          <p:nvPr/>
        </p:nvCxnSpPr>
        <p:spPr>
          <a:xfrm>
            <a:off x="5544185" y="6507480"/>
            <a:ext cx="3600450" cy="0"/>
          </a:xfrm>
          <a:prstGeom prst="line">
            <a:avLst/>
          </a:prstGeom>
          <a:ln w="3175" cmpd="sng">
            <a:solidFill>
              <a:srgbClr val="EF9E7C"/>
            </a:solidFill>
          </a:ln>
        </p:spPr>
      </p:cxnSp>
      <p:cxnSp>
        <p:nvCxnSpPr>
          <p:cNvPr id="24" name="Straight Connector 23"/>
          <p:cNvCxnSpPr/>
          <p:nvPr/>
        </p:nvCxnSpPr>
        <p:spPr>
          <a:xfrm>
            <a:off x="5544185" y="6507480"/>
            <a:ext cx="3600450" cy="0"/>
          </a:xfrm>
          <a:prstGeom prst="line">
            <a:avLst/>
          </a:prstGeom>
          <a:ln w="3175" cmpd="sng">
            <a:solidFill>
              <a:srgbClr val="EF9E7C"/>
            </a:solidFill>
          </a:ln>
        </p:spPr>
      </p:cxnSp>
      <p:cxnSp>
        <p:nvCxnSpPr>
          <p:cNvPr id="25" name="Straight Connector 24"/>
          <p:cNvCxnSpPr/>
          <p:nvPr/>
        </p:nvCxnSpPr>
        <p:spPr>
          <a:xfrm>
            <a:off x="5544185" y="6507480"/>
            <a:ext cx="3600450" cy="0"/>
          </a:xfrm>
          <a:prstGeom prst="line">
            <a:avLst/>
          </a:prstGeom>
          <a:ln w="3175" cmpd="sng">
            <a:solidFill>
              <a:srgbClr val="EF9E7C"/>
            </a:solidFill>
          </a:ln>
        </p:spPr>
      </p:cxnSp>
      <p:cxnSp>
        <p:nvCxnSpPr>
          <p:cNvPr id="26" name="Straight Connector 25"/>
          <p:cNvCxnSpPr/>
          <p:nvPr/>
        </p:nvCxnSpPr>
        <p:spPr>
          <a:xfrm>
            <a:off x="5544185" y="6507480"/>
            <a:ext cx="3600450" cy="0"/>
          </a:xfrm>
          <a:prstGeom prst="line">
            <a:avLst/>
          </a:prstGeom>
          <a:ln w="3175" cmpd="sng">
            <a:solidFill>
              <a:srgbClr val="EF9E7C"/>
            </a:solidFill>
          </a:ln>
        </p:spPr>
      </p:cxnSp>
      <p:cxnSp>
        <p:nvCxnSpPr>
          <p:cNvPr id="27" name="Straight Connector 26"/>
          <p:cNvCxnSpPr/>
          <p:nvPr/>
        </p:nvCxnSpPr>
        <p:spPr>
          <a:xfrm>
            <a:off x="5544185" y="6507480"/>
            <a:ext cx="3600450" cy="0"/>
          </a:xfrm>
          <a:prstGeom prst="line">
            <a:avLst/>
          </a:prstGeom>
          <a:ln w="3175" cmpd="sng">
            <a:solidFill>
              <a:srgbClr val="EF9E7C"/>
            </a:solidFill>
          </a:ln>
        </p:spPr>
      </p:cxnSp>
      <p:cxnSp>
        <p:nvCxnSpPr>
          <p:cNvPr id="28" name="Straight Connector 27"/>
          <p:cNvCxnSpPr/>
          <p:nvPr/>
        </p:nvCxnSpPr>
        <p:spPr>
          <a:xfrm>
            <a:off x="5544185" y="6507480"/>
            <a:ext cx="3600450" cy="0"/>
          </a:xfrm>
          <a:prstGeom prst="line">
            <a:avLst/>
          </a:prstGeom>
          <a:ln w="3175" cmpd="sng">
            <a:solidFill>
              <a:srgbClr val="EF9E7C"/>
            </a:solidFill>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706880" y="389890"/>
            <a:ext cx="585470" cy="460375"/>
          </a:xfrm>
          <a:prstGeom prst="rect">
            <a:avLst/>
          </a:prstGeom>
        </p:spPr>
      </p:pic>
      <p:pic>
        <p:nvPicPr>
          <p:cNvPr id="8" name="Picture 7"/>
          <p:cNvPicPr/>
          <p:nvPr/>
        </p:nvPicPr>
        <p:blipFill>
          <a:blip r:embed="rId3"/>
          <a:stretch>
            <a:fillRect/>
          </a:stretch>
        </p:blipFill>
        <p:spPr>
          <a:xfrm>
            <a:off x="0" y="6513830"/>
            <a:ext cx="9144000" cy="344170"/>
          </a:xfrm>
          <a:prstGeom prst="rect">
            <a:avLst/>
          </a:prstGeom>
        </p:spPr>
      </p:pic>
      <p:graphicFrame>
        <p:nvGraphicFramePr>
          <p:cNvPr id="3" name="Table 2"/>
          <p:cNvGraphicFramePr>
            <a:graphicFrameLocks noGrp="1"/>
          </p:cNvGraphicFramePr>
          <p:nvPr/>
        </p:nvGraphicFramePr>
        <p:xfrm>
          <a:off x="0" y="355600"/>
          <a:ext cx="9144000" cy="552450"/>
        </p:xfrm>
        <a:graphic>
          <a:graphicData uri="http://schemas.openxmlformats.org/drawingml/2006/table">
            <a:tbl>
              <a:tblPr/>
              <a:tblGrid>
                <a:gridCol w="2292350">
                  <a:extLst>
                    <a:ext uri="{9D8B030D-6E8A-4147-A177-3AD203B41FA5}">
                      <a16:colId xmlns:a16="http://schemas.microsoft.com/office/drawing/2014/main" val="20000"/>
                    </a:ext>
                  </a:extLst>
                </a:gridCol>
                <a:gridCol w="6851650">
                  <a:extLst>
                    <a:ext uri="{9D8B030D-6E8A-4147-A177-3AD203B41FA5}">
                      <a16:colId xmlns:a16="http://schemas.microsoft.com/office/drawing/2014/main" val="20001"/>
                    </a:ext>
                  </a:extLst>
                </a:gridCol>
              </a:tblGrid>
              <a:tr h="55245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2386330" indent="0" algn="r">
                        <a:lnSpc>
                          <a:spcPts val="4300"/>
                        </a:lnSpc>
                        <a:spcBef>
                          <a:spcPts val="0"/>
                        </a:spcBef>
                        <a:spcAft>
                          <a:spcPts val="0"/>
                        </a:spcAft>
                      </a:pPr>
                      <a:r>
                        <a:rPr lang="en-US" sz="3750" spc="0">
                          <a:solidFill>
                            <a:srgbClr val="006BB6"/>
                          </a:solidFill>
                          <a:latin typeface="Arial" panose="02020603050405020304" pitchFamily="2"/>
                        </a:rPr>
                        <a:t>Using TFL Overseas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5" name="Text Placeholder 4"/>
          <p:cNvSpPr>
            <a:spLocks noGrp="1"/>
          </p:cNvSpPr>
          <p:nvPr>
            <p:ph type="body" idx="10"/>
          </p:nvPr>
        </p:nvSpPr>
        <p:spPr>
          <a:xfrm>
            <a:off x="0" y="1570990"/>
            <a:ext cx="9144000" cy="3906520"/>
          </a:xfrm>
          <a:prstGeom prst="rect">
            <a:avLst/>
          </a:prstGeom>
          <a:noFill/>
          <a:ln w="0" cmpd="sng">
            <a:noFill/>
            <a:prstDash val="solid"/>
          </a:ln>
        </p:spPr>
        <p:txBody>
          <a:bodyPr vert="horz" lIns="0" tIns="1905" rIns="0" bIns="0" anchor="t"/>
          <a:lstStyle/>
          <a:p>
            <a:pPr marL="914400" marR="960120" indent="365760" algn="l">
              <a:lnSpc>
                <a:spcPts val="2400"/>
              </a:lnSpc>
              <a:spcAft>
                <a:spcPts val="0"/>
              </a:spcAft>
              <a:buFont typeface="Symbol"/>
              <a:buChar char="·"/>
            </a:pPr>
            <a:r>
              <a:rPr lang="en-US" sz="1950" spc="0">
                <a:solidFill>
                  <a:srgbClr val="000000"/>
                </a:solidFill>
                <a:latin typeface="Arial" panose="02020603050405020304" pitchFamily="2"/>
              </a:rPr>
              <a:t>For overseas locations outside the United States and U.S. territories, TFL works like TRICARE Select and you may visit any host nation provider for care.</a:t>
            </a:r>
            <a:r>
              <a:rPr lang="en-US" sz="1950" b="1" spc="0">
                <a:solidFill>
                  <a:srgbClr val="000000"/>
                </a:solidFill>
                <a:latin typeface="Arial" panose="02020603050405020304" pitchFamily="2"/>
              </a:rPr>
              <a:t>* </a:t>
            </a:r>
          </a:p>
          <a:p>
            <a:pPr marL="1005840" marR="2194560" indent="365760" algn="l">
              <a:lnSpc>
                <a:spcPts val="2600"/>
              </a:lnSpc>
              <a:spcBef>
                <a:spcPts val="240"/>
              </a:spcBef>
              <a:spcAft>
                <a:spcPts val="18120"/>
              </a:spcAft>
              <a:buFont typeface="Symbol"/>
              <a:buChar char="·"/>
            </a:pPr>
            <a:r>
              <a:rPr lang="en-US" sz="1950" spc="0">
                <a:solidFill>
                  <a:srgbClr val="000000"/>
                </a:solidFill>
                <a:latin typeface="Arial" panose="02020603050405020304" pitchFamily="2"/>
              </a:rPr>
              <a:t>Claims are filed with the TOP claims processor. </a:t>
            </a:r>
            <a:r>
              <a:rPr lang="en-US" sz="1800" spc="0">
                <a:solidFill>
                  <a:srgbClr val="000000"/>
                </a:solidFill>
                <a:latin typeface="Arial" panose="02020603050405020304" pitchFamily="2"/>
              </a:rPr>
              <a:t>– For more information, visit </a:t>
            </a:r>
            <a:r>
              <a:rPr lang="en-US" sz="1750" b="1" u="sng" spc="0">
                <a:solidFill>
                  <a:srgbClr val="0000FF"/>
                </a:solidFill>
                <a:latin typeface="Arial" panose="02020603050405020304" pitchFamily="2"/>
              </a:rPr>
              <a:t>www.tricare-overseas.com</a:t>
            </a:r>
            <a:r>
              <a:rPr lang="en-US" sz="1800" spc="0">
                <a:solidFill>
                  <a:srgbClr val="000000"/>
                </a:solidFill>
                <a:latin typeface="Arial" panose="02020603050405020304" pitchFamily="2"/>
              </a:rPr>
              <a:t>. </a:t>
            </a:r>
          </a:p>
        </p:txBody>
      </p:sp>
      <p:sp>
        <p:nvSpPr>
          <p:cNvPr id="6" name="Text Placeholder 5"/>
          <p:cNvSpPr>
            <a:spLocks noGrp="1"/>
          </p:cNvSpPr>
          <p:nvPr>
            <p:ph type="body" idx="10"/>
          </p:nvPr>
        </p:nvSpPr>
        <p:spPr>
          <a:xfrm>
            <a:off x="0" y="5477510"/>
            <a:ext cx="9144000" cy="1036320"/>
          </a:xfrm>
          <a:prstGeom prst="rect">
            <a:avLst/>
          </a:prstGeom>
          <a:noFill/>
          <a:ln w="0" cmpd="sng">
            <a:noFill/>
            <a:prstDash val="solid"/>
          </a:ln>
        </p:spPr>
        <p:txBody>
          <a:bodyPr vert="horz" lIns="0" tIns="0" rIns="0" bIns="0" anchor="t"/>
          <a:lstStyle/>
          <a:p>
            <a:pPr marL="685800" marR="777240" indent="0" algn="l">
              <a:lnSpc>
                <a:spcPts val="1700"/>
              </a:lnSpc>
              <a:spcAft>
                <a:spcPts val="4670"/>
              </a:spcAft>
            </a:pPr>
            <a:r>
              <a:rPr lang="en-US" sz="1400" i="1" spc="0">
                <a:solidFill>
                  <a:srgbClr val="006BB6"/>
                </a:solidFill>
                <a:latin typeface="Times New Roman" panose="02020603050405020304" pitchFamily="1"/>
              </a:rPr>
              <a:t>* </a:t>
            </a:r>
            <a:r>
              <a:rPr lang="en-US" sz="100" i="1" spc="0">
                <a:solidFill>
                  <a:srgbClr val="000000"/>
                </a:solidFill>
                <a:latin typeface="Arial" panose="02020603050405020304" pitchFamily="2"/>
              </a:rPr>
              <a:t> </a:t>
            </a:r>
            <a:r>
              <a:rPr lang="en-US" sz="1400" i="1" spc="0">
                <a:solidFill>
                  <a:srgbClr val="000000"/>
                </a:solidFill>
                <a:latin typeface="Arial" panose="02020603050405020304" pitchFamily="2"/>
              </a:rPr>
              <a:t>If you live or travel in the Philippines, you are encouraged to see a preferred provider for care. For more information, visit </a:t>
            </a:r>
            <a:r>
              <a:rPr lang="en-US" sz="1400" b="1" i="1" u="sng" spc="0">
                <a:solidFill>
                  <a:srgbClr val="0000FF"/>
                </a:solidFill>
                <a:latin typeface="Arial" panose="02020603050405020304" pitchFamily="2"/>
              </a:rPr>
              <a:t>www.tricare.mil/philippines</a:t>
            </a:r>
            <a:r>
              <a:rPr lang="en-US" sz="1400" i="1" u="sng" spc="0">
                <a:solidFill>
                  <a:srgbClr val="0000FF"/>
                </a:solidFill>
                <a:latin typeface="Arial" panose="02020603050405020304" pitchFamily="2"/>
              </a:rPr>
              <a:t>.</a:t>
            </a:r>
            <a:r>
              <a:rPr lang="en-US" sz="100" i="1" spc="0">
                <a:solidFill>
                  <a:srgbClr val="000000"/>
                </a:solidFill>
                <a:latin typeface="Arial" panose="02020603050405020304" pitchFamily="2"/>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97227"/>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227"/>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435350" cy="1991995"/>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950" spc="10" dirty="0">
                <a:solidFill>
                  <a:srgbClr val="FFFFFF"/>
                </a:solidFill>
                <a:latin typeface="Arial" panose="02020603050405020304" pitchFamily="2"/>
              </a:rPr>
              <a:t>Preparing for Retirement </a:t>
            </a:r>
          </a:p>
          <a:p>
            <a:pPr marL="365760" marR="0" indent="365760" algn="l">
              <a:lnSpc>
                <a:spcPts val="2500"/>
              </a:lnSpc>
              <a:spcBef>
                <a:spcPts val="415"/>
              </a:spcBef>
              <a:spcAft>
                <a:spcPts val="0"/>
              </a:spcAft>
              <a:buFont typeface="Symbol"/>
              <a:buChar char="·"/>
            </a:pPr>
            <a:r>
              <a:rPr lang="en-US" sz="1950" spc="-10" dirty="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2000" b="1" spc="0" dirty="0">
                <a:solidFill>
                  <a:srgbClr val="FFFFFF"/>
                </a:solidFill>
                <a:latin typeface="Arial" panose="02020603050405020304" pitchFamily="2"/>
              </a:rPr>
              <a:t>TRICARE Pharmacy Benefit Information </a:t>
            </a:r>
          </a:p>
          <a:p>
            <a:pPr marL="365760" marR="0" indent="365760" algn="l">
              <a:lnSpc>
                <a:spcPts val="2400"/>
              </a:lnSpc>
              <a:spcBef>
                <a:spcPts val="480"/>
              </a:spcBef>
              <a:spcAft>
                <a:spcPts val="0"/>
              </a:spcAft>
              <a:buFont typeface="Symbol"/>
              <a:buChar char="·"/>
            </a:pPr>
            <a:r>
              <a:rPr lang="en-US" sz="1950" spc="0" dirty="0">
                <a:solidFill>
                  <a:srgbClr val="FFFFFF"/>
                </a:solidFill>
                <a:latin typeface="Arial" panose="02020603050405020304" pitchFamily="2"/>
              </a:rPr>
              <a:t>For Information and Assistance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457200" y="1249680"/>
            <a:ext cx="8205470" cy="4815840"/>
          </a:xfrm>
          <a:prstGeom prst="rect">
            <a:avLst/>
          </a:prstGeom>
        </p:spPr>
      </p:pic>
      <p:pic>
        <p:nvPicPr>
          <p:cNvPr id="6" name="Picture 5"/>
          <p:cNvPicPr/>
          <p:nvPr/>
        </p:nvPicPr>
        <p:blipFill>
          <a:blip r:embed="rId3"/>
          <a:stretch>
            <a:fillRect/>
          </a:stretch>
        </p:blipFill>
        <p:spPr>
          <a:xfrm>
            <a:off x="2094230" y="341630"/>
            <a:ext cx="420370" cy="484505"/>
          </a:xfrm>
          <a:prstGeom prst="rect">
            <a:avLst/>
          </a:prstGeom>
        </p:spPr>
      </p:pic>
      <p:pic>
        <p:nvPicPr>
          <p:cNvPr id="8" name="Picture 7"/>
          <p:cNvPicPr/>
          <p:nvPr/>
        </p:nvPicPr>
        <p:blipFill>
          <a:blip r:embed="rId4"/>
          <a:stretch>
            <a:fillRect/>
          </a:stretch>
        </p:blipFill>
        <p:spPr>
          <a:xfrm>
            <a:off x="0" y="6513830"/>
            <a:ext cx="9144000" cy="344170"/>
          </a:xfrm>
          <a:prstGeom prst="rect">
            <a:avLst/>
          </a:prstGeom>
        </p:spPr>
      </p:pic>
      <p:graphicFrame>
        <p:nvGraphicFramePr>
          <p:cNvPr id="5" name="Table 4"/>
          <p:cNvGraphicFramePr>
            <a:graphicFrameLocks noGrp="1"/>
          </p:cNvGraphicFramePr>
          <p:nvPr/>
        </p:nvGraphicFramePr>
        <p:xfrm>
          <a:off x="0" y="330200"/>
          <a:ext cx="9144000" cy="576580"/>
        </p:xfrm>
        <a:graphic>
          <a:graphicData uri="http://schemas.openxmlformats.org/drawingml/2006/table">
            <a:tbl>
              <a:tblPr/>
              <a:tblGrid>
                <a:gridCol w="25146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57658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2602865" indent="0" algn="r">
                        <a:lnSpc>
                          <a:spcPts val="4300"/>
                        </a:lnSpc>
                        <a:spcBef>
                          <a:spcPts val="240"/>
                        </a:spcBef>
                        <a:spcAft>
                          <a:spcPts val="0"/>
                        </a:spcAft>
                      </a:pPr>
                      <a:r>
                        <a:rPr lang="en-US" sz="3750" spc="0">
                          <a:solidFill>
                            <a:srgbClr val="006BB6"/>
                          </a:solidFill>
                          <a:latin typeface="Arial" panose="02020603050405020304" pitchFamily="2"/>
                        </a:rPr>
                        <a:t>Pharmacy Options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9" name="Text Placeholder 8"/>
          <p:cNvSpPr>
            <a:spLocks noGrp="1"/>
          </p:cNvSpPr>
          <p:nvPr>
            <p:ph type="body" idx="10"/>
          </p:nvPr>
        </p:nvSpPr>
        <p:spPr>
          <a:xfrm>
            <a:off x="685800" y="1425575"/>
            <a:ext cx="1670050" cy="543560"/>
          </a:xfrm>
          <a:prstGeom prst="rect">
            <a:avLst/>
          </a:prstGeom>
          <a:noFill/>
          <a:ln w="0" cmpd="sng">
            <a:noFill/>
            <a:prstDash val="solid"/>
          </a:ln>
        </p:spPr>
        <p:txBody>
          <a:bodyPr vert="horz" lIns="0" tIns="17145" rIns="0" bIns="0" anchor="t"/>
          <a:lstStyle/>
          <a:p>
            <a:pPr marL="0" marR="0" indent="0" algn="l">
              <a:lnSpc>
                <a:spcPts val="1900"/>
              </a:lnSpc>
              <a:spcAft>
                <a:spcPts val="280"/>
              </a:spcAft>
            </a:pPr>
            <a:r>
              <a:rPr lang="en-US" sz="1650" spc="170">
                <a:solidFill>
                  <a:srgbClr val="2A2A2B"/>
                </a:solidFill>
                <a:latin typeface="Arial" panose="02020603050405020304" pitchFamily="2"/>
              </a:rPr>
              <a:t>Military Pharmacy </a:t>
            </a:r>
          </a:p>
        </p:txBody>
      </p:sp>
      <p:sp>
        <p:nvSpPr>
          <p:cNvPr id="10" name="Text Placeholder 9"/>
          <p:cNvSpPr>
            <a:spLocks noGrp="1"/>
          </p:cNvSpPr>
          <p:nvPr>
            <p:ph type="body" idx="10"/>
          </p:nvPr>
        </p:nvSpPr>
        <p:spPr>
          <a:xfrm>
            <a:off x="685800" y="2660650"/>
            <a:ext cx="1670050" cy="685800"/>
          </a:xfrm>
          <a:prstGeom prst="rect">
            <a:avLst/>
          </a:prstGeom>
          <a:noFill/>
          <a:ln w="0" cmpd="sng">
            <a:noFill/>
            <a:prstDash val="solid"/>
          </a:ln>
        </p:spPr>
        <p:txBody>
          <a:bodyPr vert="horz" lIns="0" tIns="0" rIns="0" bIns="0" anchor="t"/>
          <a:lstStyle/>
          <a:p>
            <a:pPr marL="0" marR="0" indent="0" algn="l">
              <a:lnSpc>
                <a:spcPts val="1800"/>
              </a:lnSpc>
              <a:spcAft>
                <a:spcPts val="0"/>
              </a:spcAft>
            </a:pPr>
            <a:r>
              <a:rPr lang="en-US" sz="1650" spc="150">
                <a:solidFill>
                  <a:srgbClr val="2A2A2B"/>
                </a:solidFill>
                <a:latin typeface="Arial" panose="02020603050405020304" pitchFamily="2"/>
              </a:rPr>
              <a:t>TRICARE Pharmacy Home Delivery </a:t>
            </a:r>
          </a:p>
        </p:txBody>
      </p:sp>
      <p:sp>
        <p:nvSpPr>
          <p:cNvPr id="11" name="Text Placeholder 10"/>
          <p:cNvSpPr>
            <a:spLocks noGrp="1"/>
          </p:cNvSpPr>
          <p:nvPr>
            <p:ph type="body" idx="10"/>
          </p:nvPr>
        </p:nvSpPr>
        <p:spPr>
          <a:xfrm>
            <a:off x="685800" y="3965575"/>
            <a:ext cx="1670050" cy="746760"/>
          </a:xfrm>
          <a:prstGeom prst="rect">
            <a:avLst/>
          </a:prstGeom>
          <a:noFill/>
          <a:ln w="0" cmpd="sng">
            <a:noFill/>
            <a:prstDash val="solid"/>
          </a:ln>
        </p:spPr>
        <p:txBody>
          <a:bodyPr vert="horz" lIns="0" tIns="0" rIns="0" bIns="0" anchor="t"/>
          <a:lstStyle/>
          <a:p>
            <a:pPr marL="0" marR="0" indent="0" algn="l">
              <a:lnSpc>
                <a:spcPts val="1700"/>
              </a:lnSpc>
              <a:spcAft>
                <a:spcPts val="0"/>
              </a:spcAft>
            </a:pPr>
            <a:r>
              <a:rPr lang="en-US" sz="1650" spc="65">
                <a:solidFill>
                  <a:srgbClr val="2A2A2B"/>
                </a:solidFill>
                <a:latin typeface="Arial" panose="02020603050405020304" pitchFamily="2"/>
              </a:rPr>
              <a:t>TRICARE </a:t>
            </a:r>
          </a:p>
          <a:p>
            <a:pPr marL="0" marR="0" indent="0" algn="l">
              <a:lnSpc>
                <a:spcPts val="1900"/>
              </a:lnSpc>
              <a:spcBef>
                <a:spcPts val="0"/>
              </a:spcBef>
              <a:spcAft>
                <a:spcPts val="305"/>
              </a:spcAft>
            </a:pPr>
            <a:r>
              <a:rPr lang="en-US" sz="1650" spc="0">
                <a:solidFill>
                  <a:srgbClr val="2A2A2B"/>
                </a:solidFill>
                <a:latin typeface="Arial" panose="02020603050405020304" pitchFamily="2"/>
              </a:rPr>
              <a:t>Retail Network Pharmacy </a:t>
            </a:r>
          </a:p>
        </p:txBody>
      </p:sp>
      <p:sp>
        <p:nvSpPr>
          <p:cNvPr id="12" name="Text Placeholder 11"/>
          <p:cNvSpPr>
            <a:spLocks noGrp="1"/>
          </p:cNvSpPr>
          <p:nvPr>
            <p:ph type="body" idx="10"/>
          </p:nvPr>
        </p:nvSpPr>
        <p:spPr>
          <a:xfrm>
            <a:off x="3727450" y="1425575"/>
            <a:ext cx="4231005" cy="543560"/>
          </a:xfrm>
          <a:prstGeom prst="rect">
            <a:avLst/>
          </a:prstGeom>
          <a:noFill/>
          <a:ln w="0" cmpd="sng">
            <a:noFill/>
            <a:prstDash val="solid"/>
          </a:ln>
        </p:spPr>
        <p:txBody>
          <a:bodyPr vert="horz" lIns="0" tIns="0" rIns="0" bIns="0" anchor="t"/>
          <a:lstStyle/>
          <a:p>
            <a:pPr marL="365760" marR="0" indent="365760" algn="l">
              <a:lnSpc>
                <a:spcPts val="1900"/>
              </a:lnSpc>
              <a:spcAft>
                <a:spcPts val="0"/>
              </a:spcAft>
              <a:buFont typeface="Symbol"/>
              <a:buChar char="·"/>
            </a:pPr>
            <a:r>
              <a:rPr lang="en-US" sz="1650" spc="-25">
                <a:solidFill>
                  <a:srgbClr val="000000"/>
                </a:solidFill>
                <a:latin typeface="Arial" panose="02020603050405020304" pitchFamily="2"/>
              </a:rPr>
              <a:t>Usually inside military hospitals and clinics </a:t>
            </a:r>
          </a:p>
          <a:p>
            <a:pPr marL="365760" marR="0" indent="365760" algn="l">
              <a:lnSpc>
                <a:spcPts val="1900"/>
              </a:lnSpc>
              <a:spcBef>
                <a:spcPts val="425"/>
              </a:spcBef>
              <a:spcAft>
                <a:spcPts val="0"/>
              </a:spcAft>
              <a:buFont typeface="Symbol"/>
              <a:buChar char="·"/>
            </a:pPr>
            <a:r>
              <a:rPr lang="en-US" sz="1650" spc="-25">
                <a:solidFill>
                  <a:srgbClr val="000000"/>
                </a:solidFill>
                <a:latin typeface="Arial" panose="02020603050405020304" pitchFamily="2"/>
              </a:rPr>
              <a:t>Get up to a 90-day supply </a:t>
            </a:r>
          </a:p>
        </p:txBody>
      </p:sp>
      <p:sp>
        <p:nvSpPr>
          <p:cNvPr id="13" name="Text Placeholder 12"/>
          <p:cNvSpPr>
            <a:spLocks noGrp="1"/>
          </p:cNvSpPr>
          <p:nvPr>
            <p:ph type="body" idx="10"/>
          </p:nvPr>
        </p:nvSpPr>
        <p:spPr>
          <a:xfrm>
            <a:off x="3727450" y="2660650"/>
            <a:ext cx="4231005" cy="685800"/>
          </a:xfrm>
          <a:prstGeom prst="rect">
            <a:avLst/>
          </a:prstGeom>
          <a:noFill/>
          <a:ln w="0" cmpd="sng">
            <a:noFill/>
            <a:prstDash val="solid"/>
          </a:ln>
        </p:spPr>
        <p:txBody>
          <a:bodyPr vert="horz" lIns="0" tIns="45720" rIns="0" bIns="0" anchor="t"/>
          <a:lstStyle/>
          <a:p>
            <a:pPr marL="365760" marR="0" indent="365760" algn="l">
              <a:lnSpc>
                <a:spcPts val="2000"/>
              </a:lnSpc>
              <a:spcAft>
                <a:spcPts val="0"/>
              </a:spcAft>
              <a:buFont typeface="Symbol"/>
              <a:buChar char="·"/>
            </a:pPr>
            <a:r>
              <a:rPr lang="en-US" sz="1650" spc="-25">
                <a:solidFill>
                  <a:srgbClr val="000000"/>
                </a:solidFill>
                <a:latin typeface="Arial" panose="02020603050405020304" pitchFamily="2"/>
              </a:rPr>
              <a:t>Must use this option for some drugs </a:t>
            </a:r>
          </a:p>
          <a:p>
            <a:pPr marL="365760" marR="0" indent="365760" algn="l">
              <a:lnSpc>
                <a:spcPts val="2000"/>
              </a:lnSpc>
              <a:spcBef>
                <a:spcPts val="425"/>
              </a:spcBef>
              <a:spcAft>
                <a:spcPts val="545"/>
              </a:spcAft>
              <a:buFont typeface="Symbol"/>
              <a:buChar char="·"/>
            </a:pPr>
            <a:r>
              <a:rPr lang="en-US" sz="1650" spc="-45">
                <a:solidFill>
                  <a:srgbClr val="000000"/>
                </a:solidFill>
                <a:latin typeface="Arial" panose="02020603050405020304" pitchFamily="2"/>
              </a:rPr>
              <a:t>Get up to a 90-day supply of covered drugs </a:t>
            </a:r>
          </a:p>
        </p:txBody>
      </p:sp>
      <p:sp>
        <p:nvSpPr>
          <p:cNvPr id="14" name="Text Placeholder 13"/>
          <p:cNvSpPr>
            <a:spLocks noGrp="1"/>
          </p:cNvSpPr>
          <p:nvPr>
            <p:ph type="body" idx="10"/>
          </p:nvPr>
        </p:nvSpPr>
        <p:spPr>
          <a:xfrm>
            <a:off x="3727450" y="3965575"/>
            <a:ext cx="4231005" cy="746760"/>
          </a:xfrm>
          <a:prstGeom prst="rect">
            <a:avLst/>
          </a:prstGeom>
          <a:noFill/>
          <a:ln w="0" cmpd="sng">
            <a:noFill/>
            <a:prstDash val="solid"/>
          </a:ln>
        </p:spPr>
        <p:txBody>
          <a:bodyPr vert="horz" lIns="0" tIns="0" rIns="0" bIns="0" anchor="t"/>
          <a:lstStyle/>
          <a:p>
            <a:pPr marL="365760" marR="45720" indent="365760" algn="l">
              <a:lnSpc>
                <a:spcPts val="1700"/>
              </a:lnSpc>
              <a:spcAft>
                <a:spcPts val="0"/>
              </a:spcAft>
              <a:buFont typeface="Symbol"/>
              <a:buChar char="·"/>
            </a:pPr>
            <a:r>
              <a:rPr lang="en-US" sz="1650" spc="0">
                <a:solidFill>
                  <a:srgbClr val="000000"/>
                </a:solidFill>
                <a:latin typeface="Arial" panose="02020603050405020304" pitchFamily="2"/>
              </a:rPr>
              <a:t>Fill prescriptions without submitting a claim for covered drugs </a:t>
            </a:r>
          </a:p>
          <a:p>
            <a:pPr marL="365760" marR="0" indent="365760" algn="l">
              <a:lnSpc>
                <a:spcPts val="1900"/>
              </a:lnSpc>
              <a:spcBef>
                <a:spcPts val="425"/>
              </a:spcBef>
              <a:spcAft>
                <a:spcPts val="0"/>
              </a:spcAft>
              <a:buFont typeface="Symbol"/>
              <a:buChar char="·"/>
            </a:pPr>
            <a:r>
              <a:rPr lang="en-US" sz="1650" spc="-25">
                <a:solidFill>
                  <a:srgbClr val="000000"/>
                </a:solidFill>
                <a:latin typeface="Arial" panose="02020603050405020304" pitchFamily="2"/>
              </a:rPr>
              <a:t>Get up to a 30-day supply </a:t>
            </a:r>
          </a:p>
        </p:txBody>
      </p:sp>
      <p:sp>
        <p:nvSpPr>
          <p:cNvPr id="15" name="Text Placeholder 14"/>
          <p:cNvSpPr>
            <a:spLocks noGrp="1"/>
          </p:cNvSpPr>
          <p:nvPr>
            <p:ph type="body" idx="10"/>
          </p:nvPr>
        </p:nvSpPr>
        <p:spPr>
          <a:xfrm>
            <a:off x="3657600" y="5273040"/>
            <a:ext cx="5486400" cy="1240790"/>
          </a:xfrm>
          <a:prstGeom prst="rect">
            <a:avLst/>
          </a:prstGeom>
          <a:noFill/>
          <a:ln w="0" cmpd="sng">
            <a:noFill/>
            <a:prstDash val="solid"/>
          </a:ln>
        </p:spPr>
        <p:txBody>
          <a:bodyPr vert="horz" lIns="0" tIns="3175" rIns="0" bIns="0" anchor="t"/>
          <a:lstStyle/>
          <a:p>
            <a:pPr marL="411480" marR="868680" indent="320040" algn="l">
              <a:lnSpc>
                <a:spcPts val="1900"/>
              </a:lnSpc>
              <a:spcAft>
                <a:spcPts val="0"/>
              </a:spcAft>
              <a:buFont typeface="Symbol"/>
              <a:buChar char="·"/>
            </a:pPr>
            <a:r>
              <a:rPr lang="en-US" sz="1650" spc="-25">
                <a:solidFill>
                  <a:srgbClr val="000000"/>
                </a:solidFill>
                <a:latin typeface="Arial" panose="02020603050405020304" pitchFamily="2"/>
              </a:rPr>
              <a:t>Pay full price upfront and, for covered drugs, file a claim to get a portion of your money back </a:t>
            </a:r>
          </a:p>
          <a:p>
            <a:pPr marL="411480" marR="0" indent="320040" algn="l">
              <a:lnSpc>
                <a:spcPts val="2000"/>
              </a:lnSpc>
              <a:spcBef>
                <a:spcPts val="400"/>
              </a:spcBef>
              <a:spcAft>
                <a:spcPts val="3830"/>
              </a:spcAft>
              <a:buFont typeface="Symbol"/>
              <a:buChar char="·"/>
            </a:pPr>
            <a:r>
              <a:rPr lang="en-US" sz="1650" spc="-20">
                <a:solidFill>
                  <a:srgbClr val="000000"/>
                </a:solidFill>
                <a:latin typeface="Arial" panose="02020603050405020304" pitchFamily="2"/>
              </a:rPr>
              <a:t>Get up to a 30-day supply </a:t>
            </a:r>
          </a:p>
        </p:txBody>
      </p:sp>
      <p:sp>
        <p:nvSpPr>
          <p:cNvPr id="16" name="Text Placeholder 15"/>
          <p:cNvSpPr>
            <a:spLocks noGrp="1"/>
          </p:cNvSpPr>
          <p:nvPr>
            <p:ph type="body" idx="10"/>
          </p:nvPr>
        </p:nvSpPr>
        <p:spPr>
          <a:xfrm>
            <a:off x="694690" y="5375910"/>
            <a:ext cx="1450975" cy="483235"/>
          </a:xfrm>
          <a:prstGeom prst="rect">
            <a:avLst/>
          </a:prstGeom>
          <a:noFill/>
          <a:ln w="0" cmpd="sng">
            <a:noFill/>
            <a:prstDash val="solid"/>
          </a:ln>
        </p:spPr>
        <p:txBody>
          <a:bodyPr vert="horz" lIns="0" tIns="0" rIns="0" bIns="0" anchor="t"/>
          <a:lstStyle/>
          <a:p>
            <a:pPr marL="0" marR="0" indent="0" algn="l">
              <a:lnSpc>
                <a:spcPts val="1900"/>
              </a:lnSpc>
              <a:spcAft>
                <a:spcPts val="0"/>
              </a:spcAft>
            </a:pPr>
            <a:r>
              <a:rPr lang="en-US" sz="1650" spc="0">
                <a:solidFill>
                  <a:srgbClr val="2A2A2B"/>
                </a:solidFill>
                <a:latin typeface="Arial" panose="02020603050405020304" pitchFamily="2"/>
              </a:rPr>
              <a:t>Non-Network Pharmacy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91362" y="323469"/>
            <a:ext cx="6819900" cy="895350"/>
          </a:xfrm>
          <a:prstGeom prst="rect">
            <a:avLst/>
          </a:prstGeom>
        </p:spPr>
      </p:pic>
      <p:pic>
        <p:nvPicPr>
          <p:cNvPr id="11" name="Picture 10"/>
          <p:cNvPicPr>
            <a:picLocks noChangeAspect="1"/>
          </p:cNvPicPr>
          <p:nvPr/>
        </p:nvPicPr>
        <p:blipFill>
          <a:blip r:embed="rId3"/>
          <a:stretch>
            <a:fillRect/>
          </a:stretch>
        </p:blipFill>
        <p:spPr>
          <a:xfrm>
            <a:off x="524257" y="1385887"/>
            <a:ext cx="8107680" cy="5014913"/>
          </a:xfrm>
          <a:prstGeom prst="rect">
            <a:avLst/>
          </a:prstGeom>
        </p:spPr>
      </p:pic>
    </p:spTree>
    <p:extLst>
      <p:ext uri="{BB962C8B-B14F-4D97-AF65-F5344CB8AC3E}">
        <p14:creationId xmlns:p14="http://schemas.microsoft.com/office/powerpoint/2010/main" val="1620165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024255" y="341630"/>
            <a:ext cx="423545" cy="484505"/>
          </a:xfrm>
          <a:prstGeom prst="rect">
            <a:avLst/>
          </a:prstGeom>
        </p:spPr>
      </p:pic>
      <p:pic>
        <p:nvPicPr>
          <p:cNvPr id="7" name="Picture 6"/>
          <p:cNvPicPr/>
          <p:nvPr/>
        </p:nvPicPr>
        <p:blipFill>
          <a:blip r:embed="rId3"/>
          <a:stretch>
            <a:fillRect/>
          </a:stretch>
        </p:blipFill>
        <p:spPr>
          <a:xfrm>
            <a:off x="0" y="6513830"/>
            <a:ext cx="9144000" cy="344170"/>
          </a:xfrm>
          <a:prstGeom prst="rect">
            <a:avLst/>
          </a:prstGeom>
        </p:spPr>
      </p:pic>
      <p:graphicFrame>
        <p:nvGraphicFramePr>
          <p:cNvPr id="3" name="Table 2"/>
          <p:cNvGraphicFramePr>
            <a:graphicFrameLocks noGrp="1"/>
          </p:cNvGraphicFramePr>
          <p:nvPr/>
        </p:nvGraphicFramePr>
        <p:xfrm>
          <a:off x="0" y="330200"/>
          <a:ext cx="9144000" cy="576580"/>
        </p:xfrm>
        <a:graphic>
          <a:graphicData uri="http://schemas.openxmlformats.org/drawingml/2006/table">
            <a:tbl>
              <a:tblPr/>
              <a:tblGrid>
                <a:gridCol w="1447800">
                  <a:extLst>
                    <a:ext uri="{9D8B030D-6E8A-4147-A177-3AD203B41FA5}">
                      <a16:colId xmlns:a16="http://schemas.microsoft.com/office/drawing/2014/main" val="20000"/>
                    </a:ext>
                  </a:extLst>
                </a:gridCol>
                <a:gridCol w="7696200">
                  <a:extLst>
                    <a:ext uri="{9D8B030D-6E8A-4147-A177-3AD203B41FA5}">
                      <a16:colId xmlns:a16="http://schemas.microsoft.com/office/drawing/2014/main" val="20001"/>
                    </a:ext>
                  </a:extLst>
                </a:gridCol>
              </a:tblGrid>
              <a:tr h="57658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597025" indent="0" algn="r">
                        <a:lnSpc>
                          <a:spcPts val="4300"/>
                        </a:lnSpc>
                        <a:spcBef>
                          <a:spcPts val="240"/>
                        </a:spcBef>
                        <a:spcAft>
                          <a:spcPts val="0"/>
                        </a:spcAft>
                      </a:pPr>
                      <a:r>
                        <a:rPr lang="en-US" sz="3750" spc="0">
                          <a:solidFill>
                            <a:srgbClr val="006BB6"/>
                          </a:solidFill>
                          <a:latin typeface="Arial" panose="02020603050405020304" pitchFamily="2"/>
                        </a:rPr>
                        <a:t>Pharmacy Benefits with OHI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5" name="Text Placeholder 4"/>
          <p:cNvSpPr>
            <a:spLocks noGrp="1"/>
          </p:cNvSpPr>
          <p:nvPr>
            <p:ph type="body" idx="10"/>
          </p:nvPr>
        </p:nvSpPr>
        <p:spPr>
          <a:xfrm>
            <a:off x="0" y="1592580"/>
            <a:ext cx="9144000" cy="4921250"/>
          </a:xfrm>
          <a:prstGeom prst="rect">
            <a:avLst/>
          </a:prstGeom>
          <a:noFill/>
          <a:ln w="0" cmpd="sng">
            <a:noFill/>
            <a:prstDash val="solid"/>
          </a:ln>
        </p:spPr>
        <p:txBody>
          <a:bodyPr vert="horz" lIns="0" tIns="0" rIns="0" bIns="0" anchor="t"/>
          <a:lstStyle/>
          <a:p>
            <a:pPr marL="548640" marR="0" indent="365760" algn="l">
              <a:lnSpc>
                <a:spcPts val="2300"/>
              </a:lnSpc>
              <a:spcAft>
                <a:spcPts val="0"/>
              </a:spcAft>
              <a:buFont typeface="Symbol"/>
              <a:buChar char="·"/>
            </a:pPr>
            <a:r>
              <a:rPr lang="en-US" sz="1950" spc="10">
                <a:solidFill>
                  <a:srgbClr val="000000"/>
                </a:solidFill>
                <a:latin typeface="Arial" panose="02020603050405020304" pitchFamily="2"/>
              </a:rPr>
              <a:t>OHI is always the primary payer: </a:t>
            </a:r>
          </a:p>
          <a:p>
            <a:pPr marL="960120" marR="0" indent="0" algn="l">
              <a:lnSpc>
                <a:spcPts val="2100"/>
              </a:lnSpc>
              <a:spcBef>
                <a:spcPts val="485"/>
              </a:spcBef>
              <a:spcAft>
                <a:spcPts val="0"/>
              </a:spcAft>
            </a:pPr>
            <a:r>
              <a:rPr lang="en-US" sz="1800" spc="-20">
                <a:solidFill>
                  <a:srgbClr val="000000"/>
                </a:solidFill>
                <a:latin typeface="Arial" panose="02020603050405020304" pitchFamily="2"/>
              </a:rPr>
              <a:t>– Use OHI first, then submit claims to TRICARE. </a:t>
            </a:r>
          </a:p>
          <a:p>
            <a:pPr marL="548640" marR="0" indent="365760" algn="l">
              <a:lnSpc>
                <a:spcPts val="2500"/>
              </a:lnSpc>
              <a:spcBef>
                <a:spcPts val="410"/>
              </a:spcBef>
              <a:spcAft>
                <a:spcPts val="0"/>
              </a:spcAft>
              <a:buFont typeface="Symbol"/>
              <a:buChar char="·"/>
            </a:pPr>
            <a:r>
              <a:rPr lang="en-US" sz="1950" spc="10">
                <a:solidFill>
                  <a:srgbClr val="000000"/>
                </a:solidFill>
                <a:latin typeface="Arial" panose="02020603050405020304" pitchFamily="2"/>
              </a:rPr>
              <a:t>You may still use military pharmacies. </a:t>
            </a:r>
          </a:p>
          <a:p>
            <a:pPr marL="548640" marR="0" indent="365760" algn="l">
              <a:lnSpc>
                <a:spcPts val="2500"/>
              </a:lnSpc>
              <a:spcBef>
                <a:spcPts val="405"/>
              </a:spcBef>
              <a:spcAft>
                <a:spcPts val="0"/>
              </a:spcAft>
              <a:buFont typeface="Symbol"/>
              <a:buChar char="·"/>
            </a:pPr>
            <a:r>
              <a:rPr lang="en-US" sz="1950" spc="15">
                <a:solidFill>
                  <a:srgbClr val="000000"/>
                </a:solidFill>
                <a:latin typeface="Arial" panose="02020603050405020304" pitchFamily="2"/>
              </a:rPr>
              <a:t>You may use TRICARE Pharmacy Home Delivery </a:t>
            </a:r>
          </a:p>
          <a:p>
            <a:pPr marL="914400" marR="0" indent="0" algn="l">
              <a:lnSpc>
                <a:spcPts val="2300"/>
              </a:lnSpc>
              <a:spcBef>
                <a:spcPts val="140"/>
              </a:spcBef>
              <a:spcAft>
                <a:spcPts val="0"/>
              </a:spcAft>
            </a:pPr>
            <a:r>
              <a:rPr lang="en-US" sz="1950" spc="15">
                <a:solidFill>
                  <a:srgbClr val="000000"/>
                </a:solidFill>
                <a:latin typeface="Arial" panose="02020603050405020304" pitchFamily="2"/>
              </a:rPr>
              <a:t>or TRICARE retail network pharmacies only if: </a:t>
            </a:r>
          </a:p>
          <a:p>
            <a:pPr marL="960120" marR="0" indent="0" algn="l">
              <a:lnSpc>
                <a:spcPts val="2100"/>
              </a:lnSpc>
              <a:spcBef>
                <a:spcPts val="490"/>
              </a:spcBef>
              <a:spcAft>
                <a:spcPts val="0"/>
              </a:spcAft>
            </a:pPr>
            <a:r>
              <a:rPr lang="en-US" sz="1800" spc="-15">
                <a:solidFill>
                  <a:srgbClr val="000000"/>
                </a:solidFill>
                <a:latin typeface="Arial" panose="02020603050405020304" pitchFamily="2"/>
              </a:rPr>
              <a:t>– OHI does not cover your prescription </a:t>
            </a:r>
          </a:p>
          <a:p>
            <a:pPr marL="960120" marR="0" indent="0" algn="l">
              <a:lnSpc>
                <a:spcPts val="2100"/>
              </a:lnSpc>
              <a:spcBef>
                <a:spcPts val="510"/>
              </a:spcBef>
              <a:spcAft>
                <a:spcPts val="20630"/>
              </a:spcAft>
            </a:pPr>
            <a:r>
              <a:rPr lang="en-US" sz="1800" spc="-20">
                <a:solidFill>
                  <a:srgbClr val="000000"/>
                </a:solidFill>
                <a:latin typeface="Arial" panose="02020603050405020304" pitchFamily="2"/>
              </a:rPr>
              <a:t>– You have reached your OHI’s benefit cap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227"/>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435350" cy="1991995"/>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950" spc="10" dirty="0">
                <a:solidFill>
                  <a:srgbClr val="FFFFFF"/>
                </a:solidFill>
                <a:latin typeface="Arial" panose="02020603050405020304" pitchFamily="2"/>
              </a:rPr>
              <a:t>Preparing for Retirement </a:t>
            </a:r>
          </a:p>
          <a:p>
            <a:pPr marL="365760" marR="0" indent="365760" algn="l">
              <a:lnSpc>
                <a:spcPts val="2500"/>
              </a:lnSpc>
              <a:spcBef>
                <a:spcPts val="415"/>
              </a:spcBef>
              <a:spcAft>
                <a:spcPts val="0"/>
              </a:spcAft>
              <a:buFont typeface="Symbol"/>
              <a:buChar char="·"/>
            </a:pPr>
            <a:r>
              <a:rPr lang="en-US" sz="1950" spc="-10" dirty="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2000" b="1" spc="0" dirty="0">
                <a:solidFill>
                  <a:srgbClr val="FFFFFF"/>
                </a:solidFill>
                <a:latin typeface="Arial" panose="02020603050405020304" pitchFamily="2"/>
              </a:rPr>
              <a:t>TRICARE Other Important Information  </a:t>
            </a:r>
          </a:p>
          <a:p>
            <a:pPr marL="365760" marR="0" indent="365760" algn="l">
              <a:lnSpc>
                <a:spcPts val="2400"/>
              </a:lnSpc>
              <a:spcBef>
                <a:spcPts val="480"/>
              </a:spcBef>
              <a:spcAft>
                <a:spcPts val="0"/>
              </a:spcAft>
              <a:buFont typeface="Symbol"/>
              <a:buChar char="·"/>
            </a:pPr>
            <a:r>
              <a:rPr lang="en-US" sz="1950" spc="0" dirty="0">
                <a:solidFill>
                  <a:srgbClr val="FFFFFF"/>
                </a:solidFill>
                <a:latin typeface="Arial" panose="02020603050405020304" pitchFamily="2"/>
              </a:rPr>
              <a:t>For Information and Assistance </a:t>
            </a:r>
          </a:p>
        </p:txBody>
      </p:sp>
    </p:spTree>
    <p:extLst>
      <p:ext uri="{BB962C8B-B14F-4D97-AF65-F5344CB8AC3E}">
        <p14:creationId xmlns:p14="http://schemas.microsoft.com/office/powerpoint/2010/main" val="448438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0" y="355600"/>
            <a:ext cx="9144000" cy="1217295"/>
          </a:xfrm>
          <a:prstGeom prst="rect">
            <a:avLst/>
          </a:prstGeom>
          <a:noFill/>
          <a:ln w="0" cmpd="sng">
            <a:noFill/>
            <a:prstDash val="solid"/>
          </a:ln>
        </p:spPr>
        <p:txBody>
          <a:bodyPr vert="horz" lIns="0" tIns="0" rIns="0" bIns="0" anchor="t"/>
          <a:lstStyle/>
          <a:p>
            <a:pPr marL="0" marR="0" indent="0" algn="ctr">
              <a:lnSpc>
                <a:spcPts val="4400"/>
              </a:lnSpc>
              <a:spcAft>
                <a:spcPts val="685"/>
              </a:spcAft>
            </a:pPr>
            <a:r>
              <a:rPr lang="en-US" sz="3750" spc="0">
                <a:solidFill>
                  <a:srgbClr val="006BB6"/>
                </a:solidFill>
                <a:latin typeface="Arial" panose="02020603050405020304" pitchFamily="2"/>
              </a:rPr>
              <a:t>TRICARE and Other Health </a:t>
            </a:r>
            <a:br/>
            <a:r>
              <a:rPr lang="en-US" sz="3750" spc="0">
                <a:solidFill>
                  <a:srgbClr val="006BB6"/>
                </a:solidFill>
                <a:latin typeface="Arial" panose="02020603050405020304" pitchFamily="2"/>
              </a:rPr>
              <a:t>Insurance </a:t>
            </a:r>
          </a:p>
        </p:txBody>
      </p:sp>
      <p:sp>
        <p:nvSpPr>
          <p:cNvPr id="3" name="Text Placeholder 2"/>
          <p:cNvSpPr>
            <a:spLocks noGrp="1"/>
          </p:cNvSpPr>
          <p:nvPr>
            <p:ph type="body" idx="10"/>
          </p:nvPr>
        </p:nvSpPr>
        <p:spPr>
          <a:xfrm>
            <a:off x="0" y="1572895"/>
            <a:ext cx="9119616" cy="4932045"/>
          </a:xfrm>
          <a:prstGeom prst="rect">
            <a:avLst/>
          </a:prstGeom>
          <a:noFill/>
          <a:ln w="0" cmpd="sng">
            <a:noFill/>
            <a:prstDash val="solid"/>
          </a:ln>
        </p:spPr>
        <p:txBody>
          <a:bodyPr vert="horz" lIns="0" tIns="0" rIns="0" bIns="0" anchor="t"/>
          <a:lstStyle/>
          <a:p>
            <a:pPr marL="914400" marR="1005840" indent="365760" algn="l">
              <a:lnSpc>
                <a:spcPts val="2400"/>
              </a:lnSpc>
              <a:spcAft>
                <a:spcPts val="0"/>
              </a:spcAft>
              <a:buFont typeface="Symbol"/>
              <a:buChar char="·"/>
            </a:pPr>
            <a:r>
              <a:rPr lang="en-US" sz="1950" spc="0" dirty="0">
                <a:solidFill>
                  <a:srgbClr val="000000"/>
                </a:solidFill>
                <a:latin typeface="Arial" panose="02020603050405020304" pitchFamily="2"/>
              </a:rPr>
              <a:t>Other health insurance (OHI) (includes national health insurance overseas) is considered your primary health insurance. </a:t>
            </a:r>
          </a:p>
          <a:p>
            <a:pPr marL="914400" marR="548640" indent="365760" algn="l">
              <a:lnSpc>
                <a:spcPts val="2400"/>
              </a:lnSpc>
              <a:spcBef>
                <a:spcPts val="480"/>
              </a:spcBef>
              <a:spcAft>
                <a:spcPts val="0"/>
              </a:spcAft>
              <a:buFont typeface="Symbol"/>
              <a:buChar char="·"/>
            </a:pPr>
            <a:r>
              <a:rPr lang="en-US" sz="1950" spc="0" dirty="0">
                <a:solidFill>
                  <a:srgbClr val="000000"/>
                </a:solidFill>
                <a:latin typeface="Arial" panose="02020603050405020304" pitchFamily="2"/>
              </a:rPr>
              <a:t>TRICARE is the last payer to all other health benefits and insurance plans except for Medicaid, TRICARE supplements, the Indian Health Service, and other programs and plans as identified by the Defense Health Agency. </a:t>
            </a:r>
          </a:p>
          <a:p>
            <a:pPr marL="914400" marR="0" indent="365760" algn="l">
              <a:lnSpc>
                <a:spcPts val="2500"/>
              </a:lnSpc>
              <a:spcBef>
                <a:spcPts val="415"/>
              </a:spcBef>
              <a:spcAft>
                <a:spcPts val="0"/>
              </a:spcAft>
              <a:buFont typeface="Symbol"/>
              <a:buChar char="·"/>
            </a:pPr>
            <a:r>
              <a:rPr lang="en-US" sz="1950" spc="0" dirty="0">
                <a:solidFill>
                  <a:srgbClr val="000000"/>
                </a:solidFill>
                <a:latin typeface="Arial" panose="02020603050405020304" pitchFamily="2"/>
              </a:rPr>
              <a:t>If you have OHI: </a:t>
            </a:r>
          </a:p>
          <a:p>
            <a:pPr marL="1280160" marR="914400" indent="0" algn="l">
              <a:lnSpc>
                <a:spcPts val="2200"/>
              </a:lnSpc>
              <a:spcBef>
                <a:spcPts val="380"/>
              </a:spcBef>
              <a:spcAft>
                <a:spcPts val="0"/>
              </a:spcAft>
            </a:pPr>
            <a:r>
              <a:rPr lang="en-US" sz="1750" spc="0" dirty="0">
                <a:solidFill>
                  <a:srgbClr val="000000"/>
                </a:solidFill>
                <a:latin typeface="Arial" panose="02020603050405020304" pitchFamily="2"/>
              </a:rPr>
              <a:t>– Fill out and submit your regional contractor’s </a:t>
            </a:r>
            <a:r>
              <a:rPr lang="en-US" sz="1750" i="1" spc="0" dirty="0">
                <a:solidFill>
                  <a:srgbClr val="000000"/>
                </a:solidFill>
                <a:latin typeface="Arial" panose="02020603050405020304" pitchFamily="2"/>
              </a:rPr>
              <a:t>TRICARE Other Health</a:t>
            </a:r>
          </a:p>
          <a:p>
            <a:pPr marL="1280160" marR="914400" indent="0" algn="l">
              <a:lnSpc>
                <a:spcPts val="2200"/>
              </a:lnSpc>
              <a:spcBef>
                <a:spcPts val="380"/>
              </a:spcBef>
              <a:spcAft>
                <a:spcPts val="0"/>
              </a:spcAft>
            </a:pPr>
            <a:r>
              <a:rPr lang="en-US" sz="1750" i="1" spc="0" dirty="0">
                <a:solidFill>
                  <a:srgbClr val="000000"/>
                </a:solidFill>
                <a:latin typeface="Arial" panose="02020603050405020304" pitchFamily="2"/>
              </a:rPr>
              <a:t>   Insurance Questionnaire </a:t>
            </a:r>
            <a:r>
              <a:rPr lang="en-US" sz="1750" spc="0" dirty="0">
                <a:solidFill>
                  <a:srgbClr val="000000"/>
                </a:solidFill>
                <a:latin typeface="Arial" panose="02020603050405020304" pitchFamily="2"/>
              </a:rPr>
              <a:t>at </a:t>
            </a:r>
            <a:r>
              <a:rPr lang="en-US" sz="1750" b="1" u="sng" spc="0" dirty="0">
                <a:solidFill>
                  <a:srgbClr val="0000FF"/>
                </a:solidFill>
                <a:latin typeface="Arial" panose="02020603050405020304" pitchFamily="2"/>
              </a:rPr>
              <a:t>www.tricare.mil/forms</a:t>
            </a:r>
            <a:r>
              <a:rPr lang="en-US" sz="1750" u="sng" spc="0" dirty="0">
                <a:solidFill>
                  <a:srgbClr val="0000FF"/>
                </a:solidFill>
                <a:latin typeface="Arial" panose="02020603050405020304" pitchFamily="2"/>
              </a:rPr>
              <a:t>.</a:t>
            </a:r>
            <a:r>
              <a:rPr lang="en-US" sz="100" spc="0" dirty="0">
                <a:solidFill>
                  <a:srgbClr val="000000"/>
                </a:solidFill>
                <a:latin typeface="Arial" panose="02020603050405020304" pitchFamily="2"/>
              </a:rPr>
              <a:t> </a:t>
            </a:r>
          </a:p>
          <a:p>
            <a:pPr marL="914400" marR="1417320" indent="0" algn="l">
              <a:lnSpc>
                <a:spcPts val="2600"/>
              </a:lnSpc>
              <a:spcBef>
                <a:spcPts val="5"/>
              </a:spcBef>
              <a:spcAft>
                <a:spcPts val="0"/>
              </a:spcAft>
            </a:pPr>
            <a:r>
              <a:rPr lang="en-US" sz="1750" spc="0" dirty="0">
                <a:solidFill>
                  <a:srgbClr val="000000"/>
                </a:solidFill>
                <a:latin typeface="Arial" panose="02020603050405020304" pitchFamily="2"/>
              </a:rPr>
              <a:t>      – Follow your OHI’s rules for prior authorizations and filing</a:t>
            </a:r>
          </a:p>
          <a:p>
            <a:pPr marL="914400" marR="1417320" indent="0" algn="l">
              <a:lnSpc>
                <a:spcPts val="2600"/>
              </a:lnSpc>
              <a:spcBef>
                <a:spcPts val="5"/>
              </a:spcBef>
              <a:spcAft>
                <a:spcPts val="0"/>
              </a:spcAft>
            </a:pPr>
            <a:r>
              <a:rPr lang="en-US" sz="1750" dirty="0">
                <a:solidFill>
                  <a:srgbClr val="000000"/>
                </a:solidFill>
                <a:latin typeface="Arial" panose="02020603050405020304" pitchFamily="2"/>
              </a:rPr>
              <a:t>        </a:t>
            </a:r>
            <a:r>
              <a:rPr lang="en-US" sz="1750" spc="0" dirty="0">
                <a:solidFill>
                  <a:srgbClr val="000000"/>
                </a:solidFill>
                <a:latin typeface="Arial" panose="02020603050405020304" pitchFamily="2"/>
              </a:rPr>
              <a:t> claims. </a:t>
            </a:r>
          </a:p>
          <a:p>
            <a:pPr marL="914400" marR="1417320" indent="0" algn="l">
              <a:lnSpc>
                <a:spcPts val="2600"/>
              </a:lnSpc>
              <a:spcBef>
                <a:spcPts val="5"/>
              </a:spcBef>
              <a:spcAft>
                <a:spcPts val="0"/>
              </a:spcAft>
            </a:pPr>
            <a:r>
              <a:rPr lang="en-US" sz="1750" dirty="0">
                <a:solidFill>
                  <a:srgbClr val="000000"/>
                </a:solidFill>
                <a:latin typeface="Arial" panose="02020603050405020304" pitchFamily="2"/>
              </a:rPr>
              <a:t>      </a:t>
            </a:r>
            <a:r>
              <a:rPr lang="en-US" sz="1750" spc="0" dirty="0">
                <a:solidFill>
                  <a:srgbClr val="000000"/>
                </a:solidFill>
                <a:latin typeface="Arial" panose="02020603050405020304" pitchFamily="2"/>
              </a:rPr>
              <a:t>– Tell your provider about your OHI and TRICARE. </a:t>
            </a:r>
          </a:p>
          <a:p>
            <a:pPr marL="914400" marR="0" indent="0" algn="l">
              <a:lnSpc>
                <a:spcPts val="2000"/>
              </a:lnSpc>
              <a:spcBef>
                <a:spcPts val="530"/>
              </a:spcBef>
              <a:spcAft>
                <a:spcPts val="8640"/>
              </a:spcAft>
            </a:pPr>
            <a:r>
              <a:rPr lang="en-US" sz="1750" spc="0" dirty="0">
                <a:solidFill>
                  <a:srgbClr val="000000"/>
                </a:solidFill>
                <a:latin typeface="Arial" panose="02020603050405020304" pitchFamily="2"/>
              </a:rPr>
              <a:t>      –  Show your provider your OHI card. </a:t>
            </a:r>
          </a:p>
        </p:txBody>
      </p:sp>
      <p:cxnSp>
        <p:nvCxnSpPr>
          <p:cNvPr id="6" name="Straight Connector 5"/>
          <p:cNvCxnSpPr/>
          <p:nvPr/>
        </p:nvCxnSpPr>
        <p:spPr>
          <a:xfrm flipV="1">
            <a:off x="3108960" y="2499360"/>
            <a:ext cx="1060704" cy="121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295400"/>
          </a:xfrm>
          <a:prstGeom prst="rect">
            <a:avLst/>
          </a:prstGeom>
          <a:noFill/>
          <a:ln w="0" cmpd="sng">
            <a:noFill/>
            <a:prstDash val="solid"/>
          </a:ln>
        </p:spPr>
        <p:txBody>
          <a:bodyPr vert="horz" lIns="0" tIns="3810" rIns="0" bIns="0" anchor="t"/>
          <a:lstStyle/>
          <a:p>
            <a:pPr marL="0" marR="0" indent="0" algn="ctr">
              <a:lnSpc>
                <a:spcPts val="4300"/>
              </a:lnSpc>
              <a:spcAft>
                <a:spcPts val="5850"/>
              </a:spcAft>
            </a:pPr>
            <a:r>
              <a:rPr lang="en-US" sz="3800" spc="-15">
                <a:solidFill>
                  <a:srgbClr val="006BB6"/>
                </a:solidFill>
                <a:latin typeface="Arial" panose="02020603050405020304" pitchFamily="2"/>
              </a:rPr>
              <a:t>Explanation of Benefits </a:t>
            </a:r>
          </a:p>
        </p:txBody>
      </p:sp>
      <p:sp>
        <p:nvSpPr>
          <p:cNvPr id="3" name="Text Placeholder 2"/>
          <p:cNvSpPr>
            <a:spLocks noGrp="1"/>
          </p:cNvSpPr>
          <p:nvPr>
            <p:ph type="body" idx="10"/>
          </p:nvPr>
        </p:nvSpPr>
        <p:spPr>
          <a:xfrm>
            <a:off x="560705" y="1651000"/>
            <a:ext cx="7569200" cy="4859655"/>
          </a:xfrm>
          <a:prstGeom prst="rect">
            <a:avLst/>
          </a:prstGeom>
          <a:noFill/>
          <a:ln w="0" cmpd="sng">
            <a:noFill/>
            <a:prstDash val="solid"/>
          </a:ln>
        </p:spPr>
        <p:txBody>
          <a:bodyPr vert="horz" lIns="0" tIns="0" rIns="0" bIns="0" anchor="t">
            <a:normAutofit fontScale="97500"/>
          </a:bodyPr>
          <a:lstStyle/>
          <a:p>
            <a:pPr marL="320040" marR="0" indent="320040" algn="l">
              <a:lnSpc>
                <a:spcPts val="2400"/>
              </a:lnSpc>
              <a:spcAft>
                <a:spcPts val="0"/>
              </a:spcAft>
              <a:buFont typeface="Symbol"/>
              <a:buChar char="·"/>
            </a:pPr>
            <a:r>
              <a:rPr lang="en-US" sz="2000" spc="0" dirty="0">
                <a:solidFill>
                  <a:srgbClr val="000000"/>
                </a:solidFill>
                <a:latin typeface="Arial" panose="02020603050405020304" pitchFamily="2"/>
              </a:rPr>
              <a:t>An explanation of benefits (or EOB) documents how a claim was settled. </a:t>
            </a:r>
          </a:p>
          <a:p>
            <a:pPr marL="320040" marR="685800" indent="320040" algn="l">
              <a:lnSpc>
                <a:spcPts val="2400"/>
              </a:lnSpc>
              <a:spcBef>
                <a:spcPts val="480"/>
              </a:spcBef>
              <a:spcAft>
                <a:spcPts val="0"/>
              </a:spcAft>
              <a:buFont typeface="Symbol"/>
              <a:buChar char="·"/>
            </a:pPr>
            <a:r>
              <a:rPr lang="en-US" sz="2000" spc="0" dirty="0">
                <a:solidFill>
                  <a:srgbClr val="000000"/>
                </a:solidFill>
                <a:latin typeface="Arial" panose="02020603050405020304" pitchFamily="2"/>
              </a:rPr>
              <a:t>You can receive an EOB statement online on your regional contractor’s website. </a:t>
            </a:r>
          </a:p>
          <a:p>
            <a:pPr marL="411480" marR="0" indent="0" algn="l">
              <a:lnSpc>
                <a:spcPts val="2300"/>
              </a:lnSpc>
              <a:spcBef>
                <a:spcPts val="420"/>
              </a:spcBef>
              <a:spcAft>
                <a:spcPts val="0"/>
              </a:spcAft>
            </a:pPr>
            <a:r>
              <a:rPr lang="en-US" sz="2300" spc="-20" dirty="0">
                <a:solidFill>
                  <a:srgbClr val="000000"/>
                </a:solidFill>
                <a:latin typeface="Arial" panose="02020603050405020304" pitchFamily="2"/>
              </a:rPr>
              <a:t>– </a:t>
            </a:r>
            <a:r>
              <a:rPr lang="en-US" sz="1800" spc="-15" dirty="0">
                <a:solidFill>
                  <a:srgbClr val="000000"/>
                </a:solidFill>
                <a:latin typeface="Arial" panose="02020603050405020304" pitchFamily="2"/>
              </a:rPr>
              <a:t>You must register on their secure portal first. </a:t>
            </a:r>
          </a:p>
          <a:p>
            <a:pPr marL="411480" marR="0" indent="0" algn="l">
              <a:lnSpc>
                <a:spcPts val="2300"/>
              </a:lnSpc>
              <a:spcBef>
                <a:spcPts val="305"/>
              </a:spcBef>
              <a:spcAft>
                <a:spcPts val="0"/>
              </a:spcAft>
            </a:pPr>
            <a:r>
              <a:rPr lang="en-US" sz="2300" spc="-20" dirty="0">
                <a:solidFill>
                  <a:srgbClr val="000000"/>
                </a:solidFill>
                <a:latin typeface="Arial" panose="02020603050405020304" pitchFamily="2"/>
              </a:rPr>
              <a:t>– </a:t>
            </a:r>
            <a:r>
              <a:rPr lang="en-US" sz="1800" spc="-15" dirty="0">
                <a:solidFill>
                  <a:srgbClr val="000000"/>
                </a:solidFill>
                <a:latin typeface="Arial" panose="02020603050405020304" pitchFamily="2"/>
              </a:rPr>
              <a:t>If overseas, you can still receive a paper EOB. </a:t>
            </a:r>
          </a:p>
          <a:p>
            <a:pPr marL="320040" marR="777240" indent="320040" algn="l">
              <a:lnSpc>
                <a:spcPts val="2400"/>
              </a:lnSpc>
              <a:spcBef>
                <a:spcPts val="360"/>
              </a:spcBef>
              <a:spcAft>
                <a:spcPts val="17770"/>
              </a:spcAft>
              <a:buFont typeface="Symbol"/>
              <a:buChar char="·"/>
            </a:pPr>
            <a:r>
              <a:rPr lang="en-US" sz="2000" spc="0" dirty="0">
                <a:solidFill>
                  <a:srgbClr val="000000"/>
                </a:solidFill>
                <a:latin typeface="Arial" panose="02020603050405020304" pitchFamily="2"/>
              </a:rPr>
              <a:t>Statements should be received within six weeks of claims submission. </a:t>
            </a:r>
          </a:p>
        </p:txBody>
      </p:sp>
    </p:spTree>
    <p:extLst>
      <p:ext uri="{BB962C8B-B14F-4D97-AF65-F5344CB8AC3E}">
        <p14:creationId xmlns:p14="http://schemas.microsoft.com/office/powerpoint/2010/main" val="1588450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227"/>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435350" cy="1991995"/>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950" spc="10">
                <a:solidFill>
                  <a:srgbClr val="FFFFFF"/>
                </a:solidFill>
                <a:latin typeface="Arial" panose="02020603050405020304" pitchFamily="2"/>
              </a:rPr>
              <a:t>Preparing for Retirement </a:t>
            </a:r>
          </a:p>
          <a:p>
            <a:pPr marL="365760" marR="0" indent="365760" algn="l">
              <a:lnSpc>
                <a:spcPts val="2500"/>
              </a:lnSpc>
              <a:spcBef>
                <a:spcPts val="415"/>
              </a:spcBef>
              <a:spcAft>
                <a:spcPts val="0"/>
              </a:spcAft>
              <a:buFont typeface="Symbol"/>
              <a:buChar char="·"/>
            </a:pPr>
            <a:r>
              <a:rPr lang="en-US" sz="1950" spc="-1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1950" spc="0">
                <a:solidFill>
                  <a:srgbClr val="FFFFFF"/>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1950" b="1" spc="0">
                <a:solidFill>
                  <a:srgbClr val="FFFFFF"/>
                </a:solidFill>
                <a:latin typeface="Arial" panose="02020603050405020304" pitchFamily="2"/>
              </a:rPr>
              <a:t>For Information and Assistance </a:t>
            </a:r>
          </a:p>
        </p:txBody>
      </p:sp>
    </p:spTree>
    <p:extLst>
      <p:ext uri="{BB962C8B-B14F-4D97-AF65-F5344CB8AC3E}">
        <p14:creationId xmlns:p14="http://schemas.microsoft.com/office/powerpoint/2010/main" val="90739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0" y="292735"/>
            <a:ext cx="9144000" cy="396240"/>
          </a:xfrm>
          <a:prstGeom prst="rect">
            <a:avLst/>
          </a:prstGeom>
        </p:spPr>
      </p:pic>
      <p:pic>
        <p:nvPicPr>
          <p:cNvPr id="7" name="Picture 6"/>
          <p:cNvPicPr/>
          <p:nvPr/>
        </p:nvPicPr>
        <p:blipFill>
          <a:blip r:embed="rId3"/>
          <a:stretch>
            <a:fillRect/>
          </a:stretch>
        </p:blipFill>
        <p:spPr>
          <a:xfrm>
            <a:off x="5144770" y="3307080"/>
            <a:ext cx="838200" cy="850265"/>
          </a:xfrm>
          <a:prstGeom prst="rect">
            <a:avLst/>
          </a:prstGeom>
        </p:spPr>
      </p:pic>
      <p:pic>
        <p:nvPicPr>
          <p:cNvPr id="10" name="Picture 9"/>
          <p:cNvPicPr/>
          <p:nvPr/>
        </p:nvPicPr>
        <p:blipFill>
          <a:blip r:embed="rId4"/>
          <a:stretch>
            <a:fillRect/>
          </a:stretch>
        </p:blipFill>
        <p:spPr>
          <a:xfrm>
            <a:off x="0" y="6513830"/>
            <a:ext cx="9144000" cy="344170"/>
          </a:xfrm>
          <a:prstGeom prst="rect">
            <a:avLst/>
          </a:prstGeom>
        </p:spPr>
      </p:pic>
      <p:sp>
        <p:nvSpPr>
          <p:cNvPr id="4" name="Text Placeholder 3"/>
          <p:cNvSpPr>
            <a:spLocks noGrp="1"/>
          </p:cNvSpPr>
          <p:nvPr>
            <p:ph type="body" idx="10"/>
          </p:nvPr>
        </p:nvSpPr>
        <p:spPr>
          <a:xfrm>
            <a:off x="506095" y="371475"/>
            <a:ext cx="7357745" cy="300990"/>
          </a:xfrm>
          <a:prstGeom prst="rect">
            <a:avLst/>
          </a:prstGeom>
          <a:noFill/>
          <a:ln w="0" cmpd="sng">
            <a:noFill/>
            <a:prstDash val="solid"/>
          </a:ln>
        </p:spPr>
        <p:txBody>
          <a:bodyPr vert="horz" lIns="0" tIns="45720" rIns="0" bIns="0" anchor="t"/>
          <a:lstStyle/>
          <a:p>
            <a:pPr marL="0" marR="0" indent="0" algn="l">
              <a:lnSpc>
                <a:spcPts val="1700"/>
              </a:lnSpc>
              <a:spcAft>
                <a:spcPts val="290"/>
              </a:spcAft>
              <a:tabLst>
                <a:tab pos="7360920" algn="r"/>
              </a:tabLst>
            </a:pPr>
            <a:r>
              <a:rPr lang="en-US" sz="1600" spc="0" dirty="0">
                <a:solidFill>
                  <a:srgbClr val="0F3379"/>
                </a:solidFill>
                <a:latin typeface="Arial" panose="02020603050405020304" pitchFamily="2"/>
              </a:rPr>
              <a:t>Looking for </a:t>
            </a:r>
            <a:r>
              <a:rPr lang="en-US" sz="1600" b="1" spc="0" dirty="0">
                <a:solidFill>
                  <a:srgbClr val="0F3379"/>
                </a:solidFill>
                <a:latin typeface="Arial" panose="02020603050405020304" pitchFamily="2"/>
              </a:rPr>
              <a:t>More Information? </a:t>
            </a:r>
            <a:r>
              <a:rPr lang="en-US" sz="100" spc="0" dirty="0">
                <a:solidFill>
                  <a:srgbClr val="FFFFFF"/>
                </a:solidFill>
                <a:latin typeface="Arial" panose="02020603050405020304" pitchFamily="2"/>
              </a:rPr>
              <a:t>  </a:t>
            </a:r>
            <a:r>
              <a:rPr lang="en-US" sz="1800" b="1" u="sng" spc="0" dirty="0">
                <a:solidFill>
                  <a:srgbClr val="0000FF"/>
                </a:solidFill>
                <a:latin typeface="Arial" panose="02020603050405020304" pitchFamily="2"/>
              </a:rPr>
              <a:t>www.tricare.mil</a:t>
            </a:r>
            <a:r>
              <a:rPr lang="en-US" sz="100" b="1" spc="0" dirty="0">
                <a:solidFill>
                  <a:srgbClr val="FFFFFF"/>
                </a:solidFill>
                <a:latin typeface="Arial" panose="02020603050405020304" pitchFamily="2"/>
              </a:rPr>
              <a:t> </a:t>
            </a:r>
          </a:p>
        </p:txBody>
      </p:sp>
      <p:graphicFrame>
        <p:nvGraphicFramePr>
          <p:cNvPr id="6" name="Table 5"/>
          <p:cNvGraphicFramePr>
            <a:graphicFrameLocks noGrp="1"/>
          </p:cNvGraphicFramePr>
          <p:nvPr>
            <p:extLst>
              <p:ext uri="{D42A27DB-BD31-4B8C-83A1-F6EECF244321}">
                <p14:modId xmlns:p14="http://schemas.microsoft.com/office/powerpoint/2010/main" val="3667218095"/>
              </p:ext>
            </p:extLst>
          </p:nvPr>
        </p:nvGraphicFramePr>
        <p:xfrm>
          <a:off x="0" y="950979"/>
          <a:ext cx="8997696" cy="3783473"/>
        </p:xfrm>
        <a:graphic>
          <a:graphicData uri="http://schemas.openxmlformats.org/drawingml/2006/table">
            <a:tbl>
              <a:tblPr/>
              <a:tblGrid>
                <a:gridCol w="4670054">
                  <a:extLst>
                    <a:ext uri="{9D8B030D-6E8A-4147-A177-3AD203B41FA5}">
                      <a16:colId xmlns:a16="http://schemas.microsoft.com/office/drawing/2014/main" val="20000"/>
                    </a:ext>
                  </a:extLst>
                </a:gridCol>
                <a:gridCol w="4327642">
                  <a:extLst>
                    <a:ext uri="{9D8B030D-6E8A-4147-A177-3AD203B41FA5}">
                      <a16:colId xmlns:a16="http://schemas.microsoft.com/office/drawing/2014/main" val="20001"/>
                    </a:ext>
                  </a:extLst>
                </a:gridCol>
              </a:tblGrid>
              <a:tr h="3088749">
                <a:tc rowSpan="2">
                  <a:txBody>
                    <a:bodyPr/>
                    <a:lstStyle/>
                    <a:p>
                      <a:pPr marL="0" marR="1563370" indent="0" algn="r">
                        <a:lnSpc>
                          <a:spcPts val="1400"/>
                        </a:lnSpc>
                        <a:spcBef>
                          <a:spcPts val="0"/>
                        </a:spcBef>
                        <a:spcAft>
                          <a:spcPts val="0"/>
                        </a:spcAft>
                      </a:pPr>
                      <a:r>
                        <a:rPr lang="en-US" sz="1400" b="1" spc="0" dirty="0">
                          <a:solidFill>
                            <a:srgbClr val="000000"/>
                          </a:solidFill>
                          <a:latin typeface="Arial" panose="02020603050405020304" pitchFamily="2"/>
                        </a:rPr>
                        <a:t>Stateside Regional Contractors </a:t>
                      </a:r>
                    </a:p>
                    <a:p>
                      <a:pPr marL="914400" marR="0" indent="365760" algn="l">
                        <a:lnSpc>
                          <a:spcPts val="1700"/>
                        </a:lnSpc>
                        <a:spcBef>
                          <a:spcPts val="330"/>
                        </a:spcBef>
                        <a:spcAft>
                          <a:spcPts val="0"/>
                        </a:spcAft>
                        <a:buFont typeface="Symbol"/>
                        <a:buChar char="·"/>
                      </a:pPr>
                      <a:r>
                        <a:rPr lang="en-US" sz="1400" spc="0" dirty="0">
                          <a:solidFill>
                            <a:srgbClr val="000000"/>
                          </a:solidFill>
                          <a:latin typeface="Arial" panose="02020603050405020304" pitchFamily="2"/>
                        </a:rPr>
                        <a:t>TRICARE East Region </a:t>
                      </a:r>
                      <a:br>
                        <a:rPr dirty="0"/>
                      </a:br>
                      <a:r>
                        <a:rPr lang="en-US" sz="1400" spc="0" dirty="0">
                          <a:solidFill>
                            <a:srgbClr val="000000"/>
                          </a:solidFill>
                          <a:latin typeface="Arial" panose="02020603050405020304" pitchFamily="2"/>
                        </a:rPr>
                        <a:t>Humana Military </a:t>
                      </a:r>
                    </a:p>
                    <a:p>
                      <a:pPr marL="914400" marR="0" indent="0" algn="l">
                        <a:lnSpc>
                          <a:spcPts val="1600"/>
                        </a:lnSpc>
                        <a:spcBef>
                          <a:spcPts val="85"/>
                        </a:spcBef>
                        <a:spcAft>
                          <a:spcPts val="0"/>
                        </a:spcAft>
                      </a:pPr>
                      <a:r>
                        <a:rPr lang="en-US" sz="1400" b="1" spc="0" dirty="0">
                          <a:solidFill>
                            <a:srgbClr val="000000"/>
                          </a:solidFill>
                          <a:latin typeface="Arial" panose="02020603050405020304" pitchFamily="2"/>
                        </a:rPr>
                        <a:t>1-800-444-5445 </a:t>
                      </a:r>
                    </a:p>
                    <a:p>
                      <a:pPr marL="914400" marR="0" indent="0" algn="l">
                        <a:lnSpc>
                          <a:spcPts val="1700"/>
                        </a:lnSpc>
                        <a:spcBef>
                          <a:spcPts val="0"/>
                        </a:spcBef>
                        <a:spcAft>
                          <a:spcPts val="0"/>
                        </a:spcAft>
                      </a:pPr>
                      <a:r>
                        <a:rPr lang="en-US" sz="1400" b="1" u="sng" spc="0" dirty="0">
                          <a:solidFill>
                            <a:srgbClr val="0000FF"/>
                          </a:solidFill>
                          <a:latin typeface="Arial" panose="02020603050405020304" pitchFamily="2"/>
                        </a:rPr>
                        <a:t>HumanaMilitary.com</a:t>
                      </a:r>
                      <a:r>
                        <a:rPr lang="en-US" sz="100" b="1" spc="0" dirty="0">
                          <a:solidFill>
                            <a:srgbClr val="000000"/>
                          </a:solidFill>
                          <a:latin typeface="Arial" panose="02020603050405020304" pitchFamily="2"/>
                        </a:rPr>
                        <a:t> </a:t>
                      </a:r>
                      <a:br>
                        <a:rPr dirty="0"/>
                      </a:br>
                      <a:r>
                        <a:rPr lang="en-US" sz="1400" b="1" u="sng" spc="0" dirty="0">
                          <a:solidFill>
                            <a:srgbClr val="0000FF"/>
                          </a:solidFill>
                          <a:latin typeface="Arial" panose="02020603050405020304" pitchFamily="2"/>
                        </a:rPr>
                        <a:t>www.tricare-east.com</a:t>
                      </a:r>
                      <a:r>
                        <a:rPr lang="en-US" sz="100" b="1" spc="0" dirty="0">
                          <a:solidFill>
                            <a:srgbClr val="000000"/>
                          </a:solidFill>
                          <a:latin typeface="Arial" panose="02020603050405020304" pitchFamily="2"/>
                        </a:rPr>
                        <a:t> </a:t>
                      </a:r>
                    </a:p>
                    <a:p>
                      <a:pPr marL="0" marR="2020570" indent="365760" algn="r">
                        <a:lnSpc>
                          <a:spcPts val="1700"/>
                        </a:lnSpc>
                        <a:spcBef>
                          <a:spcPts val="2345"/>
                        </a:spcBef>
                        <a:spcAft>
                          <a:spcPts val="0"/>
                        </a:spcAft>
                        <a:buFont typeface="Symbol"/>
                        <a:buChar char="·"/>
                      </a:pPr>
                      <a:r>
                        <a:rPr lang="en-US" sz="1400" spc="0" dirty="0">
                          <a:solidFill>
                            <a:srgbClr val="000000"/>
                          </a:solidFill>
                          <a:latin typeface="Arial" panose="02020603050405020304" pitchFamily="2"/>
                        </a:rPr>
                        <a:t>TRICARE West Region </a:t>
                      </a:r>
                    </a:p>
                    <a:p>
                      <a:pPr marL="914400" marR="0" indent="0" algn="l">
                        <a:lnSpc>
                          <a:spcPts val="1700"/>
                        </a:lnSpc>
                        <a:spcBef>
                          <a:spcPts val="5"/>
                        </a:spcBef>
                        <a:spcAft>
                          <a:spcPts val="4405"/>
                        </a:spcAft>
                      </a:pPr>
                      <a:r>
                        <a:rPr lang="en-US" sz="1400" spc="90" dirty="0">
                          <a:solidFill>
                            <a:srgbClr val="000000"/>
                          </a:solidFill>
                          <a:latin typeface="Arial" panose="02020603050405020304" pitchFamily="2"/>
                        </a:rPr>
                        <a:t>Health Net Federal Services, LLC </a:t>
                      </a:r>
                      <a:r>
                        <a:rPr lang="en-US" sz="1400" b="1" spc="90" dirty="0">
                          <a:solidFill>
                            <a:srgbClr val="000000"/>
                          </a:solidFill>
                          <a:latin typeface="Arial" panose="02020603050405020304" pitchFamily="2"/>
                        </a:rPr>
                        <a:t>1-844-866-WEST </a:t>
                      </a:r>
                      <a:r>
                        <a:rPr lang="en-US" sz="1400" spc="90" dirty="0">
                          <a:solidFill>
                            <a:srgbClr val="000000"/>
                          </a:solidFill>
                          <a:latin typeface="Arial" panose="02020603050405020304" pitchFamily="2"/>
                        </a:rPr>
                        <a:t>(1-844-866-9378) </a:t>
                      </a:r>
                      <a:r>
                        <a:rPr lang="en-US" sz="1400" b="1" u="sng" spc="90" dirty="0">
                          <a:solidFill>
                            <a:srgbClr val="0000FF"/>
                          </a:solidFill>
                          <a:latin typeface="Arial" panose="02020603050405020304" pitchFamily="2"/>
                        </a:rPr>
                        <a:t>www.tricare-west.com</a:t>
                      </a:r>
                      <a:r>
                        <a:rPr lang="en-US" sz="100" b="1" spc="90" dirty="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0" indent="0" algn="l">
                        <a:lnSpc>
                          <a:spcPts val="1400"/>
                        </a:lnSpc>
                        <a:spcBef>
                          <a:spcPts val="0"/>
                        </a:spcBef>
                        <a:spcAft>
                          <a:spcPts val="0"/>
                        </a:spcAft>
                      </a:pPr>
                      <a:r>
                        <a:rPr lang="en-US" sz="1400" b="1" spc="0" dirty="0">
                          <a:solidFill>
                            <a:srgbClr val="000000"/>
                          </a:solidFill>
                          <a:latin typeface="Arial" panose="02020603050405020304" pitchFamily="2"/>
                        </a:rPr>
                        <a:t>Overseas Regional Contractor </a:t>
                      </a:r>
                    </a:p>
                    <a:p>
                      <a:pPr marL="320040" marR="868680" indent="320040" algn="l">
                        <a:lnSpc>
                          <a:spcPts val="1700"/>
                        </a:lnSpc>
                        <a:spcBef>
                          <a:spcPts val="345"/>
                        </a:spcBef>
                        <a:spcAft>
                          <a:spcPts val="0"/>
                        </a:spcAft>
                        <a:buFont typeface="Symbol"/>
                        <a:buChar char="·"/>
                      </a:pPr>
                      <a:r>
                        <a:rPr lang="en-US" sz="1400" spc="85" dirty="0">
                          <a:solidFill>
                            <a:srgbClr val="000000"/>
                          </a:solidFill>
                          <a:latin typeface="Arial" panose="02020603050405020304" pitchFamily="2"/>
                        </a:rPr>
                        <a:t>TRICARE Overseas Program (TOP) International SOS Government Services, Inc. </a:t>
                      </a:r>
                      <a:r>
                        <a:rPr lang="en-US" sz="1400" b="1" u="sng" spc="85" dirty="0">
                          <a:solidFill>
                            <a:srgbClr val="0000FF"/>
                          </a:solidFill>
                          <a:latin typeface="Arial" panose="02020603050405020304" pitchFamily="2"/>
                        </a:rPr>
                        <a:t>www.tricare-overseas.com/contact-us</a:t>
                      </a:r>
                    </a:p>
                    <a:p>
                      <a:pPr marL="0" marR="0" indent="0" algn="l">
                        <a:lnSpc>
                          <a:spcPts val="1600"/>
                        </a:lnSpc>
                        <a:spcBef>
                          <a:spcPts val="2420"/>
                        </a:spcBef>
                        <a:spcAft>
                          <a:spcPts val="0"/>
                        </a:spcAft>
                      </a:pPr>
                      <a:r>
                        <a:rPr lang="en-US" sz="1400" b="1" spc="0" dirty="0">
                          <a:solidFill>
                            <a:srgbClr val="000000"/>
                          </a:solidFill>
                          <a:latin typeface="Arial" panose="02020603050405020304" pitchFamily="2"/>
                        </a:rPr>
                        <a:t>More Resources </a:t>
                      </a:r>
                    </a:p>
                    <a:p>
                      <a:pPr marL="320040" marR="0" indent="320040" algn="l">
                        <a:lnSpc>
                          <a:spcPts val="1700"/>
                        </a:lnSpc>
                        <a:spcBef>
                          <a:spcPts val="335"/>
                        </a:spcBef>
                        <a:spcAft>
                          <a:spcPts val="735"/>
                        </a:spcAft>
                        <a:buFont typeface="Symbol"/>
                        <a:buChar char="·"/>
                      </a:pPr>
                      <a:r>
                        <a:rPr lang="en-US" sz="1400" spc="0" dirty="0">
                          <a:solidFill>
                            <a:srgbClr val="000000"/>
                          </a:solidFill>
                          <a:latin typeface="Arial" panose="02020603050405020304" pitchFamily="2"/>
                        </a:rPr>
                        <a:t>TRICARE Website </a:t>
                      </a:r>
                      <a:br>
                        <a:rPr dirty="0"/>
                      </a:br>
                      <a:r>
                        <a:rPr lang="en-US" sz="1400" b="1" u="sng" spc="0" dirty="0">
                          <a:solidFill>
                            <a:srgbClr val="0000FF"/>
                          </a:solidFill>
                          <a:latin typeface="Arial" panose="02020603050405020304" pitchFamily="2"/>
                        </a:rPr>
                        <a:t>www.tricare.mil</a:t>
                      </a:r>
                    </a:p>
                    <a:p>
                      <a:pPr marL="320040" marR="0" indent="320040" algn="l">
                        <a:lnSpc>
                          <a:spcPts val="1700"/>
                        </a:lnSpc>
                        <a:spcBef>
                          <a:spcPts val="335"/>
                        </a:spcBef>
                        <a:spcAft>
                          <a:spcPts val="735"/>
                        </a:spcAft>
                        <a:buFont typeface="Symbol"/>
                        <a:buChar char="·"/>
                      </a:pPr>
                      <a:endParaRPr lang="en-US" sz="1400" b="1" u="sng" spc="0" dirty="0">
                        <a:solidFill>
                          <a:srgbClr val="0000FF"/>
                        </a:solidFill>
                        <a:latin typeface="Arial" panose="02020603050405020304" pitchFamily="2"/>
                      </a:endParaRPr>
                    </a:p>
                    <a:p>
                      <a:pPr marL="320040" marR="0" indent="320040" algn="l">
                        <a:lnSpc>
                          <a:spcPts val="1700"/>
                        </a:lnSpc>
                        <a:spcBef>
                          <a:spcPts val="335"/>
                        </a:spcBef>
                        <a:spcAft>
                          <a:spcPts val="735"/>
                        </a:spcAft>
                        <a:buFont typeface="Symbol"/>
                        <a:buChar char="·"/>
                      </a:pPr>
                      <a:endParaRPr lang="en-US" sz="1400" b="1" u="sng" spc="0" dirty="0">
                        <a:solidFill>
                          <a:srgbClr val="0000FF"/>
                        </a:solidFill>
                        <a:latin typeface="Arial" panose="02020603050405020304" pitchFamily="2"/>
                      </a:endParaRPr>
                    </a:p>
                    <a:p>
                      <a:pPr marL="320040" marR="0" indent="320040" algn="l">
                        <a:lnSpc>
                          <a:spcPts val="1700"/>
                        </a:lnSpc>
                        <a:spcBef>
                          <a:spcPts val="335"/>
                        </a:spcBef>
                        <a:spcAft>
                          <a:spcPts val="735"/>
                        </a:spcAft>
                        <a:buFont typeface="Symbol"/>
                        <a:buChar char="·"/>
                      </a:pPr>
                      <a:endParaRPr lang="en-US" sz="1400" b="1" u="sng" spc="0" dirty="0">
                        <a:solidFill>
                          <a:srgbClr val="0000FF"/>
                        </a:solidFill>
                        <a:latin typeface="Arial" panose="02020603050405020304" pitchFamily="2"/>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481473">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8" name="Text Placeholder 7"/>
          <p:cNvSpPr>
            <a:spLocks noGrp="1"/>
          </p:cNvSpPr>
          <p:nvPr>
            <p:ph type="body" idx="10"/>
          </p:nvPr>
        </p:nvSpPr>
        <p:spPr>
          <a:xfrm>
            <a:off x="97536" y="4537710"/>
            <a:ext cx="9144000" cy="2148205"/>
          </a:xfrm>
          <a:prstGeom prst="rect">
            <a:avLst/>
          </a:prstGeom>
          <a:noFill/>
          <a:ln w="0" cmpd="sng">
            <a:noFill/>
            <a:prstDash val="solid"/>
          </a:ln>
        </p:spPr>
        <p:txBody>
          <a:bodyPr vert="horz" lIns="0" tIns="0" rIns="0" bIns="0" anchor="t"/>
          <a:lstStyle/>
          <a:p>
            <a:pPr marL="4754880" marR="0" indent="320040" algn="l">
              <a:lnSpc>
                <a:spcPts val="1600"/>
              </a:lnSpc>
              <a:spcAft>
                <a:spcPts val="0"/>
              </a:spcAft>
              <a:buFont typeface="Symbol"/>
              <a:buChar char="·"/>
            </a:pPr>
            <a:r>
              <a:rPr lang="en-US" sz="1400" spc="0" dirty="0">
                <a:solidFill>
                  <a:srgbClr val="000000"/>
                </a:solidFill>
                <a:latin typeface="Arial" panose="02020603050405020304" pitchFamily="2"/>
              </a:rPr>
              <a:t>Publications </a:t>
            </a:r>
          </a:p>
          <a:p>
            <a:pPr marL="5074920" marR="0" indent="0" algn="l">
              <a:lnSpc>
                <a:spcPts val="1600"/>
              </a:lnSpc>
              <a:spcBef>
                <a:spcPts val="85"/>
              </a:spcBef>
              <a:spcAft>
                <a:spcPts val="0"/>
              </a:spcAft>
            </a:pPr>
            <a:r>
              <a:rPr lang="en-US" sz="1400" b="1" u="sng" spc="0" dirty="0">
                <a:solidFill>
                  <a:srgbClr val="0000FF"/>
                </a:solidFill>
                <a:latin typeface="Arial" panose="02020603050405020304" pitchFamily="2"/>
              </a:rPr>
              <a:t>www.tricare.mil/publications</a:t>
            </a:r>
            <a:r>
              <a:rPr lang="en-US" sz="100" b="1" spc="0" dirty="0">
                <a:solidFill>
                  <a:srgbClr val="000000"/>
                </a:solidFill>
                <a:latin typeface="Arial" panose="02020603050405020304" pitchFamily="2"/>
              </a:rPr>
              <a:t> </a:t>
            </a:r>
          </a:p>
          <a:p>
            <a:pPr marL="4754880" marR="0" indent="320040" algn="l">
              <a:lnSpc>
                <a:spcPts val="1700"/>
              </a:lnSpc>
              <a:spcBef>
                <a:spcPts val="2345"/>
              </a:spcBef>
              <a:spcAft>
                <a:spcPts val="0"/>
              </a:spcAft>
              <a:buFont typeface="Symbol"/>
              <a:buChar char="·"/>
            </a:pPr>
            <a:r>
              <a:rPr lang="en-US" sz="1400" spc="5" dirty="0" err="1">
                <a:solidFill>
                  <a:srgbClr val="000000"/>
                </a:solidFill>
                <a:latin typeface="Arial" panose="02020603050405020304" pitchFamily="2"/>
              </a:rPr>
              <a:t>milConnect</a:t>
            </a:r>
            <a:r>
              <a:rPr lang="en-US" sz="1400" spc="5" dirty="0">
                <a:solidFill>
                  <a:srgbClr val="000000"/>
                </a:solidFill>
                <a:latin typeface="Arial" panose="02020603050405020304" pitchFamily="2"/>
              </a:rPr>
              <a:t> </a:t>
            </a:r>
          </a:p>
          <a:p>
            <a:pPr marL="5074920" marR="0" indent="0" algn="l">
              <a:lnSpc>
                <a:spcPts val="1600"/>
              </a:lnSpc>
              <a:spcBef>
                <a:spcPts val="60"/>
              </a:spcBef>
              <a:spcAft>
                <a:spcPts val="7895"/>
              </a:spcAft>
            </a:pPr>
            <a:r>
              <a:rPr lang="en-US" sz="1400" b="1" u="sng" spc="0" dirty="0">
                <a:solidFill>
                  <a:srgbClr val="0000FF"/>
                </a:solidFill>
                <a:latin typeface="Arial" panose="02020603050405020304" pitchFamily="2"/>
              </a:rPr>
              <a:t>https://milconnect.dmdc.osd.mil</a:t>
            </a:r>
            <a:r>
              <a:rPr lang="en-US" sz="100" b="1" spc="0" dirty="0">
                <a:solidFill>
                  <a:srgbClr val="000000"/>
                </a:solidFill>
                <a:latin typeface="Arial" panose="02020603050405020304" pitchFamily="2"/>
              </a:rPr>
              <a:t> </a:t>
            </a:r>
          </a:p>
        </p:txBody>
      </p:sp>
    </p:spTree>
    <p:extLst>
      <p:ext uri="{BB962C8B-B14F-4D97-AF65-F5344CB8AC3E}">
        <p14:creationId xmlns:p14="http://schemas.microsoft.com/office/powerpoint/2010/main" val="251717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6242050" y="2148840"/>
            <a:ext cx="2901950" cy="3736975"/>
          </a:xfrm>
          <a:prstGeom prst="rect">
            <a:avLst/>
          </a:prstGeom>
        </p:spPr>
      </p:pic>
      <p:pic>
        <p:nvPicPr>
          <p:cNvPr id="7" name="Picture 6"/>
          <p:cNvPicPr/>
          <p:nvPr/>
        </p:nvPicPr>
        <p:blipFill>
          <a:blip r:embed="rId3"/>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752600"/>
          </a:xfrm>
          <a:prstGeom prst="rect">
            <a:avLst/>
          </a:prstGeom>
          <a:noFill/>
          <a:ln w="0" cmpd="sng">
            <a:noFill/>
            <a:prstDash val="solid"/>
          </a:ln>
        </p:spPr>
        <p:txBody>
          <a:bodyPr vert="horz" lIns="0" tIns="0" rIns="0" bIns="0" anchor="t"/>
          <a:lstStyle/>
          <a:p>
            <a:pPr marL="0" marR="0" indent="0" algn="ctr">
              <a:lnSpc>
                <a:spcPts val="4400"/>
              </a:lnSpc>
              <a:spcAft>
                <a:spcPts val="4890"/>
              </a:spcAft>
            </a:pPr>
            <a:r>
              <a:rPr lang="en-US" sz="3800" spc="0">
                <a:solidFill>
                  <a:srgbClr val="006BB6"/>
                </a:solidFill>
                <a:latin typeface="Arial" panose="02020603050405020304" pitchFamily="2"/>
              </a:rPr>
              <a:t>Get TRICARE Correspondence on </a:t>
            </a:r>
            <a:br/>
            <a:r>
              <a:rPr lang="en-US" sz="3800" spc="0">
                <a:solidFill>
                  <a:srgbClr val="006BB6"/>
                </a:solidFill>
                <a:latin typeface="Arial" panose="02020603050405020304" pitchFamily="2"/>
              </a:rPr>
              <a:t>milConnect </a:t>
            </a:r>
          </a:p>
        </p:txBody>
      </p:sp>
      <p:graphicFrame>
        <p:nvGraphicFramePr>
          <p:cNvPr id="4" name="Table 3"/>
          <p:cNvGraphicFramePr>
            <a:graphicFrameLocks noGrp="1"/>
          </p:cNvGraphicFramePr>
          <p:nvPr/>
        </p:nvGraphicFramePr>
        <p:xfrm>
          <a:off x="0" y="2108200"/>
          <a:ext cx="9144000" cy="3785235"/>
        </p:xfrm>
        <a:graphic>
          <a:graphicData uri="http://schemas.openxmlformats.org/drawingml/2006/table">
            <a:tbl>
              <a:tblPr/>
              <a:tblGrid>
                <a:gridCol w="6242050">
                  <a:extLst>
                    <a:ext uri="{9D8B030D-6E8A-4147-A177-3AD203B41FA5}">
                      <a16:colId xmlns:a16="http://schemas.microsoft.com/office/drawing/2014/main" val="20000"/>
                    </a:ext>
                  </a:extLst>
                </a:gridCol>
                <a:gridCol w="2901950">
                  <a:extLst>
                    <a:ext uri="{9D8B030D-6E8A-4147-A177-3AD203B41FA5}">
                      <a16:colId xmlns:a16="http://schemas.microsoft.com/office/drawing/2014/main" val="20001"/>
                    </a:ext>
                  </a:extLst>
                </a:gridCol>
              </a:tblGrid>
              <a:tr h="3785235">
                <a:tc>
                  <a:txBody>
                    <a:bodyPr/>
                    <a:lstStyle/>
                    <a:p>
                      <a:pPr marL="868680" marR="0" indent="320040" algn="l">
                        <a:lnSpc>
                          <a:spcPts val="2400"/>
                        </a:lnSpc>
                        <a:spcBef>
                          <a:spcPts val="0"/>
                        </a:spcBef>
                        <a:spcAft>
                          <a:spcPts val="0"/>
                        </a:spcAft>
                        <a:buFont typeface="Symbol"/>
                        <a:buChar char="·"/>
                      </a:pPr>
                      <a:r>
                        <a:rPr lang="en-US" sz="2000" spc="0">
                          <a:solidFill>
                            <a:srgbClr val="000000"/>
                          </a:solidFill>
                          <a:latin typeface="Arial" panose="02020603050405020304" pitchFamily="2"/>
                        </a:rPr>
                        <a:t>You can get email alerts on changes to </a:t>
                      </a:r>
                    </a:p>
                    <a:p>
                      <a:pPr marL="1143000" marR="0" indent="0" algn="l">
                        <a:lnSpc>
                          <a:spcPts val="2400"/>
                        </a:lnSpc>
                        <a:spcBef>
                          <a:spcPts val="0"/>
                        </a:spcBef>
                        <a:spcAft>
                          <a:spcPts val="0"/>
                        </a:spcAft>
                      </a:pPr>
                      <a:r>
                        <a:rPr lang="en-US" sz="2000" spc="0">
                          <a:solidFill>
                            <a:srgbClr val="000000"/>
                          </a:solidFill>
                          <a:latin typeface="Arial" panose="02020603050405020304" pitchFamily="2"/>
                        </a:rPr>
                        <a:t>your benefit from the Defense </a:t>
                      </a:r>
                    </a:p>
                    <a:p>
                      <a:pPr marL="1188720" marR="0" indent="0" algn="l">
                        <a:lnSpc>
                          <a:spcPts val="2400"/>
                        </a:lnSpc>
                        <a:spcBef>
                          <a:spcPts val="0"/>
                        </a:spcBef>
                        <a:spcAft>
                          <a:spcPts val="0"/>
                        </a:spcAft>
                      </a:pPr>
                      <a:r>
                        <a:rPr lang="en-US" sz="2000" spc="0">
                          <a:solidFill>
                            <a:srgbClr val="000000"/>
                          </a:solidFill>
                          <a:latin typeface="Arial" panose="02020603050405020304" pitchFamily="2"/>
                        </a:rPr>
                        <a:t>Manpower Data Center. </a:t>
                      </a:r>
                    </a:p>
                    <a:p>
                      <a:pPr marL="868680" marR="0" indent="320040" algn="l">
                        <a:lnSpc>
                          <a:spcPts val="2400"/>
                        </a:lnSpc>
                        <a:spcBef>
                          <a:spcPts val="480"/>
                        </a:spcBef>
                        <a:spcAft>
                          <a:spcPts val="0"/>
                        </a:spcAft>
                        <a:buFont typeface="Symbol"/>
                        <a:buChar char="·"/>
                      </a:pPr>
                      <a:r>
                        <a:rPr lang="en-US" sz="2000" spc="0">
                          <a:solidFill>
                            <a:srgbClr val="000000"/>
                          </a:solidFill>
                          <a:latin typeface="Arial" panose="02020603050405020304" pitchFamily="2"/>
                        </a:rPr>
                        <a:t>These emails will send you to </a:t>
                      </a:r>
                    </a:p>
                    <a:p>
                      <a:pPr marL="1188720" marR="0" indent="0" algn="l">
                        <a:lnSpc>
                          <a:spcPts val="2300"/>
                        </a:lnSpc>
                        <a:spcBef>
                          <a:spcPts val="120"/>
                        </a:spcBef>
                        <a:spcAft>
                          <a:spcPts val="0"/>
                        </a:spcAft>
                      </a:pPr>
                      <a:r>
                        <a:rPr lang="en-US" sz="2000" spc="0">
                          <a:solidFill>
                            <a:srgbClr val="000000"/>
                          </a:solidFill>
                          <a:latin typeface="Arial" panose="02020603050405020304" pitchFamily="2"/>
                        </a:rPr>
                        <a:t>milConnect to view enrollment or </a:t>
                      </a:r>
                    </a:p>
                    <a:p>
                      <a:pPr marL="1188720" marR="0" indent="0" algn="l">
                        <a:lnSpc>
                          <a:spcPts val="2400"/>
                        </a:lnSpc>
                        <a:spcBef>
                          <a:spcPts val="5"/>
                        </a:spcBef>
                        <a:spcAft>
                          <a:spcPts val="0"/>
                        </a:spcAft>
                      </a:pPr>
                      <a:r>
                        <a:rPr lang="en-US" sz="2000" spc="0">
                          <a:solidFill>
                            <a:srgbClr val="000000"/>
                          </a:solidFill>
                          <a:latin typeface="Arial" panose="02020603050405020304" pitchFamily="2"/>
                        </a:rPr>
                        <a:t>coverage status changes. </a:t>
                      </a:r>
                    </a:p>
                    <a:p>
                      <a:pPr marL="868680" marR="0" indent="320040" algn="l">
                        <a:lnSpc>
                          <a:spcPts val="2500"/>
                        </a:lnSpc>
                        <a:spcBef>
                          <a:spcPts val="410"/>
                        </a:spcBef>
                        <a:spcAft>
                          <a:spcPts val="0"/>
                        </a:spcAft>
                        <a:buFont typeface="Symbol"/>
                        <a:buChar char="·"/>
                      </a:pPr>
                      <a:r>
                        <a:rPr lang="en-US" sz="1950" spc="0">
                          <a:solidFill>
                            <a:srgbClr val="000000"/>
                          </a:solidFill>
                          <a:latin typeface="Arial" panose="02020603050405020304" pitchFamily="2"/>
                        </a:rPr>
                        <a:t>If you don’t have an email address on </a:t>
                      </a:r>
                    </a:p>
                    <a:p>
                      <a:pPr marL="1143000" marR="0" indent="0" algn="l">
                        <a:lnSpc>
                          <a:spcPts val="2400"/>
                        </a:lnSpc>
                        <a:spcBef>
                          <a:spcPts val="0"/>
                        </a:spcBef>
                        <a:spcAft>
                          <a:spcPts val="0"/>
                        </a:spcAft>
                      </a:pPr>
                      <a:r>
                        <a:rPr lang="en-US" sz="2000" spc="0">
                          <a:solidFill>
                            <a:srgbClr val="000000"/>
                          </a:solidFill>
                          <a:latin typeface="Arial" panose="02020603050405020304" pitchFamily="2"/>
                        </a:rPr>
                        <a:t>file, or if you opt out of email alerts, </a:t>
                      </a:r>
                    </a:p>
                    <a:p>
                      <a:pPr marL="1143000" marR="0" indent="0" algn="l">
                        <a:lnSpc>
                          <a:spcPts val="2300"/>
                        </a:lnSpc>
                        <a:spcBef>
                          <a:spcPts val="125"/>
                        </a:spcBef>
                        <a:spcAft>
                          <a:spcPts val="0"/>
                        </a:spcAft>
                      </a:pPr>
                      <a:r>
                        <a:rPr lang="en-US" sz="1950" spc="0">
                          <a:solidFill>
                            <a:srgbClr val="000000"/>
                          </a:solidFill>
                          <a:latin typeface="Arial" panose="02020603050405020304" pitchFamily="2"/>
                        </a:rPr>
                        <a:t>you’ll get postcards in the mail that </a:t>
                      </a:r>
                    </a:p>
                    <a:p>
                      <a:pPr marL="1188720" marR="0" indent="0" algn="l">
                        <a:lnSpc>
                          <a:spcPts val="2400"/>
                        </a:lnSpc>
                        <a:spcBef>
                          <a:spcPts val="0"/>
                        </a:spcBef>
                        <a:spcAft>
                          <a:spcPts val="0"/>
                        </a:spcAft>
                      </a:pPr>
                      <a:r>
                        <a:rPr lang="en-US" sz="2000" spc="0">
                          <a:solidFill>
                            <a:srgbClr val="000000"/>
                          </a:solidFill>
                          <a:latin typeface="Arial" panose="02020603050405020304" pitchFamily="2"/>
                        </a:rPr>
                        <a:t>ask you to log in to milConnect to </a:t>
                      </a:r>
                    </a:p>
                    <a:p>
                      <a:pPr marL="1143000" marR="0" indent="0" algn="l">
                        <a:lnSpc>
                          <a:spcPts val="2400"/>
                        </a:lnSpc>
                        <a:spcBef>
                          <a:spcPts val="0"/>
                        </a:spcBef>
                        <a:spcAft>
                          <a:spcPts val="2415"/>
                        </a:spcAft>
                      </a:pPr>
                      <a:r>
                        <a:rPr lang="en-US" sz="2000" spc="0">
                          <a:solidFill>
                            <a:srgbClr val="000000"/>
                          </a:solidFill>
                          <a:latin typeface="Arial" panose="02020603050405020304" pitchFamily="2"/>
                        </a:rPr>
                        <a:t>view updates.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13732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4563110" y="1947545"/>
            <a:ext cx="4443730" cy="2962910"/>
          </a:xfrm>
          <a:prstGeom prst="rect">
            <a:avLst/>
          </a:prstGeom>
        </p:spPr>
      </p:pic>
      <p:pic>
        <p:nvPicPr>
          <p:cNvPr id="7" name="Picture 6"/>
          <p:cNvPicPr/>
          <p:nvPr/>
        </p:nvPicPr>
        <p:blipFill>
          <a:blip r:embed="rId3"/>
          <a:stretch>
            <a:fillRect/>
          </a:stretch>
        </p:blipFill>
        <p:spPr>
          <a:xfrm>
            <a:off x="0" y="6510655"/>
            <a:ext cx="9144000" cy="347345"/>
          </a:xfrm>
          <a:prstGeom prst="rect">
            <a:avLst/>
          </a:prstGeom>
        </p:spPr>
      </p:pic>
      <p:sp>
        <p:nvSpPr>
          <p:cNvPr id="2" name="Text Placeholder 1"/>
          <p:cNvSpPr>
            <a:spLocks noGrp="1"/>
          </p:cNvSpPr>
          <p:nvPr>
            <p:ph type="body" idx="10"/>
          </p:nvPr>
        </p:nvSpPr>
        <p:spPr>
          <a:xfrm>
            <a:off x="0" y="355600"/>
            <a:ext cx="9144000" cy="1160780"/>
          </a:xfrm>
          <a:prstGeom prst="rect">
            <a:avLst/>
          </a:prstGeom>
          <a:noFill/>
          <a:ln w="0" cmpd="sng">
            <a:noFill/>
            <a:prstDash val="solid"/>
          </a:ln>
        </p:spPr>
        <p:txBody>
          <a:bodyPr vert="horz" lIns="0" tIns="3810" rIns="0" bIns="0" anchor="t"/>
          <a:lstStyle/>
          <a:p>
            <a:pPr marL="0" marR="0" indent="0" algn="ctr">
              <a:lnSpc>
                <a:spcPts val="4300"/>
              </a:lnSpc>
              <a:spcAft>
                <a:spcPts val="4755"/>
              </a:spcAft>
            </a:pPr>
            <a:r>
              <a:rPr lang="en-US" sz="3800" u="sng" spc="-95">
                <a:solidFill>
                  <a:srgbClr val="0000FF"/>
                </a:solidFill>
                <a:latin typeface="Arial" panose="02020603050405020304" pitchFamily="2"/>
              </a:rPr>
              <a:t>TRICARE.mil</a:t>
            </a:r>
            <a:r>
              <a:rPr lang="en-US" sz="100" spc="-95">
                <a:solidFill>
                  <a:srgbClr val="016BB6"/>
                </a:solidFill>
                <a:latin typeface="Arial" panose="02020603050405020304" pitchFamily="2"/>
              </a:rPr>
              <a:t> </a:t>
            </a:r>
          </a:p>
        </p:txBody>
      </p:sp>
      <p:graphicFrame>
        <p:nvGraphicFramePr>
          <p:cNvPr id="4" name="Table 3"/>
          <p:cNvGraphicFramePr>
            <a:graphicFrameLocks noGrp="1"/>
          </p:cNvGraphicFramePr>
          <p:nvPr>
            <p:extLst>
              <p:ext uri="{D42A27DB-BD31-4B8C-83A1-F6EECF244321}">
                <p14:modId xmlns:p14="http://schemas.microsoft.com/office/powerpoint/2010/main" val="1603863340"/>
              </p:ext>
            </p:extLst>
          </p:nvPr>
        </p:nvGraphicFramePr>
        <p:xfrm>
          <a:off x="0" y="1516380"/>
          <a:ext cx="9144000" cy="3644900"/>
        </p:xfrm>
        <a:graphic>
          <a:graphicData uri="http://schemas.openxmlformats.org/drawingml/2006/table">
            <a:tbl>
              <a:tblPr/>
              <a:tblGrid>
                <a:gridCol w="4563110">
                  <a:extLst>
                    <a:ext uri="{9D8B030D-6E8A-4147-A177-3AD203B41FA5}">
                      <a16:colId xmlns:a16="http://schemas.microsoft.com/office/drawing/2014/main" val="20000"/>
                    </a:ext>
                  </a:extLst>
                </a:gridCol>
                <a:gridCol w="4580890">
                  <a:extLst>
                    <a:ext uri="{9D8B030D-6E8A-4147-A177-3AD203B41FA5}">
                      <a16:colId xmlns:a16="http://schemas.microsoft.com/office/drawing/2014/main" val="20001"/>
                    </a:ext>
                  </a:extLst>
                </a:gridCol>
              </a:tblGrid>
              <a:tr h="3643630">
                <a:tc>
                  <a:txBody>
                    <a:bodyPr/>
                    <a:lstStyle/>
                    <a:p>
                      <a:pPr marL="457200" marR="0" indent="0" algn="l">
                        <a:lnSpc>
                          <a:spcPts val="2200"/>
                        </a:lnSpc>
                        <a:spcBef>
                          <a:spcPts val="0"/>
                        </a:spcBef>
                        <a:spcAft>
                          <a:spcPts val="0"/>
                        </a:spcAft>
                      </a:pPr>
                      <a:r>
                        <a:rPr lang="en-US" sz="2000" spc="0" dirty="0">
                          <a:solidFill>
                            <a:srgbClr val="000000"/>
                          </a:solidFill>
                          <a:latin typeface="Arial" panose="02020603050405020304" pitchFamily="2"/>
                        </a:rPr>
                        <a:t>Easily manage benefits at home </a:t>
                      </a:r>
                    </a:p>
                    <a:p>
                      <a:pPr marL="457200" marR="0" indent="0" algn="l">
                        <a:lnSpc>
                          <a:spcPts val="2300"/>
                        </a:lnSpc>
                        <a:spcBef>
                          <a:spcPts val="130"/>
                        </a:spcBef>
                        <a:spcAft>
                          <a:spcPts val="0"/>
                        </a:spcAft>
                      </a:pPr>
                      <a:r>
                        <a:rPr lang="en-US" sz="2000" spc="0" dirty="0">
                          <a:solidFill>
                            <a:srgbClr val="000000"/>
                          </a:solidFill>
                          <a:latin typeface="Arial" panose="02020603050405020304" pitchFamily="2"/>
                        </a:rPr>
                        <a:t>or on the go via secure websites. </a:t>
                      </a:r>
                    </a:p>
                    <a:p>
                      <a:pPr marL="457200" marR="0" indent="0" algn="l">
                        <a:lnSpc>
                          <a:spcPts val="2300"/>
                        </a:lnSpc>
                        <a:spcBef>
                          <a:spcPts val="110"/>
                        </a:spcBef>
                        <a:spcAft>
                          <a:spcPts val="0"/>
                        </a:spcAft>
                      </a:pPr>
                      <a:r>
                        <a:rPr lang="en-US" sz="2000" spc="0" dirty="0">
                          <a:solidFill>
                            <a:srgbClr val="000000"/>
                          </a:solidFill>
                          <a:latin typeface="Arial" panose="02020603050405020304" pitchFamily="2"/>
                        </a:rPr>
                        <a:t>On </a:t>
                      </a:r>
                      <a:r>
                        <a:rPr lang="en-US" sz="2000" b="1" u="sng" spc="0" dirty="0">
                          <a:solidFill>
                            <a:srgbClr val="0000FF"/>
                          </a:solidFill>
                          <a:latin typeface="Arial" panose="02020603050405020304" pitchFamily="2"/>
                        </a:rPr>
                        <a:t>www.tricare.mil</a:t>
                      </a:r>
                      <a:r>
                        <a:rPr lang="en-US" sz="2000" spc="0" dirty="0">
                          <a:solidFill>
                            <a:srgbClr val="000000"/>
                          </a:solidFill>
                          <a:latin typeface="Arial" panose="02020603050405020304" pitchFamily="2"/>
                        </a:rPr>
                        <a:t>, the “I want </a:t>
                      </a:r>
                    </a:p>
                    <a:p>
                      <a:pPr marL="457200" marR="0" indent="0" algn="l">
                        <a:lnSpc>
                          <a:spcPts val="2300"/>
                        </a:lnSpc>
                        <a:spcBef>
                          <a:spcPts val="115"/>
                        </a:spcBef>
                        <a:spcAft>
                          <a:spcPts val="0"/>
                        </a:spcAft>
                      </a:pPr>
                      <a:r>
                        <a:rPr lang="en-US" sz="2000" spc="0" dirty="0">
                          <a:solidFill>
                            <a:srgbClr val="000000"/>
                          </a:solidFill>
                          <a:latin typeface="Arial" panose="02020603050405020304" pitchFamily="2"/>
                        </a:rPr>
                        <a:t>to ... ” section helps you: </a:t>
                      </a:r>
                    </a:p>
                    <a:p>
                      <a:pPr marL="457200" marR="0" indent="365760" algn="l">
                        <a:lnSpc>
                          <a:spcPts val="2500"/>
                        </a:lnSpc>
                        <a:spcBef>
                          <a:spcPts val="395"/>
                        </a:spcBef>
                        <a:spcAft>
                          <a:spcPts val="0"/>
                        </a:spcAft>
                        <a:buFont typeface="Symbol"/>
                        <a:buChar char="·"/>
                      </a:pPr>
                      <a:r>
                        <a:rPr lang="en-US" sz="2000" spc="0" dirty="0">
                          <a:solidFill>
                            <a:srgbClr val="000000"/>
                          </a:solidFill>
                          <a:latin typeface="Arial" panose="02020603050405020304" pitchFamily="2"/>
                        </a:rPr>
                        <a:t>Enroll in or purchase a plan </a:t>
                      </a:r>
                    </a:p>
                    <a:p>
                      <a:pPr marL="457200" marR="0" indent="365760" algn="l">
                        <a:lnSpc>
                          <a:spcPts val="2500"/>
                        </a:lnSpc>
                        <a:spcBef>
                          <a:spcPts val="410"/>
                        </a:spcBef>
                        <a:spcAft>
                          <a:spcPts val="0"/>
                        </a:spcAft>
                        <a:buFont typeface="Symbol"/>
                        <a:buChar char="·"/>
                      </a:pPr>
                      <a:r>
                        <a:rPr lang="en-US" sz="2000" spc="0" dirty="0">
                          <a:solidFill>
                            <a:srgbClr val="000000"/>
                          </a:solidFill>
                          <a:latin typeface="Arial" panose="02020603050405020304" pitchFamily="2"/>
                        </a:rPr>
                        <a:t>File or check a claim </a:t>
                      </a:r>
                    </a:p>
                    <a:p>
                      <a:pPr marL="457200" marR="0" indent="365760" algn="l">
                        <a:lnSpc>
                          <a:spcPts val="2500"/>
                        </a:lnSpc>
                        <a:spcBef>
                          <a:spcPts val="410"/>
                        </a:spcBef>
                        <a:spcAft>
                          <a:spcPts val="0"/>
                        </a:spcAft>
                        <a:buFont typeface="Symbol"/>
                        <a:buChar char="·"/>
                      </a:pPr>
                      <a:r>
                        <a:rPr lang="en-US" sz="2000" spc="0" dirty="0">
                          <a:solidFill>
                            <a:srgbClr val="000000"/>
                          </a:solidFill>
                          <a:latin typeface="Arial" panose="02020603050405020304" pitchFamily="2"/>
                        </a:rPr>
                        <a:t>View referrals and </a:t>
                      </a:r>
                    </a:p>
                    <a:p>
                      <a:pPr marL="0" marR="1599565" indent="0" algn="r">
                        <a:lnSpc>
                          <a:spcPts val="2300"/>
                        </a:lnSpc>
                        <a:spcBef>
                          <a:spcPts val="130"/>
                        </a:spcBef>
                        <a:spcAft>
                          <a:spcPts val="0"/>
                        </a:spcAft>
                      </a:pPr>
                      <a:r>
                        <a:rPr lang="en-US" sz="2000" spc="0" dirty="0">
                          <a:solidFill>
                            <a:srgbClr val="000000"/>
                          </a:solidFill>
                          <a:latin typeface="Arial" panose="02020603050405020304" pitchFamily="2"/>
                        </a:rPr>
                        <a:t>prior authorizations </a:t>
                      </a:r>
                    </a:p>
                    <a:p>
                      <a:pPr marL="457200" marR="0" indent="365760" algn="l">
                        <a:lnSpc>
                          <a:spcPts val="2500"/>
                        </a:lnSpc>
                        <a:spcBef>
                          <a:spcPts val="410"/>
                        </a:spcBef>
                        <a:spcAft>
                          <a:spcPts val="0"/>
                        </a:spcAft>
                        <a:buFont typeface="Symbol"/>
                        <a:buChar char="·"/>
                      </a:pPr>
                      <a:r>
                        <a:rPr lang="en-US" sz="2000" spc="0" dirty="0">
                          <a:solidFill>
                            <a:srgbClr val="000000"/>
                          </a:solidFill>
                          <a:latin typeface="Arial" panose="02020603050405020304" pitchFamily="2"/>
                        </a:rPr>
                        <a:t>Find a doctor </a:t>
                      </a:r>
                    </a:p>
                    <a:p>
                      <a:pPr marL="457200" marR="0" indent="0" algn="l">
                        <a:lnSpc>
                          <a:spcPts val="1800"/>
                        </a:lnSpc>
                        <a:spcBef>
                          <a:spcPts val="3490"/>
                        </a:spcBef>
                        <a:spcAft>
                          <a:spcPts val="0"/>
                        </a:spcAft>
                      </a:pPr>
                      <a:r>
                        <a:rPr lang="en-US" sz="2000" spc="0" dirty="0">
                          <a:solidFill>
                            <a:srgbClr val="000000"/>
                          </a:solidFill>
                          <a:latin typeface="Arial" panose="02020603050405020304" pitchFamily="2"/>
                        </a:rPr>
                        <a:t>... and </a:t>
                      </a:r>
                      <a:r>
                        <a:rPr lang="en-US" sz="2000" b="1" spc="0" dirty="0">
                          <a:solidFill>
                            <a:srgbClr val="000000"/>
                          </a:solidFill>
                          <a:latin typeface="Arial" panose="02020603050405020304" pitchFamily="2"/>
                        </a:rPr>
                        <a:t>much more</a:t>
                      </a:r>
                      <a:r>
                        <a:rPr lang="en-US" sz="2000" spc="0" dirty="0">
                          <a:solidFill>
                            <a:srgbClr val="000000"/>
                          </a:solidFill>
                          <a:latin typeface="Arial" panose="02020603050405020304" pitchFamily="2"/>
                        </a:rPr>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45147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011936"/>
            <a:ext cx="9144001" cy="5846064"/>
          </a:xfrm>
          <a:prstGeom prst="rect">
            <a:avLst/>
          </a:prstGeom>
        </p:spPr>
      </p:pic>
      <p:sp>
        <p:nvSpPr>
          <p:cNvPr id="6" name="Rectangle 5"/>
          <p:cNvSpPr/>
          <p:nvPr/>
        </p:nvSpPr>
        <p:spPr>
          <a:xfrm>
            <a:off x="1121664" y="256032"/>
            <a:ext cx="6364224" cy="597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www.Tricare-west.com</a:t>
            </a:r>
          </a:p>
        </p:txBody>
      </p:sp>
      <p:sp>
        <p:nvSpPr>
          <p:cNvPr id="7" name="Right Arrow 6"/>
          <p:cNvSpPr/>
          <p:nvPr/>
        </p:nvSpPr>
        <p:spPr>
          <a:xfrm>
            <a:off x="76997" y="3920105"/>
            <a:ext cx="207264" cy="280416"/>
          </a:xfrm>
          <a:prstGeom prst="rightArrow">
            <a:avLst/>
          </a:prstGeom>
          <a:solidFill>
            <a:srgbClr val="C00000">
              <a:alpha val="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056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755" y="1"/>
            <a:ext cx="8597245" cy="6858000"/>
          </a:xfrm>
          <a:prstGeom prst="rect">
            <a:avLst/>
          </a:prstGeom>
        </p:spPr>
      </p:pic>
      <p:sp>
        <p:nvSpPr>
          <p:cNvPr id="5" name="Right Arrow 4"/>
          <p:cNvSpPr/>
          <p:nvPr/>
        </p:nvSpPr>
        <p:spPr>
          <a:xfrm>
            <a:off x="131975" y="1489435"/>
            <a:ext cx="575035" cy="405353"/>
          </a:xfrm>
          <a:prstGeom prst="rightArrow">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1</a:t>
            </a:r>
          </a:p>
        </p:txBody>
      </p:sp>
      <p:sp>
        <p:nvSpPr>
          <p:cNvPr id="6" name="Right Arrow 5"/>
          <p:cNvSpPr/>
          <p:nvPr/>
        </p:nvSpPr>
        <p:spPr>
          <a:xfrm>
            <a:off x="424206" y="1668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131974" y="4517010"/>
            <a:ext cx="575035" cy="413209"/>
          </a:xfrm>
          <a:prstGeom prst="rightArrow">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2</a:t>
            </a:r>
          </a:p>
        </p:txBody>
      </p:sp>
      <p:sp>
        <p:nvSpPr>
          <p:cNvPr id="8" name="Right Arrow 7"/>
          <p:cNvSpPr/>
          <p:nvPr/>
        </p:nvSpPr>
        <p:spPr>
          <a:xfrm flipH="1">
            <a:off x="8184037" y="1377885"/>
            <a:ext cx="535755" cy="413209"/>
          </a:xfrm>
          <a:prstGeom prst="rightArrow">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3</a:t>
            </a:r>
          </a:p>
        </p:txBody>
      </p:sp>
      <p:sp>
        <p:nvSpPr>
          <p:cNvPr id="9" name="Right Arrow 8"/>
          <p:cNvSpPr/>
          <p:nvPr/>
        </p:nvSpPr>
        <p:spPr>
          <a:xfrm flipH="1">
            <a:off x="8184036" y="4692552"/>
            <a:ext cx="535755" cy="413209"/>
          </a:xfrm>
          <a:prstGeom prst="rightArrow">
            <a:avLst>
              <a:gd name="adj1" fmla="val 50000"/>
              <a:gd name="adj2" fmla="val 72814"/>
            </a:avLst>
          </a:prstGeom>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4</a:t>
            </a:r>
          </a:p>
        </p:txBody>
      </p:sp>
    </p:spTree>
    <p:extLst>
      <p:ext uri="{BB962C8B-B14F-4D97-AF65-F5344CB8AC3E}">
        <p14:creationId xmlns:p14="http://schemas.microsoft.com/office/powerpoint/2010/main" val="25734057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0" cy="6858000"/>
          </a:xfrm>
          <a:prstGeom prst="rect">
            <a:avLst/>
          </a:prstGeom>
        </p:spPr>
      </p:pic>
    </p:spTree>
    <p:extLst>
      <p:ext uri="{BB962C8B-B14F-4D97-AF65-F5344CB8AC3E}">
        <p14:creationId xmlns:p14="http://schemas.microsoft.com/office/powerpoint/2010/main" val="4211407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0" y="0"/>
            <a:ext cx="9144000" cy="6858000"/>
          </a:xfrm>
          <a:prstGeom prst="rect">
            <a:avLst/>
          </a:prstGeom>
          <a:solidFill>
            <a:srgbClr val="E97227"/>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0"/>
            <a:ext cx="9144000" cy="6858000"/>
          </a:xfrm>
          <a:prstGeom prst="rect">
            <a:avLst/>
          </a:prstGeom>
        </p:spPr>
      </p:pic>
      <p:sp>
        <p:nvSpPr>
          <p:cNvPr id="5" name="Text Placeholder 4"/>
          <p:cNvSpPr>
            <a:spLocks noGrp="1"/>
          </p:cNvSpPr>
          <p:nvPr>
            <p:ph type="body" idx="10"/>
          </p:nvPr>
        </p:nvSpPr>
        <p:spPr>
          <a:xfrm>
            <a:off x="2353310" y="1659255"/>
            <a:ext cx="1901825" cy="956945"/>
          </a:xfrm>
          <a:prstGeom prst="rect">
            <a:avLst/>
          </a:prstGeom>
          <a:noFill/>
          <a:ln w="0" cmpd="sng">
            <a:noFill/>
            <a:prstDash val="solid"/>
          </a:ln>
        </p:spPr>
        <p:txBody>
          <a:bodyPr vert="horz" lIns="0" tIns="0" rIns="0" bIns="0" anchor="t"/>
          <a:lstStyle/>
          <a:p>
            <a:pPr marL="0" marR="0" indent="0" algn="l">
              <a:lnSpc>
                <a:spcPts val="3800"/>
              </a:lnSpc>
              <a:spcAft>
                <a:spcPts val="0"/>
              </a:spcAft>
            </a:pPr>
            <a:r>
              <a:rPr lang="en-US" sz="3200" b="1" spc="-90">
                <a:solidFill>
                  <a:srgbClr val="FAE2D2"/>
                </a:solidFill>
                <a:latin typeface="Arial" panose="02020603050405020304" pitchFamily="2"/>
              </a:rPr>
              <a:t>Today’s AGENDA </a:t>
            </a:r>
          </a:p>
        </p:txBody>
      </p:sp>
      <p:sp>
        <p:nvSpPr>
          <p:cNvPr id="6" name="Text Placeholder 5"/>
          <p:cNvSpPr>
            <a:spLocks noGrp="1"/>
          </p:cNvSpPr>
          <p:nvPr>
            <p:ph type="body" idx="10"/>
          </p:nvPr>
        </p:nvSpPr>
        <p:spPr>
          <a:xfrm>
            <a:off x="4980305" y="1744980"/>
            <a:ext cx="3435350" cy="1991995"/>
          </a:xfrm>
          <a:prstGeom prst="rect">
            <a:avLst/>
          </a:prstGeom>
          <a:noFill/>
          <a:ln w="0" cmpd="sng">
            <a:noFill/>
            <a:prstDash val="solid"/>
          </a:ln>
        </p:spPr>
        <p:txBody>
          <a:bodyPr vert="horz" lIns="0" tIns="0" rIns="0" bIns="0" anchor="t"/>
          <a:lstStyle/>
          <a:p>
            <a:pPr marL="365760" marR="0" indent="365760" algn="l">
              <a:lnSpc>
                <a:spcPts val="2200"/>
              </a:lnSpc>
              <a:spcAft>
                <a:spcPts val="0"/>
              </a:spcAft>
              <a:buFont typeface="Symbol"/>
              <a:buChar char="·"/>
            </a:pPr>
            <a:r>
              <a:rPr lang="en-US" sz="1950" spc="10" dirty="0">
                <a:solidFill>
                  <a:srgbClr val="FFFFFF"/>
                </a:solidFill>
                <a:latin typeface="Arial" panose="02020603050405020304" pitchFamily="2"/>
              </a:rPr>
              <a:t>Preparing for Retirement </a:t>
            </a:r>
          </a:p>
          <a:p>
            <a:pPr marL="365760" marR="0" indent="365760" algn="l">
              <a:lnSpc>
                <a:spcPts val="2500"/>
              </a:lnSpc>
              <a:spcBef>
                <a:spcPts val="415"/>
              </a:spcBef>
              <a:spcAft>
                <a:spcPts val="0"/>
              </a:spcAft>
              <a:buFont typeface="Symbol"/>
              <a:buChar char="·"/>
            </a:pPr>
            <a:r>
              <a:rPr lang="en-US" sz="1950" spc="-10" dirty="0">
                <a:solidFill>
                  <a:srgbClr val="FFFFFF"/>
                </a:solidFill>
                <a:latin typeface="Arial" panose="02020603050405020304" pitchFamily="2"/>
              </a:rPr>
              <a:t>TRICARE Program Options </a:t>
            </a:r>
          </a:p>
          <a:p>
            <a:pPr marL="365760" marR="0" indent="365760" algn="l">
              <a:lnSpc>
                <a:spcPts val="2400"/>
              </a:lnSpc>
              <a:spcBef>
                <a:spcPts val="480"/>
              </a:spcBef>
              <a:spcAft>
                <a:spcPts val="0"/>
              </a:spcAft>
              <a:buFont typeface="Symbol"/>
              <a:buChar char="·"/>
            </a:pPr>
            <a:r>
              <a:rPr lang="en-US" sz="1950" spc="0" dirty="0">
                <a:solidFill>
                  <a:srgbClr val="FFFFFF"/>
                </a:solidFill>
                <a:latin typeface="Arial" panose="02020603050405020304" pitchFamily="2"/>
              </a:rPr>
              <a:t>TRICARE Benefit Information </a:t>
            </a:r>
          </a:p>
          <a:p>
            <a:pPr marL="365760" marR="0" indent="365760" algn="l">
              <a:lnSpc>
                <a:spcPts val="2400"/>
              </a:lnSpc>
              <a:spcBef>
                <a:spcPts val="480"/>
              </a:spcBef>
              <a:spcAft>
                <a:spcPts val="0"/>
              </a:spcAft>
              <a:buFont typeface="Symbol"/>
              <a:buChar char="·"/>
            </a:pPr>
            <a:r>
              <a:rPr lang="en-US" sz="2000" b="1" dirty="0">
                <a:solidFill>
                  <a:srgbClr val="FFFFFF"/>
                </a:solidFill>
                <a:latin typeface="Tahoma" panose="020B0604030504040204" pitchFamily="34" charset="0"/>
                <a:ea typeface="Tahoma" panose="020B0604030504040204" pitchFamily="34" charset="0"/>
                <a:cs typeface="Tahoma" panose="020B0604030504040204" pitchFamily="34" charset="0"/>
              </a:rPr>
              <a:t>Federal Employee Dental and Vision Program [FEDVIP]</a:t>
            </a:r>
            <a:endParaRPr lang="en-US" sz="2000" b="1" spc="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073897" y="5722070"/>
            <a:ext cx="5495827" cy="631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ahoma" panose="020B0604030504040204" pitchFamily="34" charset="0"/>
                <a:ea typeface="Tahoma" panose="020B0604030504040204" pitchFamily="34" charset="0"/>
                <a:cs typeface="Tahoma" panose="020B0604030504040204" pitchFamily="34" charset="0"/>
              </a:rPr>
              <a:t>www.benefeds.com/military</a:t>
            </a:r>
          </a:p>
        </p:txBody>
      </p:sp>
    </p:spTree>
    <p:extLst>
      <p:ext uri="{BB962C8B-B14F-4D97-AF65-F5344CB8AC3E}">
        <p14:creationId xmlns:p14="http://schemas.microsoft.com/office/powerpoint/2010/main" val="816009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658495" y="414655"/>
            <a:ext cx="389890" cy="435610"/>
          </a:xfrm>
          <a:prstGeom prst="rect">
            <a:avLst/>
          </a:prstGeom>
        </p:spPr>
      </p:pic>
      <p:pic>
        <p:nvPicPr>
          <p:cNvPr id="9" name="Picture 8"/>
          <p:cNvPicPr/>
          <p:nvPr/>
        </p:nvPicPr>
        <p:blipFill>
          <a:blip r:embed="rId3"/>
          <a:stretch>
            <a:fillRect/>
          </a:stretch>
        </p:blipFill>
        <p:spPr>
          <a:xfrm>
            <a:off x="0" y="6513830"/>
            <a:ext cx="9144000" cy="344170"/>
          </a:xfrm>
          <a:prstGeom prst="rect">
            <a:avLst/>
          </a:prstGeom>
        </p:spPr>
      </p:pic>
      <p:graphicFrame>
        <p:nvGraphicFramePr>
          <p:cNvPr id="3" name="Table 2"/>
          <p:cNvGraphicFramePr>
            <a:graphicFrameLocks noGrp="1"/>
          </p:cNvGraphicFramePr>
          <p:nvPr/>
        </p:nvGraphicFramePr>
        <p:xfrm>
          <a:off x="0" y="401320"/>
          <a:ext cx="9144000" cy="535940"/>
        </p:xfrm>
        <a:graphic>
          <a:graphicData uri="http://schemas.openxmlformats.org/drawingml/2006/table">
            <a:tbl>
              <a:tblPr/>
              <a:tblGrid>
                <a:gridCol w="1048385">
                  <a:extLst>
                    <a:ext uri="{9D8B030D-6E8A-4147-A177-3AD203B41FA5}">
                      <a16:colId xmlns:a16="http://schemas.microsoft.com/office/drawing/2014/main" val="20000"/>
                    </a:ext>
                  </a:extLst>
                </a:gridCol>
                <a:gridCol w="8095615">
                  <a:extLst>
                    <a:ext uri="{9D8B030D-6E8A-4147-A177-3AD203B41FA5}">
                      <a16:colId xmlns:a16="http://schemas.microsoft.com/office/drawing/2014/main" val="20001"/>
                    </a:ext>
                  </a:extLst>
                </a:gridCol>
              </a:tblGrid>
              <a:tr h="535940">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1292225" indent="0" algn="r">
                        <a:lnSpc>
                          <a:spcPts val="4000"/>
                        </a:lnSpc>
                        <a:spcBef>
                          <a:spcPts val="0"/>
                        </a:spcBef>
                        <a:spcAft>
                          <a:spcPts val="200"/>
                        </a:spcAft>
                      </a:pPr>
                      <a:r>
                        <a:rPr lang="en-US" sz="3750" spc="0">
                          <a:solidFill>
                            <a:srgbClr val="006BB6"/>
                          </a:solidFill>
                          <a:latin typeface="Arial" panose="02020603050405020304" pitchFamily="2"/>
                        </a:rPr>
                        <a:t>Federal Employees Dental and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5" name="Text Placeholder 4"/>
          <p:cNvSpPr>
            <a:spLocks noGrp="1"/>
          </p:cNvSpPr>
          <p:nvPr>
            <p:ph type="body" idx="10"/>
          </p:nvPr>
        </p:nvSpPr>
        <p:spPr>
          <a:xfrm>
            <a:off x="0" y="937260"/>
            <a:ext cx="9144000" cy="635635"/>
          </a:xfrm>
          <a:prstGeom prst="rect">
            <a:avLst/>
          </a:prstGeom>
          <a:noFill/>
          <a:ln w="0" cmpd="sng">
            <a:noFill/>
            <a:prstDash val="solid"/>
          </a:ln>
        </p:spPr>
        <p:txBody>
          <a:bodyPr vert="horz" lIns="0" tIns="2540" rIns="0" bIns="0" anchor="t"/>
          <a:lstStyle/>
          <a:p>
            <a:pPr marL="0" marR="0" indent="0" algn="ctr">
              <a:lnSpc>
                <a:spcPts val="4300"/>
              </a:lnSpc>
              <a:spcAft>
                <a:spcPts val="680"/>
              </a:spcAft>
            </a:pPr>
            <a:r>
              <a:rPr lang="en-US" sz="3750" spc="10">
                <a:solidFill>
                  <a:srgbClr val="006BB6"/>
                </a:solidFill>
                <a:latin typeface="Arial" panose="02020603050405020304" pitchFamily="2"/>
              </a:rPr>
              <a:t>Vision Insurance Program </a:t>
            </a:r>
          </a:p>
        </p:txBody>
      </p:sp>
      <p:sp>
        <p:nvSpPr>
          <p:cNvPr id="6" name="Text Placeholder 5"/>
          <p:cNvSpPr>
            <a:spLocks noGrp="1"/>
          </p:cNvSpPr>
          <p:nvPr>
            <p:ph type="body" idx="10"/>
          </p:nvPr>
        </p:nvSpPr>
        <p:spPr>
          <a:xfrm>
            <a:off x="0" y="1572895"/>
            <a:ext cx="9144000" cy="4142105"/>
          </a:xfrm>
          <a:prstGeom prst="rect">
            <a:avLst/>
          </a:prstGeom>
          <a:noFill/>
          <a:ln w="0" cmpd="sng">
            <a:noFill/>
            <a:prstDash val="solid"/>
          </a:ln>
        </p:spPr>
        <p:txBody>
          <a:bodyPr vert="horz" lIns="0" tIns="0" rIns="0" bIns="0" anchor="t"/>
          <a:lstStyle/>
          <a:p>
            <a:pPr marL="914400" marR="731520" indent="365760" algn="l">
              <a:lnSpc>
                <a:spcPts val="2400"/>
              </a:lnSpc>
              <a:spcAft>
                <a:spcPts val="0"/>
              </a:spcAft>
              <a:buFont typeface="Symbol"/>
              <a:buChar char="·"/>
            </a:pPr>
            <a:r>
              <a:rPr lang="en-US" sz="1950" spc="0">
                <a:solidFill>
                  <a:srgbClr val="000000"/>
                </a:solidFill>
                <a:latin typeface="Arial" panose="02020603050405020304" pitchFamily="2"/>
              </a:rPr>
              <a:t>The U.S. Office of Personnel Management offers eligible TRICARE beneficiaries the option to enroll in a FEDVIP dental plan. </a:t>
            </a:r>
          </a:p>
          <a:p>
            <a:pPr marL="914400" marR="0" indent="365760" algn="l">
              <a:lnSpc>
                <a:spcPts val="2500"/>
              </a:lnSpc>
              <a:spcBef>
                <a:spcPts val="415"/>
              </a:spcBef>
              <a:spcAft>
                <a:spcPts val="0"/>
              </a:spcAft>
              <a:buFont typeface="Symbol"/>
              <a:buChar char="·"/>
            </a:pPr>
            <a:r>
              <a:rPr lang="en-US" sz="1950" spc="15">
                <a:solidFill>
                  <a:srgbClr val="000000"/>
                </a:solidFill>
                <a:latin typeface="Arial" panose="02020603050405020304" pitchFamily="2"/>
              </a:rPr>
              <a:t>FEDVIP offers a range of plans from a number of dental plans. </a:t>
            </a:r>
          </a:p>
          <a:p>
            <a:pPr marL="914400" marR="0" indent="365760" algn="l">
              <a:lnSpc>
                <a:spcPts val="2500"/>
              </a:lnSpc>
              <a:spcBef>
                <a:spcPts val="415"/>
              </a:spcBef>
              <a:spcAft>
                <a:spcPts val="0"/>
              </a:spcAft>
              <a:buFont typeface="Symbol"/>
              <a:buChar char="·"/>
            </a:pPr>
            <a:r>
              <a:rPr lang="en-US" sz="1950" spc="5">
                <a:solidFill>
                  <a:srgbClr val="000000"/>
                </a:solidFill>
                <a:latin typeface="Arial" panose="02020603050405020304" pitchFamily="2"/>
              </a:rPr>
              <a:t>FEDVIP is available to: </a:t>
            </a:r>
          </a:p>
          <a:p>
            <a:pPr marL="914400" marR="0" indent="0" algn="l">
              <a:lnSpc>
                <a:spcPts val="2000"/>
              </a:lnSpc>
              <a:spcBef>
                <a:spcPts val="500"/>
              </a:spcBef>
              <a:spcAft>
                <a:spcPts val="0"/>
              </a:spcAft>
            </a:pPr>
            <a:r>
              <a:rPr lang="en-US" sz="1750" spc="0">
                <a:solidFill>
                  <a:srgbClr val="000000"/>
                </a:solidFill>
                <a:latin typeface="Arial" panose="02020603050405020304" pitchFamily="2"/>
              </a:rPr>
              <a:t>– Retired service members and their eligible family members </a:t>
            </a:r>
          </a:p>
          <a:p>
            <a:pPr marL="1280160" marR="822960" indent="0" algn="l">
              <a:lnSpc>
                <a:spcPts val="2200"/>
              </a:lnSpc>
              <a:spcBef>
                <a:spcPts val="410"/>
              </a:spcBef>
              <a:spcAft>
                <a:spcPts val="0"/>
              </a:spcAft>
            </a:pPr>
            <a:r>
              <a:rPr lang="en-US" sz="1750" spc="0">
                <a:solidFill>
                  <a:srgbClr val="000000"/>
                </a:solidFill>
                <a:latin typeface="Arial" panose="02020603050405020304" pitchFamily="2"/>
              </a:rPr>
              <a:t>– Certain retired National Guard and Reserve members and their family members </a:t>
            </a:r>
          </a:p>
          <a:p>
            <a:pPr marL="914400" marR="0" indent="0" algn="l">
              <a:lnSpc>
                <a:spcPts val="2000"/>
              </a:lnSpc>
              <a:spcBef>
                <a:spcPts val="520"/>
              </a:spcBef>
              <a:spcAft>
                <a:spcPts val="0"/>
              </a:spcAft>
            </a:pPr>
            <a:r>
              <a:rPr lang="en-US" sz="1750" spc="20">
                <a:solidFill>
                  <a:srgbClr val="000000"/>
                </a:solidFill>
                <a:latin typeface="Arial" panose="02020603050405020304" pitchFamily="2"/>
              </a:rPr>
              <a:t>– Certain survivors </a:t>
            </a:r>
          </a:p>
          <a:p>
            <a:pPr marL="1280160" marR="1234440" indent="0" algn="l">
              <a:lnSpc>
                <a:spcPts val="2200"/>
              </a:lnSpc>
              <a:spcBef>
                <a:spcPts val="410"/>
              </a:spcBef>
              <a:spcAft>
                <a:spcPts val="0"/>
              </a:spcAft>
            </a:pPr>
            <a:r>
              <a:rPr lang="en-US" sz="1750" spc="0">
                <a:solidFill>
                  <a:srgbClr val="000000"/>
                </a:solidFill>
                <a:latin typeface="Arial" panose="02020603050405020304" pitchFamily="2"/>
              </a:rPr>
              <a:t>– Medal of Honor recipients and their immediate family members or survivors </a:t>
            </a:r>
          </a:p>
          <a:p>
            <a:pPr marL="914400" marR="960120" indent="365760" algn="l">
              <a:lnSpc>
                <a:spcPts val="2400"/>
              </a:lnSpc>
              <a:spcBef>
                <a:spcPts val="475"/>
              </a:spcBef>
              <a:spcAft>
                <a:spcPts val="2210"/>
              </a:spcAft>
              <a:buFont typeface="Symbol"/>
              <a:buChar char="·"/>
            </a:pPr>
            <a:r>
              <a:rPr lang="en-US" sz="1950" spc="0">
                <a:solidFill>
                  <a:srgbClr val="000000"/>
                </a:solidFill>
                <a:latin typeface="Arial" panose="02020603050405020304" pitchFamily="2"/>
              </a:rPr>
              <a:t>Former spouses and remarried surviving spouses don’t qualify to purchase dental coverage. </a:t>
            </a:r>
          </a:p>
        </p:txBody>
      </p:sp>
      <p:sp>
        <p:nvSpPr>
          <p:cNvPr id="7" name="Text Placeholder 6"/>
          <p:cNvSpPr>
            <a:spLocks noGrp="1"/>
          </p:cNvSpPr>
          <p:nvPr>
            <p:ph type="body" idx="10"/>
          </p:nvPr>
        </p:nvSpPr>
        <p:spPr>
          <a:xfrm>
            <a:off x="466090" y="5715000"/>
            <a:ext cx="8422005" cy="441960"/>
          </a:xfrm>
          <a:prstGeom prst="rect">
            <a:avLst/>
          </a:prstGeom>
          <a:solidFill>
            <a:srgbClr val="FFD500"/>
          </a:solidFill>
          <a:ln w="0" cmpd="sng">
            <a:noFill/>
            <a:prstDash val="solid"/>
          </a:ln>
        </p:spPr>
        <p:txBody>
          <a:bodyPr vert="horz" lIns="0" tIns="85090" rIns="0" bIns="0" anchor="t"/>
          <a:lstStyle/>
          <a:p>
            <a:pPr marL="0" marR="0" indent="0" algn="ctr">
              <a:lnSpc>
                <a:spcPts val="1800"/>
              </a:lnSpc>
              <a:spcAft>
                <a:spcPts val="955"/>
              </a:spcAft>
            </a:pPr>
            <a:r>
              <a:rPr lang="en-US" sz="1600" spc="0">
                <a:solidFill>
                  <a:srgbClr val="2A2A2B"/>
                </a:solidFill>
                <a:latin typeface="Arial" panose="02020603050405020304" pitchFamily="2"/>
              </a:rPr>
              <a:t>For FEDVIP plans and enrollment information, visit </a:t>
            </a:r>
            <a:r>
              <a:rPr lang="en-US" sz="1600" b="1" u="sng" spc="0">
                <a:solidFill>
                  <a:srgbClr val="0000FF"/>
                </a:solidFill>
                <a:latin typeface="Arial" panose="02020603050405020304" pitchFamily="2"/>
              </a:rPr>
              <a:t>www.benefeds.com</a:t>
            </a:r>
            <a:r>
              <a:rPr lang="en-US" sz="1600" spc="0">
                <a:solidFill>
                  <a:srgbClr val="2A2A2B"/>
                </a:solidFill>
                <a:latin typeface="Arial" panose="02020603050405020304" pitchFamily="2"/>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219200" y="365760"/>
            <a:ext cx="762000" cy="454025"/>
          </a:xfrm>
          <a:prstGeom prst="rect">
            <a:avLst/>
          </a:prstGeom>
        </p:spPr>
      </p:pic>
      <p:pic>
        <p:nvPicPr>
          <p:cNvPr id="8" name="Picture 7"/>
          <p:cNvPicPr/>
          <p:nvPr/>
        </p:nvPicPr>
        <p:blipFill>
          <a:blip r:embed="rId3"/>
          <a:stretch>
            <a:fillRect/>
          </a:stretch>
        </p:blipFill>
        <p:spPr>
          <a:xfrm>
            <a:off x="0" y="6513830"/>
            <a:ext cx="8854440" cy="344170"/>
          </a:xfrm>
          <a:prstGeom prst="rect">
            <a:avLst/>
          </a:prstGeom>
        </p:spPr>
      </p:pic>
      <p:graphicFrame>
        <p:nvGraphicFramePr>
          <p:cNvPr id="3" name="Table 2"/>
          <p:cNvGraphicFramePr>
            <a:graphicFrameLocks noGrp="1"/>
          </p:cNvGraphicFramePr>
          <p:nvPr/>
        </p:nvGraphicFramePr>
        <p:xfrm>
          <a:off x="0" y="355600"/>
          <a:ext cx="9144000" cy="549275"/>
        </p:xfrm>
        <a:graphic>
          <a:graphicData uri="http://schemas.openxmlformats.org/drawingml/2006/table">
            <a:tbl>
              <a:tblPr/>
              <a:tblGrid>
                <a:gridCol w="19812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549275">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marL="0" marR="2103120" indent="0" algn="r">
                        <a:lnSpc>
                          <a:spcPts val="4200"/>
                        </a:lnSpc>
                        <a:spcBef>
                          <a:spcPts val="0"/>
                        </a:spcBef>
                        <a:spcAft>
                          <a:spcPts val="0"/>
                        </a:spcAft>
                      </a:pPr>
                      <a:r>
                        <a:rPr lang="en-US" sz="3750" spc="0">
                          <a:solidFill>
                            <a:srgbClr val="006BB6"/>
                          </a:solidFill>
                          <a:latin typeface="Arial" panose="02020603050405020304" pitchFamily="2"/>
                        </a:rPr>
                        <a:t>FEDVIP Vision Options </a:t>
                      </a:r>
                    </a:p>
                  </a:txBody>
                  <a:tcPr marL="0" marR="0" marT="0" marB="0" anchor="ctr">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sp>
        <p:nvSpPr>
          <p:cNvPr id="5" name="Text Placeholder 4"/>
          <p:cNvSpPr>
            <a:spLocks noGrp="1"/>
          </p:cNvSpPr>
          <p:nvPr>
            <p:ph type="body" idx="10"/>
          </p:nvPr>
        </p:nvSpPr>
        <p:spPr>
          <a:xfrm>
            <a:off x="0" y="1590675"/>
            <a:ext cx="9144000" cy="3362325"/>
          </a:xfrm>
          <a:prstGeom prst="rect">
            <a:avLst/>
          </a:prstGeom>
          <a:noFill/>
          <a:ln w="0" cmpd="sng">
            <a:noFill/>
            <a:prstDash val="solid"/>
          </a:ln>
        </p:spPr>
        <p:txBody>
          <a:bodyPr vert="horz" lIns="0" tIns="0" rIns="0" bIns="0" anchor="t"/>
          <a:lstStyle/>
          <a:p>
            <a:pPr marL="548640" marR="0" indent="411480" algn="l">
              <a:lnSpc>
                <a:spcPts val="2000"/>
              </a:lnSpc>
              <a:spcAft>
                <a:spcPts val="0"/>
              </a:spcAft>
              <a:buFont typeface="Symbol"/>
              <a:buChar char="·"/>
            </a:pPr>
            <a:r>
              <a:rPr lang="en-US" sz="1750" spc="-20">
                <a:solidFill>
                  <a:srgbClr val="000000"/>
                </a:solidFill>
                <a:latin typeface="Arial" panose="02020603050405020304" pitchFamily="2"/>
              </a:rPr>
              <a:t>FEDVIP offers vision coverage for eligible TRICARE beneficiaries who are </a:t>
            </a:r>
          </a:p>
          <a:p>
            <a:pPr marL="914400" marR="0" indent="0" algn="l">
              <a:lnSpc>
                <a:spcPts val="2000"/>
              </a:lnSpc>
              <a:spcBef>
                <a:spcPts val="115"/>
              </a:spcBef>
              <a:spcAft>
                <a:spcPts val="0"/>
              </a:spcAft>
            </a:pPr>
            <a:r>
              <a:rPr lang="en-US" sz="1750" spc="-15">
                <a:solidFill>
                  <a:srgbClr val="000000"/>
                </a:solidFill>
                <a:latin typeface="Arial" panose="02020603050405020304" pitchFamily="2"/>
              </a:rPr>
              <a:t>enrolled in or are using a TRICARE health plan including: </a:t>
            </a:r>
          </a:p>
          <a:p>
            <a:pPr marL="960120" marR="0" indent="0" algn="l">
              <a:lnSpc>
                <a:spcPts val="1800"/>
              </a:lnSpc>
              <a:spcBef>
                <a:spcPts val="480"/>
              </a:spcBef>
              <a:spcAft>
                <a:spcPts val="0"/>
              </a:spcAft>
            </a:pPr>
            <a:r>
              <a:rPr lang="en-US" sz="1600" spc="25">
                <a:solidFill>
                  <a:srgbClr val="000000"/>
                </a:solidFill>
                <a:latin typeface="Arial" panose="02020603050405020304" pitchFamily="2"/>
              </a:rPr>
              <a:t>– TRICARE Prime, including USFHP </a:t>
            </a:r>
          </a:p>
          <a:p>
            <a:pPr marL="960120" marR="0" indent="0" algn="l">
              <a:lnSpc>
                <a:spcPts val="1800"/>
              </a:lnSpc>
              <a:spcBef>
                <a:spcPts val="540"/>
              </a:spcBef>
              <a:spcAft>
                <a:spcPts val="0"/>
              </a:spcAft>
            </a:pPr>
            <a:r>
              <a:rPr lang="en-US" sz="1600" spc="55">
                <a:solidFill>
                  <a:srgbClr val="000000"/>
                </a:solidFill>
                <a:latin typeface="Arial" panose="02020603050405020304" pitchFamily="2"/>
              </a:rPr>
              <a:t>– TRICARE Select </a:t>
            </a:r>
          </a:p>
          <a:p>
            <a:pPr marL="960120" marR="0" indent="0" algn="l">
              <a:lnSpc>
                <a:spcPts val="1800"/>
              </a:lnSpc>
              <a:spcBef>
                <a:spcPts val="545"/>
              </a:spcBef>
              <a:spcAft>
                <a:spcPts val="0"/>
              </a:spcAft>
            </a:pPr>
            <a:r>
              <a:rPr lang="en-US" sz="1600" spc="140">
                <a:solidFill>
                  <a:srgbClr val="000000"/>
                </a:solidFill>
                <a:latin typeface="Arial" panose="02020603050405020304" pitchFamily="2"/>
              </a:rPr>
              <a:t>– TRS </a:t>
            </a:r>
          </a:p>
          <a:p>
            <a:pPr marL="960120" marR="0" indent="0" algn="l">
              <a:lnSpc>
                <a:spcPts val="1800"/>
              </a:lnSpc>
              <a:spcBef>
                <a:spcPts val="545"/>
              </a:spcBef>
              <a:spcAft>
                <a:spcPts val="0"/>
              </a:spcAft>
            </a:pPr>
            <a:r>
              <a:rPr lang="en-US" sz="1600" spc="150">
                <a:solidFill>
                  <a:srgbClr val="000000"/>
                </a:solidFill>
                <a:latin typeface="Arial" panose="02020603050405020304" pitchFamily="2"/>
              </a:rPr>
              <a:t>– TRR </a:t>
            </a:r>
          </a:p>
          <a:p>
            <a:pPr marL="960120" marR="0" indent="0" algn="l">
              <a:lnSpc>
                <a:spcPts val="1800"/>
              </a:lnSpc>
              <a:spcBef>
                <a:spcPts val="515"/>
              </a:spcBef>
              <a:spcAft>
                <a:spcPts val="0"/>
              </a:spcAft>
            </a:pPr>
            <a:r>
              <a:rPr lang="en-US" sz="1600" spc="145">
                <a:solidFill>
                  <a:srgbClr val="000000"/>
                </a:solidFill>
                <a:latin typeface="Arial" panose="02020603050405020304" pitchFamily="2"/>
              </a:rPr>
              <a:t>– TFL </a:t>
            </a:r>
          </a:p>
          <a:p>
            <a:pPr marL="548640" marR="0" indent="411480" algn="l">
              <a:lnSpc>
                <a:spcPts val="2200"/>
              </a:lnSpc>
              <a:spcBef>
                <a:spcPts val="415"/>
              </a:spcBef>
              <a:spcAft>
                <a:spcPts val="0"/>
              </a:spcAft>
              <a:buFont typeface="Symbol"/>
              <a:buChar char="·"/>
            </a:pPr>
            <a:r>
              <a:rPr lang="en-US" sz="1750" spc="-25">
                <a:solidFill>
                  <a:srgbClr val="000000"/>
                </a:solidFill>
                <a:latin typeface="Arial" panose="02020603050405020304" pitchFamily="2"/>
              </a:rPr>
              <a:t>FEVIP vision coverage is available to: </a:t>
            </a:r>
          </a:p>
          <a:p>
            <a:pPr marL="960120" marR="0" indent="0" algn="l">
              <a:lnSpc>
                <a:spcPts val="1600"/>
              </a:lnSpc>
              <a:spcBef>
                <a:spcPts val="470"/>
              </a:spcBef>
              <a:spcAft>
                <a:spcPts val="0"/>
              </a:spcAft>
            </a:pPr>
            <a:r>
              <a:rPr lang="en-US" sz="1400" spc="35">
                <a:solidFill>
                  <a:srgbClr val="000000"/>
                </a:solidFill>
                <a:latin typeface="Arial" panose="02020603050405020304" pitchFamily="2"/>
              </a:rPr>
              <a:t>– Active duty family members </a:t>
            </a:r>
          </a:p>
          <a:p>
            <a:pPr marL="960120" marR="0" indent="0" algn="l">
              <a:lnSpc>
                <a:spcPts val="1600"/>
              </a:lnSpc>
              <a:spcBef>
                <a:spcPts val="505"/>
              </a:spcBef>
              <a:spcAft>
                <a:spcPts val="0"/>
              </a:spcAft>
              <a:tabLst>
                <a:tab pos="1325880" algn="l"/>
              </a:tabLst>
            </a:pPr>
            <a:r>
              <a:rPr lang="en-US" sz="1400" spc="-5">
                <a:solidFill>
                  <a:srgbClr val="000000"/>
                </a:solidFill>
                <a:latin typeface="Arial" panose="02020603050405020304" pitchFamily="2"/>
              </a:rPr>
              <a:t>– Retired service members and their eligible family members </a:t>
            </a:r>
          </a:p>
          <a:p>
            <a:pPr marL="960120" marR="0" indent="0" algn="l">
              <a:lnSpc>
                <a:spcPts val="1600"/>
              </a:lnSpc>
              <a:spcBef>
                <a:spcPts val="450"/>
              </a:spcBef>
              <a:spcAft>
                <a:spcPts val="1805"/>
              </a:spcAft>
            </a:pPr>
            <a:r>
              <a:rPr lang="en-US" sz="1400" spc="15">
                <a:solidFill>
                  <a:srgbClr val="000000"/>
                </a:solidFill>
                <a:latin typeface="Arial" panose="02020603050405020304" pitchFamily="2"/>
              </a:rPr>
              <a:t>– National Guard and Reserve members and eligible family members </a:t>
            </a:r>
          </a:p>
        </p:txBody>
      </p:sp>
      <p:sp>
        <p:nvSpPr>
          <p:cNvPr id="6" name="Text Placeholder 5"/>
          <p:cNvSpPr>
            <a:spLocks noGrp="1"/>
          </p:cNvSpPr>
          <p:nvPr>
            <p:ph type="body" idx="10"/>
          </p:nvPr>
        </p:nvSpPr>
        <p:spPr>
          <a:xfrm>
            <a:off x="362585" y="4953000"/>
            <a:ext cx="8422005" cy="441960"/>
          </a:xfrm>
          <a:prstGeom prst="rect">
            <a:avLst/>
          </a:prstGeom>
          <a:solidFill>
            <a:srgbClr val="FFD500"/>
          </a:solidFill>
          <a:ln w="0" cmpd="sng">
            <a:noFill/>
            <a:prstDash val="solid"/>
          </a:ln>
        </p:spPr>
        <p:txBody>
          <a:bodyPr vert="horz" lIns="0" tIns="115570" rIns="0" bIns="0" anchor="t"/>
          <a:lstStyle/>
          <a:p>
            <a:pPr marL="0" marR="0" indent="0" algn="ctr">
              <a:lnSpc>
                <a:spcPts val="1800"/>
              </a:lnSpc>
              <a:spcAft>
                <a:spcPts val="740"/>
              </a:spcAft>
            </a:pPr>
            <a:r>
              <a:rPr lang="en-US" sz="1600" spc="0">
                <a:solidFill>
                  <a:srgbClr val="2A2A2B"/>
                </a:solidFill>
                <a:latin typeface="Arial" panose="02020603050405020304" pitchFamily="2"/>
              </a:rPr>
              <a:t>Visit </a:t>
            </a:r>
            <a:r>
              <a:rPr lang="en-US" sz="1600" b="1" u="sng" spc="0">
                <a:solidFill>
                  <a:srgbClr val="0000FF"/>
                </a:solidFill>
                <a:latin typeface="Arial" panose="02020603050405020304" pitchFamily="2"/>
              </a:rPr>
              <a:t>www.benefeds.com</a:t>
            </a:r>
            <a:r>
              <a:rPr lang="en-US" sz="1600" spc="0">
                <a:solidFill>
                  <a:srgbClr val="2A2A2B"/>
                </a:solidFill>
                <a:latin typeface="Arial" panose="02020603050405020304" pitchFamily="2"/>
              </a:rPr>
              <a:t>for eligibility, carrier, and enrollment information. </a:t>
            </a:r>
          </a:p>
        </p:txBody>
      </p:sp>
      <p:cxnSp>
        <p:nvCxnSpPr>
          <p:cNvPr id="9" name="Straight Connector 8"/>
          <p:cNvCxnSpPr/>
          <p:nvPr/>
        </p:nvCxnSpPr>
        <p:spPr>
          <a:xfrm>
            <a:off x="5544185" y="6507480"/>
            <a:ext cx="3600450" cy="0"/>
          </a:xfrm>
          <a:prstGeom prst="line">
            <a:avLst/>
          </a:prstGeom>
          <a:ln w="3175" cmpd="sng">
            <a:solidFill>
              <a:srgbClr val="EF9E7C"/>
            </a:solidFill>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117475" y="355600"/>
            <a:ext cx="8915400" cy="1236980"/>
          </a:xfrm>
          <a:prstGeom prst="rect">
            <a:avLst/>
          </a:prstGeom>
          <a:noFill/>
          <a:ln w="0" cmpd="sng">
            <a:noFill/>
            <a:prstDash val="solid"/>
          </a:ln>
        </p:spPr>
        <p:txBody>
          <a:bodyPr vert="horz" lIns="0" tIns="5080" rIns="0" bIns="0" anchor="t"/>
          <a:lstStyle/>
          <a:p>
            <a:pPr marL="0" marR="0" indent="0" algn="ctr">
              <a:lnSpc>
                <a:spcPts val="4300"/>
              </a:lnSpc>
              <a:spcAft>
                <a:spcPts val="5370"/>
              </a:spcAft>
            </a:pPr>
            <a:r>
              <a:rPr lang="en-US" sz="3750" spc="20">
                <a:solidFill>
                  <a:srgbClr val="006BB6"/>
                </a:solidFill>
                <a:latin typeface="Arial" panose="02020603050405020304" pitchFamily="2"/>
              </a:rPr>
              <a:t>TRICARE Eligibility after Retirement </a:t>
            </a:r>
          </a:p>
        </p:txBody>
      </p:sp>
      <p:sp>
        <p:nvSpPr>
          <p:cNvPr id="3" name="Text Placeholder 2"/>
          <p:cNvSpPr>
            <a:spLocks noGrp="1"/>
          </p:cNvSpPr>
          <p:nvPr>
            <p:ph type="body" idx="10"/>
          </p:nvPr>
        </p:nvSpPr>
        <p:spPr>
          <a:xfrm>
            <a:off x="105410" y="1592580"/>
            <a:ext cx="8915400" cy="4912360"/>
          </a:xfrm>
          <a:prstGeom prst="rect">
            <a:avLst/>
          </a:prstGeom>
          <a:noFill/>
          <a:ln w="0" cmpd="sng">
            <a:noFill/>
            <a:prstDash val="solid"/>
          </a:ln>
        </p:spPr>
        <p:txBody>
          <a:bodyPr vert="horz" lIns="0" tIns="0" rIns="0" bIns="0" anchor="t"/>
          <a:lstStyle/>
          <a:p>
            <a:pPr marL="822960" marR="0" indent="365760" algn="l">
              <a:lnSpc>
                <a:spcPts val="2200"/>
              </a:lnSpc>
              <a:spcAft>
                <a:spcPts val="0"/>
              </a:spcAft>
              <a:buFont typeface="Symbol"/>
              <a:buChar char="·"/>
            </a:pPr>
            <a:r>
              <a:rPr lang="en-US" sz="1950" spc="10">
                <a:solidFill>
                  <a:srgbClr val="000000"/>
                </a:solidFill>
                <a:latin typeface="Arial" panose="02020603050405020304" pitchFamily="2"/>
              </a:rPr>
              <a:t>Retired service members </a:t>
            </a:r>
          </a:p>
          <a:p>
            <a:pPr marL="822960" marR="0" indent="365760" algn="l">
              <a:lnSpc>
                <a:spcPts val="2400"/>
              </a:lnSpc>
              <a:spcBef>
                <a:spcPts val="435"/>
              </a:spcBef>
              <a:spcAft>
                <a:spcPts val="0"/>
              </a:spcAft>
              <a:buFont typeface="Symbol"/>
              <a:buChar char="·"/>
            </a:pPr>
            <a:r>
              <a:rPr lang="en-US" sz="1950" spc="15">
                <a:solidFill>
                  <a:srgbClr val="000000"/>
                </a:solidFill>
                <a:latin typeface="Arial" panose="02020603050405020304" pitchFamily="2"/>
              </a:rPr>
              <a:t>Spouses, surviving spouses, and qualifying former spouses </a:t>
            </a:r>
          </a:p>
          <a:p>
            <a:pPr marL="822960" marR="0" indent="365760" algn="l">
              <a:lnSpc>
                <a:spcPts val="2400"/>
              </a:lnSpc>
              <a:spcBef>
                <a:spcPts val="435"/>
              </a:spcBef>
              <a:spcAft>
                <a:spcPts val="0"/>
              </a:spcAft>
              <a:buFont typeface="Symbol"/>
              <a:buChar char="·"/>
            </a:pPr>
            <a:r>
              <a:rPr lang="en-US" sz="1950" spc="15">
                <a:solidFill>
                  <a:srgbClr val="000000"/>
                </a:solidFill>
                <a:latin typeface="Arial" panose="02020603050405020304" pitchFamily="2"/>
              </a:rPr>
              <a:t>Unmarried dependent children (certain eligibility requirements apply) </a:t>
            </a:r>
          </a:p>
          <a:p>
            <a:pPr marL="822960" marR="822960" indent="365760" algn="l">
              <a:lnSpc>
                <a:spcPts val="2400"/>
              </a:lnSpc>
              <a:spcBef>
                <a:spcPts val="480"/>
              </a:spcBef>
              <a:spcAft>
                <a:spcPts val="0"/>
              </a:spcAft>
              <a:buFont typeface="Symbol"/>
              <a:buChar char="·"/>
            </a:pPr>
            <a:r>
              <a:rPr lang="en-US" sz="1950" spc="0">
                <a:solidFill>
                  <a:srgbClr val="000000"/>
                </a:solidFill>
                <a:latin typeface="Arial" panose="02020603050405020304" pitchFamily="2"/>
              </a:rPr>
              <a:t>Dependent parents are not eligible for civilian TRICARE benefits; however, they may be eligible to receive care at certain military hospitals and clinics if space is available. </a:t>
            </a:r>
          </a:p>
          <a:p>
            <a:pPr marL="822960" marR="0" indent="365760" algn="l">
              <a:lnSpc>
                <a:spcPts val="2500"/>
              </a:lnSpc>
              <a:spcBef>
                <a:spcPts val="435"/>
              </a:spcBef>
              <a:spcAft>
                <a:spcPts val="20070"/>
              </a:spcAft>
              <a:buFont typeface="Symbol"/>
              <a:buChar char="·"/>
            </a:pPr>
            <a:r>
              <a:rPr lang="en-US" sz="1950" spc="-5">
                <a:solidFill>
                  <a:srgbClr val="000000"/>
                </a:solidFill>
                <a:latin typeface="Arial" panose="02020603050405020304" pitchFamily="2"/>
              </a:rPr>
              <a:t>For more information, visit </a:t>
            </a:r>
            <a:r>
              <a:rPr lang="en-US" sz="1950" b="1" u="sng" spc="0">
                <a:solidFill>
                  <a:srgbClr val="0000FF"/>
                </a:solidFill>
                <a:latin typeface="Arial" panose="02020603050405020304" pitchFamily="2"/>
              </a:rPr>
              <a:t>www.tricare.mil/retiring</a:t>
            </a:r>
            <a:r>
              <a:rPr lang="en-US" sz="1950" u="sng" spc="-5">
                <a:solidFill>
                  <a:srgbClr val="0000FF"/>
                </a:solidFill>
                <a:latin typeface="Arial" panose="02020603050405020304" pitchFamily="2"/>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0" y="355600"/>
            <a:ext cx="9144000" cy="1219200"/>
          </a:xfrm>
          <a:prstGeom prst="rect">
            <a:avLst/>
          </a:prstGeom>
          <a:noFill/>
          <a:ln w="0" cmpd="sng">
            <a:noFill/>
            <a:prstDash val="solid"/>
          </a:ln>
        </p:spPr>
        <p:txBody>
          <a:bodyPr vert="horz" lIns="0" tIns="5080" rIns="0" bIns="0" anchor="t"/>
          <a:lstStyle/>
          <a:p>
            <a:pPr marL="0" marR="0" indent="0" algn="ctr">
              <a:lnSpc>
                <a:spcPts val="4300"/>
              </a:lnSpc>
              <a:spcAft>
                <a:spcPts val="5225"/>
              </a:spcAft>
            </a:pPr>
            <a:r>
              <a:rPr lang="en-US" sz="3750" spc="10">
                <a:solidFill>
                  <a:srgbClr val="006BB6"/>
                </a:solidFill>
                <a:latin typeface="Arial" panose="02020603050405020304" pitchFamily="2"/>
              </a:rPr>
              <a:t>Medicare-Eligible Family Members </a:t>
            </a:r>
          </a:p>
        </p:txBody>
      </p:sp>
      <p:sp>
        <p:nvSpPr>
          <p:cNvPr id="3" name="Text Placeholder 2"/>
          <p:cNvSpPr>
            <a:spLocks noGrp="1"/>
          </p:cNvSpPr>
          <p:nvPr>
            <p:ph type="body" idx="10"/>
          </p:nvPr>
        </p:nvSpPr>
        <p:spPr>
          <a:xfrm>
            <a:off x="560705" y="1574800"/>
            <a:ext cx="7848600" cy="4930140"/>
          </a:xfrm>
          <a:prstGeom prst="rect">
            <a:avLst/>
          </a:prstGeom>
          <a:noFill/>
          <a:ln w="0" cmpd="sng">
            <a:noFill/>
            <a:prstDash val="solid"/>
          </a:ln>
        </p:spPr>
        <p:txBody>
          <a:bodyPr vert="horz" lIns="0" tIns="0" rIns="0" bIns="0" anchor="t"/>
          <a:lstStyle/>
          <a:p>
            <a:pPr marL="0" marR="0" indent="320040" algn="l">
              <a:lnSpc>
                <a:spcPts val="2400"/>
              </a:lnSpc>
              <a:spcAft>
                <a:spcPts val="0"/>
              </a:spcAft>
              <a:buFont typeface="Symbol"/>
              <a:buChar char="·"/>
            </a:pPr>
            <a:r>
              <a:rPr lang="en-US" sz="1950" spc="20">
                <a:solidFill>
                  <a:srgbClr val="000000"/>
                </a:solidFill>
                <a:latin typeface="Arial" panose="02020603050405020304" pitchFamily="2"/>
              </a:rPr>
              <a:t>To remain eligible for TRICARE, you must be entitled to Medicare </a:t>
            </a:r>
          </a:p>
          <a:p>
            <a:pPr marL="320040" marR="0" indent="0" algn="l">
              <a:lnSpc>
                <a:spcPts val="2400"/>
              </a:lnSpc>
              <a:spcBef>
                <a:spcPts val="0"/>
              </a:spcBef>
              <a:spcAft>
                <a:spcPts val="0"/>
              </a:spcAft>
            </a:pPr>
            <a:r>
              <a:rPr lang="en-US" sz="1950" spc="5">
                <a:solidFill>
                  <a:srgbClr val="000000"/>
                </a:solidFill>
                <a:latin typeface="Arial" panose="02020603050405020304" pitchFamily="2"/>
              </a:rPr>
              <a:t>Part A and have Medicare Part B: </a:t>
            </a:r>
          </a:p>
          <a:p>
            <a:pPr marL="731520" marR="182880" indent="0" algn="just">
              <a:lnSpc>
                <a:spcPts val="2200"/>
              </a:lnSpc>
              <a:spcBef>
                <a:spcPts val="435"/>
              </a:spcBef>
              <a:spcAft>
                <a:spcPts val="0"/>
              </a:spcAft>
            </a:pPr>
            <a:r>
              <a:rPr lang="en-US" sz="1750" spc="0">
                <a:solidFill>
                  <a:srgbClr val="000000"/>
                </a:solidFill>
                <a:latin typeface="Arial" panose="02020603050405020304" pitchFamily="2"/>
              </a:rPr>
              <a:t>– Sign up for Medicare Part B before your sponsor’s retirement date to avoid a break in TRICARE coverage. Medicare Part B is effective the month after you enroll. </a:t>
            </a:r>
          </a:p>
          <a:p>
            <a:pPr marL="0" marR="0" indent="411480" algn="l">
              <a:lnSpc>
                <a:spcPts val="2400"/>
              </a:lnSpc>
              <a:spcBef>
                <a:spcPts val="475"/>
              </a:spcBef>
              <a:spcAft>
                <a:spcPts val="0"/>
              </a:spcAft>
              <a:buFont typeface="Symbol"/>
              <a:buChar char="·"/>
            </a:pPr>
            <a:r>
              <a:rPr lang="en-US" sz="1950" spc="0">
                <a:solidFill>
                  <a:srgbClr val="000000"/>
                </a:solidFill>
                <a:latin typeface="Arial" panose="02020603050405020304" pitchFamily="2"/>
              </a:rPr>
              <a:t>Beneficiaries under age 65 who are entitled to Medicare Part A and </a:t>
            </a:r>
          </a:p>
          <a:p>
            <a:pPr marL="320040" marR="0" indent="0" algn="l">
              <a:lnSpc>
                <a:spcPts val="2400"/>
              </a:lnSpc>
              <a:spcBef>
                <a:spcPts val="0"/>
              </a:spcBef>
              <a:spcAft>
                <a:spcPts val="0"/>
              </a:spcAft>
            </a:pPr>
            <a:r>
              <a:rPr lang="en-US" sz="1950" spc="5">
                <a:solidFill>
                  <a:srgbClr val="000000"/>
                </a:solidFill>
                <a:latin typeface="Arial" panose="02020603050405020304" pitchFamily="2"/>
              </a:rPr>
              <a:t>have Part B may: </a:t>
            </a:r>
          </a:p>
          <a:p>
            <a:pPr marL="411480" marR="0" indent="0" algn="l">
              <a:lnSpc>
                <a:spcPts val="2000"/>
              </a:lnSpc>
              <a:spcBef>
                <a:spcPts val="550"/>
              </a:spcBef>
              <a:spcAft>
                <a:spcPts val="0"/>
              </a:spcAft>
            </a:pPr>
            <a:r>
              <a:rPr lang="en-US" sz="1750" spc="0">
                <a:solidFill>
                  <a:srgbClr val="000000"/>
                </a:solidFill>
                <a:latin typeface="Arial" panose="02020603050405020304" pitchFamily="2"/>
              </a:rPr>
              <a:t>– Enroll in TRICARE Prime (enrollment fee waived) </a:t>
            </a:r>
          </a:p>
          <a:p>
            <a:pPr marL="411480" marR="0" indent="0" algn="l">
              <a:lnSpc>
                <a:spcPts val="2000"/>
              </a:lnSpc>
              <a:spcBef>
                <a:spcPts val="550"/>
              </a:spcBef>
              <a:spcAft>
                <a:spcPts val="0"/>
              </a:spcAft>
            </a:pPr>
            <a:r>
              <a:rPr lang="en-US" sz="1750" spc="0">
                <a:solidFill>
                  <a:srgbClr val="000000"/>
                </a:solidFill>
                <a:latin typeface="Arial" panose="02020603050405020304" pitchFamily="2"/>
              </a:rPr>
              <a:t>– Be covered by TRICARE For Life (TFL) </a:t>
            </a:r>
          </a:p>
          <a:p>
            <a:pPr marL="0" marR="0" indent="411480" algn="l">
              <a:lnSpc>
                <a:spcPts val="2400"/>
              </a:lnSpc>
              <a:spcBef>
                <a:spcPts val="475"/>
              </a:spcBef>
              <a:spcAft>
                <a:spcPts val="0"/>
              </a:spcAft>
              <a:buFont typeface="Symbol"/>
              <a:buChar char="·"/>
            </a:pPr>
            <a:r>
              <a:rPr lang="en-US" sz="1950" spc="0">
                <a:solidFill>
                  <a:srgbClr val="000000"/>
                </a:solidFill>
                <a:latin typeface="Arial" panose="02020603050405020304" pitchFamily="2"/>
              </a:rPr>
              <a:t>For Medicare information, visit: </a:t>
            </a:r>
          </a:p>
          <a:p>
            <a:pPr marL="411480" marR="0" indent="0" algn="l">
              <a:lnSpc>
                <a:spcPts val="2100"/>
              </a:lnSpc>
              <a:spcBef>
                <a:spcPts val="550"/>
              </a:spcBef>
              <a:spcAft>
                <a:spcPts val="0"/>
              </a:spcAft>
            </a:pPr>
            <a:r>
              <a:rPr lang="en-US" sz="1750" spc="70">
                <a:solidFill>
                  <a:srgbClr val="000000"/>
                </a:solidFill>
                <a:latin typeface="Arial" panose="02020603050405020304" pitchFamily="2"/>
              </a:rPr>
              <a:t>– </a:t>
            </a:r>
            <a:r>
              <a:rPr lang="en-US" sz="1750" b="1" u="sng" spc="70">
                <a:solidFill>
                  <a:srgbClr val="0000FF"/>
                </a:solidFill>
                <a:latin typeface="Arial" panose="02020603050405020304" pitchFamily="2"/>
              </a:rPr>
              <a:t>www.ssa.gov</a:t>
            </a:r>
            <a:r>
              <a:rPr lang="en-US" sz="100" b="1" spc="70">
                <a:solidFill>
                  <a:srgbClr val="000000"/>
                </a:solidFill>
                <a:latin typeface="Arial" panose="02020603050405020304" pitchFamily="2"/>
              </a:rPr>
              <a:t> </a:t>
            </a:r>
          </a:p>
          <a:p>
            <a:pPr marL="411480" marR="0" indent="0" algn="l">
              <a:lnSpc>
                <a:spcPts val="2100"/>
              </a:lnSpc>
              <a:spcBef>
                <a:spcPts val="540"/>
              </a:spcBef>
              <a:spcAft>
                <a:spcPts val="8560"/>
              </a:spcAft>
            </a:pPr>
            <a:r>
              <a:rPr lang="en-US" sz="1750" spc="60">
                <a:solidFill>
                  <a:srgbClr val="000000"/>
                </a:solidFill>
                <a:latin typeface="Arial" panose="02020603050405020304" pitchFamily="2"/>
              </a:rPr>
              <a:t>– </a:t>
            </a:r>
            <a:r>
              <a:rPr lang="en-US" sz="1750" b="1" u="sng" spc="60">
                <a:solidFill>
                  <a:srgbClr val="0000FF"/>
                </a:solidFill>
                <a:latin typeface="Arial" panose="02020603050405020304" pitchFamily="2"/>
              </a:rPr>
              <a:t>www.medicare.gov</a:t>
            </a:r>
            <a:r>
              <a:rPr lang="en-US" sz="100" b="1" spc="60">
                <a:solidFill>
                  <a:srgbClr val="000000"/>
                </a:solidFill>
                <a:latin typeface="Arial" panose="02020603050405020304" pitchFamily="2"/>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35990" y="4519930"/>
            <a:ext cx="109220" cy="1694815"/>
          </a:xfrm>
          <a:prstGeom prst="rect">
            <a:avLst/>
          </a:prstGeom>
          <a:solidFill>
            <a:srgbClr val="D0E9F8"/>
          </a:solidFill>
          <a:ln w="0" cmpd="sng">
            <a:noFill/>
            <a:prstDash val="solid"/>
          </a:ln>
        </p:spPr>
        <p:txBody>
          <a:bodyPr vert="horz" lIns="0" tIns="0" rIns="0" bIns="0" anchor="t"/>
          <a:lstStyle/>
          <a:p>
            <a:endParaRPr/>
          </a:p>
        </p:txBody>
      </p:sp>
      <p:pic>
        <p:nvPicPr>
          <p:cNvPr id="4" name="Picture 3"/>
          <p:cNvPicPr/>
          <p:nvPr/>
        </p:nvPicPr>
        <p:blipFill>
          <a:blip r:embed="rId2"/>
          <a:stretch>
            <a:fillRect/>
          </a:stretch>
        </p:blipFill>
        <p:spPr>
          <a:xfrm>
            <a:off x="0" y="4519930"/>
            <a:ext cx="9144000" cy="2338070"/>
          </a:xfrm>
          <a:prstGeom prst="rect">
            <a:avLst/>
          </a:prstGeom>
        </p:spPr>
      </p:pic>
      <p:pic>
        <p:nvPicPr>
          <p:cNvPr id="8" name="Picture 7"/>
          <p:cNvPicPr/>
          <p:nvPr/>
        </p:nvPicPr>
        <p:blipFill>
          <a:blip r:embed="rId3"/>
          <a:stretch>
            <a:fillRect/>
          </a:stretch>
        </p:blipFill>
        <p:spPr>
          <a:xfrm>
            <a:off x="1584960" y="2237105"/>
            <a:ext cx="5852160" cy="1953895"/>
          </a:xfrm>
          <a:prstGeom prst="rect">
            <a:avLst/>
          </a:prstGeom>
        </p:spPr>
      </p:pic>
      <p:sp>
        <p:nvSpPr>
          <p:cNvPr id="5" name="Text Placeholder 4"/>
          <p:cNvSpPr>
            <a:spLocks noGrp="1"/>
          </p:cNvSpPr>
          <p:nvPr>
            <p:ph type="body" idx="10"/>
          </p:nvPr>
        </p:nvSpPr>
        <p:spPr>
          <a:xfrm>
            <a:off x="0" y="355600"/>
            <a:ext cx="9144000" cy="907415"/>
          </a:xfrm>
          <a:prstGeom prst="rect">
            <a:avLst/>
          </a:prstGeom>
          <a:noFill/>
          <a:ln w="0" cmpd="sng">
            <a:noFill/>
            <a:prstDash val="solid"/>
          </a:ln>
        </p:spPr>
        <p:txBody>
          <a:bodyPr vert="horz" lIns="0" tIns="5080" rIns="0" bIns="0" anchor="t"/>
          <a:lstStyle/>
          <a:p>
            <a:pPr marL="0" marR="0" indent="0" algn="ctr">
              <a:lnSpc>
                <a:spcPts val="4300"/>
              </a:lnSpc>
              <a:spcAft>
                <a:spcPts val="2800"/>
              </a:spcAft>
            </a:pPr>
            <a:r>
              <a:rPr lang="en-US" sz="3750" spc="0">
                <a:solidFill>
                  <a:srgbClr val="006BB6"/>
                </a:solidFill>
                <a:latin typeface="Arial" panose="02020603050405020304" pitchFamily="2"/>
              </a:rPr>
              <a:t>The Affordable Care Act </a:t>
            </a:r>
          </a:p>
        </p:txBody>
      </p:sp>
      <p:sp>
        <p:nvSpPr>
          <p:cNvPr id="6" name="Text Placeholder 5"/>
          <p:cNvSpPr>
            <a:spLocks noGrp="1"/>
          </p:cNvSpPr>
          <p:nvPr>
            <p:ph type="body" idx="10"/>
          </p:nvPr>
        </p:nvSpPr>
        <p:spPr>
          <a:xfrm>
            <a:off x="122548" y="1263015"/>
            <a:ext cx="8378197" cy="974090"/>
          </a:xfrm>
          <a:prstGeom prst="rect">
            <a:avLst/>
          </a:prstGeom>
          <a:noFill/>
          <a:ln w="0" cmpd="sng">
            <a:noFill/>
            <a:prstDash val="solid"/>
          </a:ln>
        </p:spPr>
        <p:txBody>
          <a:bodyPr vert="horz" lIns="0" tIns="0" rIns="0" bIns="0" anchor="t"/>
          <a:lstStyle/>
          <a:p>
            <a:pPr marL="1508760" marR="0" indent="0" algn="l">
              <a:lnSpc>
                <a:spcPts val="2300"/>
              </a:lnSpc>
              <a:spcAft>
                <a:spcPts val="2965"/>
              </a:spcAft>
            </a:pPr>
            <a:r>
              <a:rPr lang="en-US" sz="1950" b="1" spc="0" dirty="0">
                <a:solidFill>
                  <a:srgbClr val="000000"/>
                </a:solidFill>
                <a:latin typeface="Arial" panose="02020603050405020304" pitchFamily="2"/>
              </a:rPr>
              <a:t>TRICARE meets the minimum essential coverage requirement under the Affordable Care Act (ACA). </a:t>
            </a:r>
          </a:p>
        </p:txBody>
      </p:sp>
      <p:sp>
        <p:nvSpPr>
          <p:cNvPr id="9" name="Text Placeholder 8"/>
          <p:cNvSpPr>
            <a:spLocks noGrp="1"/>
          </p:cNvSpPr>
          <p:nvPr>
            <p:ph type="body" idx="10"/>
          </p:nvPr>
        </p:nvSpPr>
        <p:spPr>
          <a:xfrm>
            <a:off x="1212850" y="4505960"/>
            <a:ext cx="3200400" cy="1371600"/>
          </a:xfrm>
          <a:prstGeom prst="rect">
            <a:avLst/>
          </a:prstGeom>
          <a:noFill/>
          <a:ln w="0" cmpd="sng">
            <a:noFill/>
            <a:prstDash val="solid"/>
          </a:ln>
        </p:spPr>
        <p:txBody>
          <a:bodyPr vert="horz" lIns="0" tIns="0" rIns="0" bIns="0" anchor="t"/>
          <a:lstStyle/>
          <a:p>
            <a:pPr marL="0" marR="0" indent="0" algn="l">
              <a:lnSpc>
                <a:spcPts val="2100"/>
              </a:lnSpc>
              <a:spcAft>
                <a:spcPts val="0"/>
              </a:spcAft>
            </a:pPr>
            <a:r>
              <a:rPr lang="en-US" sz="1750" spc="-15">
                <a:solidFill>
                  <a:srgbClr val="000000"/>
                </a:solidFill>
                <a:latin typeface="Arial" panose="02020603050405020304" pitchFamily="2"/>
              </a:rPr>
              <a:t>Each tax year, you will get an Internal Revenue Service (IRS) Form 1095 from your pay center. It will list your TRICARE coverage for each month. </a:t>
            </a:r>
          </a:p>
        </p:txBody>
      </p:sp>
      <p:sp>
        <p:nvSpPr>
          <p:cNvPr id="10" name="Text Placeholder 9"/>
          <p:cNvSpPr>
            <a:spLocks noGrp="1"/>
          </p:cNvSpPr>
          <p:nvPr>
            <p:ph type="body" idx="10"/>
          </p:nvPr>
        </p:nvSpPr>
        <p:spPr>
          <a:xfrm>
            <a:off x="5487670" y="4505960"/>
            <a:ext cx="3200400" cy="1645920"/>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750" spc="-25">
                <a:solidFill>
                  <a:srgbClr val="000000"/>
                </a:solidFill>
                <a:latin typeface="Arial" panose="02020603050405020304" pitchFamily="2"/>
              </a:rPr>
              <a:t>Your Social Security number (SSN) and the SSNs of each of your covered family members should be included in DEERS for your TRICARE coverage to be reflected accurately. </a:t>
            </a:r>
          </a:p>
        </p:txBody>
      </p:sp>
    </p:spTree>
    <p:extLst>
      <p:ext uri="{BB962C8B-B14F-4D97-AF65-F5344CB8AC3E}">
        <p14:creationId xmlns:p14="http://schemas.microsoft.com/office/powerpoint/2010/main" val="183122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0" y="6513830"/>
            <a:ext cx="8854440" cy="344170"/>
          </a:xfrm>
          <a:prstGeom prst="rect">
            <a:avLst/>
          </a:prstGeom>
        </p:spPr>
      </p:pic>
      <p:sp>
        <p:nvSpPr>
          <p:cNvPr id="2" name="Text Placeholder 1"/>
          <p:cNvSpPr>
            <a:spLocks noGrp="1"/>
          </p:cNvSpPr>
          <p:nvPr>
            <p:ph type="body" idx="10"/>
          </p:nvPr>
        </p:nvSpPr>
        <p:spPr>
          <a:xfrm>
            <a:off x="113030" y="355600"/>
            <a:ext cx="8915400" cy="1236980"/>
          </a:xfrm>
          <a:prstGeom prst="rect">
            <a:avLst/>
          </a:prstGeom>
          <a:noFill/>
          <a:ln w="0" cmpd="sng">
            <a:noFill/>
            <a:prstDash val="solid"/>
          </a:ln>
        </p:spPr>
        <p:txBody>
          <a:bodyPr vert="horz" lIns="0" tIns="5080" rIns="0" bIns="0" anchor="t"/>
          <a:lstStyle/>
          <a:p>
            <a:pPr marL="0" marR="0" indent="0" algn="ctr">
              <a:lnSpc>
                <a:spcPts val="4300"/>
              </a:lnSpc>
              <a:spcAft>
                <a:spcPts val="5390"/>
              </a:spcAft>
            </a:pPr>
            <a:r>
              <a:rPr lang="en-US" sz="3750" spc="-5">
                <a:solidFill>
                  <a:srgbClr val="006BB6"/>
                </a:solidFill>
                <a:latin typeface="Arial" panose="02020603050405020304" pitchFamily="2"/>
              </a:rPr>
              <a:t>Terminal Leave Status </a:t>
            </a:r>
          </a:p>
        </p:txBody>
      </p:sp>
      <p:sp>
        <p:nvSpPr>
          <p:cNvPr id="3" name="Text Placeholder 2"/>
          <p:cNvSpPr>
            <a:spLocks noGrp="1"/>
          </p:cNvSpPr>
          <p:nvPr>
            <p:ph type="body" idx="10"/>
          </p:nvPr>
        </p:nvSpPr>
        <p:spPr>
          <a:xfrm>
            <a:off x="560705" y="1592580"/>
            <a:ext cx="7327900" cy="4912360"/>
          </a:xfrm>
          <a:prstGeom prst="rect">
            <a:avLst/>
          </a:prstGeom>
          <a:noFill/>
          <a:ln w="0" cmpd="sng">
            <a:noFill/>
            <a:prstDash val="solid"/>
          </a:ln>
        </p:spPr>
        <p:txBody>
          <a:bodyPr vert="horz" lIns="0" tIns="0" rIns="0" bIns="0" anchor="t"/>
          <a:lstStyle/>
          <a:p>
            <a:pPr marL="0" marR="0" indent="320040" algn="l">
              <a:lnSpc>
                <a:spcPts val="2300"/>
              </a:lnSpc>
              <a:spcAft>
                <a:spcPts val="0"/>
              </a:spcAft>
              <a:buFont typeface="Symbol"/>
              <a:buChar char="·"/>
            </a:pPr>
            <a:r>
              <a:rPr lang="en-US" sz="1950" spc="20" dirty="0">
                <a:solidFill>
                  <a:srgbClr val="000000"/>
                </a:solidFill>
                <a:latin typeface="Arial" panose="02020603050405020304" pitchFamily="2"/>
              </a:rPr>
              <a:t>Current TRICARE program options stay in effect until your </a:t>
            </a:r>
          </a:p>
          <a:p>
            <a:pPr marL="320040" marR="0" indent="0" algn="l">
              <a:lnSpc>
                <a:spcPts val="2300"/>
              </a:lnSpc>
              <a:spcBef>
                <a:spcPts val="125"/>
              </a:spcBef>
              <a:spcAft>
                <a:spcPts val="0"/>
              </a:spcAft>
            </a:pPr>
            <a:r>
              <a:rPr lang="en-US" sz="1950" spc="15" dirty="0">
                <a:solidFill>
                  <a:srgbClr val="000000"/>
                </a:solidFill>
                <a:latin typeface="Arial" panose="02020603050405020304" pitchFamily="2"/>
              </a:rPr>
              <a:t>retirement date. If covered under TRICARE Prime: </a:t>
            </a:r>
          </a:p>
          <a:p>
            <a:pPr marL="731520" marR="0" indent="0" algn="l">
              <a:lnSpc>
                <a:spcPts val="2200"/>
              </a:lnSpc>
              <a:spcBef>
                <a:spcPts val="430"/>
              </a:spcBef>
              <a:spcAft>
                <a:spcPts val="0"/>
              </a:spcAft>
            </a:pPr>
            <a:r>
              <a:rPr lang="en-US" sz="1750" spc="0" dirty="0">
                <a:solidFill>
                  <a:srgbClr val="000000"/>
                </a:solidFill>
                <a:latin typeface="Arial" panose="02020603050405020304" pitchFamily="2"/>
              </a:rPr>
              <a:t>– Active duty service members (ADSMs) cannot enroll with another military hospital or clinic. </a:t>
            </a:r>
          </a:p>
          <a:p>
            <a:pPr marL="411480" marR="0" indent="0" algn="l">
              <a:lnSpc>
                <a:spcPts val="2000"/>
              </a:lnSpc>
              <a:spcBef>
                <a:spcPts val="545"/>
              </a:spcBef>
              <a:spcAft>
                <a:spcPts val="0"/>
              </a:spcAft>
            </a:pPr>
            <a:r>
              <a:rPr lang="en-US" sz="1750" spc="0" dirty="0">
                <a:solidFill>
                  <a:srgbClr val="000000"/>
                </a:solidFill>
                <a:latin typeface="Arial" panose="02020603050405020304" pitchFamily="2"/>
              </a:rPr>
              <a:t>     – ADSMs cannot switch their primary care manager (PCM). </a:t>
            </a:r>
          </a:p>
          <a:p>
            <a:pPr marL="0" marR="0" indent="411480" algn="l">
              <a:lnSpc>
                <a:spcPts val="2500"/>
              </a:lnSpc>
              <a:spcBef>
                <a:spcPts val="415"/>
              </a:spcBef>
              <a:spcAft>
                <a:spcPts val="0"/>
              </a:spcAft>
              <a:buFont typeface="Symbol"/>
              <a:buChar char="·"/>
            </a:pPr>
            <a:r>
              <a:rPr lang="en-US" sz="1950" spc="-5" dirty="0">
                <a:solidFill>
                  <a:srgbClr val="000000"/>
                </a:solidFill>
                <a:latin typeface="Arial" panose="02020603050405020304" pitchFamily="2"/>
              </a:rPr>
              <a:t>If you move to a new area: </a:t>
            </a:r>
          </a:p>
          <a:p>
            <a:pPr marL="411480" marR="0" indent="0" algn="l">
              <a:lnSpc>
                <a:spcPts val="2000"/>
              </a:lnSpc>
              <a:spcBef>
                <a:spcPts val="545"/>
              </a:spcBef>
              <a:spcAft>
                <a:spcPts val="0"/>
              </a:spcAft>
            </a:pPr>
            <a:r>
              <a:rPr lang="en-US" sz="1750" spc="0" dirty="0">
                <a:solidFill>
                  <a:srgbClr val="000000"/>
                </a:solidFill>
                <a:latin typeface="Arial" panose="02020603050405020304" pitchFamily="2"/>
              </a:rPr>
              <a:t>– Coordinate all care with your current PCM. </a:t>
            </a:r>
          </a:p>
          <a:p>
            <a:pPr marL="411480" marR="0" indent="0" algn="l">
              <a:lnSpc>
                <a:spcPts val="2000"/>
              </a:lnSpc>
              <a:spcBef>
                <a:spcPts val="545"/>
              </a:spcBef>
              <a:spcAft>
                <a:spcPts val="0"/>
              </a:spcAft>
            </a:pPr>
            <a:r>
              <a:rPr lang="en-US" sz="1750" spc="0" dirty="0">
                <a:solidFill>
                  <a:srgbClr val="000000"/>
                </a:solidFill>
                <a:latin typeface="Arial" panose="02020603050405020304" pitchFamily="2"/>
              </a:rPr>
              <a:t>– Family members may be able to change their PCMs. </a:t>
            </a:r>
          </a:p>
          <a:p>
            <a:pPr marL="0" marR="0" indent="411480" algn="l">
              <a:lnSpc>
                <a:spcPts val="2500"/>
              </a:lnSpc>
              <a:spcBef>
                <a:spcPts val="410"/>
              </a:spcBef>
              <a:spcAft>
                <a:spcPts val="15715"/>
              </a:spcAft>
              <a:buFont typeface="Symbol"/>
              <a:buChar char="·"/>
            </a:pPr>
            <a:r>
              <a:rPr lang="en-US" sz="1950" spc="5" dirty="0">
                <a:solidFill>
                  <a:srgbClr val="000000"/>
                </a:solidFill>
                <a:latin typeface="Arial" panose="02020603050405020304" pitchFamily="2"/>
              </a:rPr>
              <a:t>Remember to update your information in DEERS. </a:t>
            </a:r>
          </a:p>
        </p:txBody>
      </p:sp>
    </p:spTree>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3550</Words>
  <Application>Microsoft Office PowerPoint</Application>
  <PresentationFormat>On-screen Show (4:3)</PresentationFormat>
  <Paragraphs>417</Paragraphs>
  <Slides>56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Symbol</vt:lpstr>
      <vt:lpstr>Tahoma</vt:lpstr>
      <vt:lpstr>Times New Roman</vt:lpstr>
      <vt:lpstr>default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TRICARE Stateside Regions</vt:lpstr>
      <vt:lpstr>What Is TRICARE?: TRICARE Overseas Program</vt:lpstr>
      <vt:lpstr>PowerPoint Presentation</vt:lpstr>
      <vt:lpstr>TRICARE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Coverage: US Family Health Plan (USFHP)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 Williams</dc:creator>
  <cp:lastModifiedBy>ARNOLD, MARGARET-MARY A CIV USSF SPOC 21 FSS/FSK</cp:lastModifiedBy>
  <cp:revision>51</cp:revision>
  <dcterms:modified xsi:type="dcterms:W3CDTF">2023-03-31T20:03:39Z</dcterms:modified>
</cp:coreProperties>
</file>