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23.JPG" ContentType="image/jpeg"/>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31.JP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1"/>
  </p:notesMasterIdLst>
  <p:sldIdLst>
    <p:sldId id="256" r:id="rId2"/>
    <p:sldId id="257" r:id="rId3"/>
    <p:sldId id="258" r:id="rId4"/>
    <p:sldId id="312" r:id="rId5"/>
    <p:sldId id="259" r:id="rId6"/>
    <p:sldId id="314" r:id="rId7"/>
    <p:sldId id="279" r:id="rId8"/>
    <p:sldId id="280" r:id="rId9"/>
    <p:sldId id="281" r:id="rId10"/>
    <p:sldId id="260" r:id="rId11"/>
    <p:sldId id="285" r:id="rId12"/>
    <p:sldId id="286" r:id="rId13"/>
    <p:sldId id="261" r:id="rId14"/>
    <p:sldId id="262" r:id="rId15"/>
    <p:sldId id="264" r:id="rId16"/>
    <p:sldId id="313" r:id="rId17"/>
    <p:sldId id="287" r:id="rId18"/>
    <p:sldId id="288" r:id="rId19"/>
    <p:sldId id="266" r:id="rId20"/>
    <p:sldId id="267" r:id="rId21"/>
    <p:sldId id="268" r:id="rId22"/>
    <p:sldId id="270" r:id="rId23"/>
    <p:sldId id="296" r:id="rId24"/>
    <p:sldId id="289" r:id="rId25"/>
    <p:sldId id="290" r:id="rId26"/>
    <p:sldId id="291" r:id="rId27"/>
    <p:sldId id="292" r:id="rId28"/>
    <p:sldId id="293" r:id="rId29"/>
    <p:sldId id="294" r:id="rId30"/>
    <p:sldId id="295" r:id="rId31"/>
    <p:sldId id="299" r:id="rId32"/>
    <p:sldId id="300" r:id="rId33"/>
    <p:sldId id="297" r:id="rId34"/>
    <p:sldId id="298" r:id="rId35"/>
    <p:sldId id="301" r:id="rId36"/>
    <p:sldId id="305" r:id="rId37"/>
    <p:sldId id="302" r:id="rId38"/>
    <p:sldId id="303" r:id="rId39"/>
    <p:sldId id="304" r:id="rId40"/>
    <p:sldId id="306" r:id="rId41"/>
    <p:sldId id="307" r:id="rId42"/>
    <p:sldId id="310" r:id="rId43"/>
    <p:sldId id="308" r:id="rId44"/>
    <p:sldId id="309" r:id="rId45"/>
    <p:sldId id="275" r:id="rId46"/>
    <p:sldId id="271" r:id="rId47"/>
    <p:sldId id="315" r:id="rId48"/>
    <p:sldId id="277" r:id="rId49"/>
    <p:sldId id="278" r:id="rId50"/>
  </p:sldIdLst>
  <p:sldSz cx="9144000" cy="6858000" type="screen4x3"/>
  <p:notesSz cx="6858000" cy="9144000"/>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728" y="7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ABDB8E-D07F-4FC2-87BD-73D8B34D19C5}" type="datetimeFigureOut">
              <a:rPr lang="en-US" smtClean="0"/>
              <a:t>3/31/2023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B81C26-4D0E-4DE2-8AC6-28F42F897C51}" type="slidenum">
              <a:rPr lang="en-US" smtClean="0"/>
              <a:t>‹#›</a:t>
            </a:fld>
            <a:endParaRPr lang="en-US"/>
          </a:p>
        </p:txBody>
      </p:sp>
    </p:spTree>
    <p:extLst>
      <p:ext uri="{BB962C8B-B14F-4D97-AF65-F5344CB8AC3E}">
        <p14:creationId xmlns:p14="http://schemas.microsoft.com/office/powerpoint/2010/main" val="1782017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6280" indent="-116280">
              <a:spcBef>
                <a:spcPts val="700"/>
              </a:spcBef>
              <a:buFontTx/>
              <a:buChar char="•"/>
              <a:defRPr/>
            </a:pPr>
            <a:r>
              <a:rPr lang="en-US" dirty="0">
                <a:solidFill>
                  <a:srgbClr val="000000"/>
                </a:solidFill>
              </a:rPr>
              <a:t>During inactive duty period, National Guard and Reserve members may also be eligible for line of duty, or LOD, care.  </a:t>
            </a:r>
          </a:p>
          <a:p>
            <a:pPr marL="116280" indent="-116280">
              <a:spcBef>
                <a:spcPts val="700"/>
              </a:spcBef>
              <a:buFontTx/>
              <a:buChar char="•"/>
              <a:defRPr/>
            </a:pPr>
            <a:r>
              <a:rPr lang="en-US" dirty="0">
                <a:solidFill>
                  <a:srgbClr val="000000"/>
                </a:solidFill>
              </a:rPr>
              <a:t>An LOD injury, illness or disease is determined to have been incurred or aggravated in the LOD, including injuries sustained while traveling to and from a duty station while on inactive duty for training or active duty orders for a period of 30 days or less.</a:t>
            </a:r>
          </a:p>
          <a:p>
            <a:pPr marL="116280" indent="-116280">
              <a:spcBef>
                <a:spcPts val="700"/>
              </a:spcBef>
              <a:buFontTx/>
              <a:buChar char="•"/>
              <a:defRPr/>
            </a:pPr>
            <a:r>
              <a:rPr lang="en-US" dirty="0">
                <a:solidFill>
                  <a:srgbClr val="000000"/>
                </a:solidFill>
              </a:rPr>
              <a:t>Your command unit must issue an LOD determination for you to get care. Because you won’t otherwise appear as TRICARE-eligible in DEERS, your unit/command medical representative must provide the LOD documentation to the Defense Health Agency—Great Lakes, or DHA-GL, before you seek care.</a:t>
            </a:r>
          </a:p>
          <a:p>
            <a:pPr marL="116280" indent="-116280">
              <a:spcBef>
                <a:spcPts val="700"/>
              </a:spcBef>
              <a:buFontTx/>
              <a:buChar char="•"/>
              <a:defRPr/>
            </a:pPr>
            <a:r>
              <a:rPr lang="en-US" dirty="0">
                <a:solidFill>
                  <a:srgbClr val="000000"/>
                </a:solidFill>
              </a:rPr>
              <a:t>Most LOD care is delivered through military hospitals and clinics. If there is not a military hospital or clinic nearby, your unit/command medical representative will work closely with the </a:t>
            </a:r>
            <a:r>
              <a:rPr lang="en-US" dirty="0"/>
              <a:t>DHA-GL</a:t>
            </a:r>
            <a:r>
              <a:rPr lang="en-US" dirty="0">
                <a:solidFill>
                  <a:srgbClr val="000000"/>
                </a:solidFill>
              </a:rPr>
              <a:t> to coordinate your care. </a:t>
            </a:r>
          </a:p>
          <a:p>
            <a:pPr marL="116280" indent="-116280">
              <a:spcBef>
                <a:spcPts val="700"/>
              </a:spcBef>
              <a:buFontTx/>
              <a:buChar char="•"/>
              <a:defRPr/>
            </a:pPr>
            <a:r>
              <a:rPr lang="en-US" dirty="0">
                <a:solidFill>
                  <a:srgbClr val="000000"/>
                </a:solidFill>
              </a:rPr>
              <a:t>For more information, contact your command unit. All requests for LOD care must be coordinated through and initiated by your unit.  </a:t>
            </a:r>
            <a:endParaRPr lang="en-US" b="1" dirty="0">
              <a:solidFill>
                <a:srgbClr val="000000"/>
              </a:solidFill>
            </a:endParaRPr>
          </a:p>
          <a:p>
            <a:pPr>
              <a:spcBef>
                <a:spcPts val="700"/>
              </a:spcBef>
              <a:defRPr/>
            </a:pPr>
            <a:r>
              <a:rPr lang="en-US" b="1" dirty="0">
                <a:solidFill>
                  <a:srgbClr val="000000"/>
                </a:solidFill>
              </a:rPr>
              <a:t>Note:</a:t>
            </a:r>
            <a:r>
              <a:rPr lang="en-US" dirty="0">
                <a:solidFill>
                  <a:srgbClr val="000000"/>
                </a:solidFill>
              </a:rPr>
              <a:t> TAMP does not cover LOD care. When getting LOD care, provide eligibility documentation when you get service to avoid incurring costs associated with other TRICARE coverage.  </a:t>
            </a:r>
          </a:p>
          <a:p>
            <a:pPr>
              <a:spcBef>
                <a:spcPct val="50000"/>
              </a:spcBef>
              <a:defRPr/>
            </a:pPr>
            <a:endParaRPr lang="en-US" dirty="0"/>
          </a:p>
          <a:p>
            <a:endParaRPr lang="en-US" dirty="0"/>
          </a:p>
        </p:txBody>
      </p:sp>
      <p:sp>
        <p:nvSpPr>
          <p:cNvPr id="4" name="Slide Number Placeholder 3"/>
          <p:cNvSpPr>
            <a:spLocks noGrp="1"/>
          </p:cNvSpPr>
          <p:nvPr>
            <p:ph type="sldNum" sz="quarter" idx="10"/>
          </p:nvPr>
        </p:nvSpPr>
        <p:spPr/>
        <p:txBody>
          <a:bodyPr/>
          <a:lstStyle/>
          <a:p>
            <a:fld id="{3F75E242-CE26-498C-B1BC-F3D6CE5E8304}" type="slidenum">
              <a:rPr lang="en-US" smtClean="0"/>
              <a:t>7</a:t>
            </a:fld>
            <a:endParaRPr lang="en-US"/>
          </a:p>
        </p:txBody>
      </p:sp>
    </p:spTree>
    <p:extLst>
      <p:ext uri="{BB962C8B-B14F-4D97-AF65-F5344CB8AC3E}">
        <p14:creationId xmlns:p14="http://schemas.microsoft.com/office/powerpoint/2010/main" val="3686351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lvl="0" indent="-114300" eaLnBrk="0" fontAlgn="base" hangingPunct="0">
              <a:spcBef>
                <a:spcPts val="700"/>
              </a:spcBef>
              <a:spcAft>
                <a:spcPct val="0"/>
              </a:spcAft>
              <a:buFontTx/>
              <a:buChar char="•"/>
            </a:pPr>
            <a:r>
              <a:rPr lang="en-US" altLang="en-US" dirty="0">
                <a:solidFill>
                  <a:srgbClr val="000000"/>
                </a:solidFill>
                <a:cs typeface="+mn-cs"/>
              </a:rPr>
              <a:t>This slide shows the timeline for transitional health care benefits.</a:t>
            </a:r>
          </a:p>
          <a:p>
            <a:pPr marL="114300" lvl="0" indent="-114300" eaLnBrk="0" fontAlgn="base" hangingPunct="0">
              <a:spcBef>
                <a:spcPts val="700"/>
              </a:spcBef>
              <a:spcAft>
                <a:spcPct val="0"/>
              </a:spcAft>
              <a:buFontTx/>
              <a:buChar char="•"/>
            </a:pPr>
            <a:r>
              <a:rPr lang="en-US" altLang="en-US" dirty="0">
                <a:solidFill>
                  <a:srgbClr val="000000"/>
                </a:solidFill>
                <a:cs typeface="+mn-cs"/>
              </a:rPr>
              <a:t>If eligible, the 180-day TAMP period begins the day after you separate from active duty.</a:t>
            </a:r>
          </a:p>
          <a:p>
            <a:pPr marL="114300" lvl="0" indent="-114300" eaLnBrk="0" fontAlgn="base" hangingPunct="0">
              <a:spcBef>
                <a:spcPts val="700"/>
              </a:spcBef>
              <a:spcAft>
                <a:spcPct val="0"/>
              </a:spcAft>
              <a:buFontTx/>
              <a:buChar char="•"/>
            </a:pPr>
            <a:r>
              <a:rPr lang="en-US" altLang="en-US" dirty="0">
                <a:solidFill>
                  <a:srgbClr val="000000"/>
                </a:solidFill>
                <a:cs typeface="+mn-cs"/>
              </a:rPr>
              <a:t>For continuous TRICARE Prime or TRICARE Select coverage during TAMP, you may elect to enroll or re-enroll in TRICARE Prime or Select within 90 days of your eligibility for TAMP.</a:t>
            </a:r>
          </a:p>
          <a:p>
            <a:pPr marL="114300" lvl="0" indent="-114300" eaLnBrk="0" fontAlgn="base" hangingPunct="0">
              <a:spcBef>
                <a:spcPts val="700"/>
              </a:spcBef>
              <a:spcAft>
                <a:spcPct val="0"/>
              </a:spcAft>
              <a:buFontTx/>
              <a:buChar char="•"/>
            </a:pPr>
            <a:r>
              <a:rPr lang="en-US" altLang="en-US" dirty="0">
                <a:solidFill>
                  <a:srgbClr val="000000"/>
                </a:solidFill>
                <a:cs typeface="+mn-cs"/>
              </a:rPr>
              <a:t>CHCBP qualification begins the day after you separate from active duty, or, if applicable, the day after your TAMP period ends.</a:t>
            </a:r>
          </a:p>
          <a:p>
            <a:pPr marL="114300" lvl="0" indent="-114300" eaLnBrk="0" fontAlgn="base" hangingPunct="0">
              <a:spcBef>
                <a:spcPts val="700"/>
              </a:spcBef>
              <a:spcAft>
                <a:spcPct val="0"/>
              </a:spcAft>
              <a:buFontTx/>
              <a:buChar char="•"/>
            </a:pPr>
            <a:r>
              <a:rPr lang="en-US" altLang="en-US" dirty="0">
                <a:solidFill>
                  <a:srgbClr val="000000"/>
                </a:solidFill>
                <a:cs typeface="+mn-cs"/>
              </a:rPr>
              <a:t>Remember, enrollment in CHCBP must occur within 60 days of losing regular TRICARE eligibility or TAMP coverage, whichever is later.</a:t>
            </a:r>
          </a:p>
        </p:txBody>
      </p:sp>
      <p:sp>
        <p:nvSpPr>
          <p:cNvPr id="4" name="Slide Number Placeholder 3"/>
          <p:cNvSpPr>
            <a:spLocks noGrp="1"/>
          </p:cNvSpPr>
          <p:nvPr>
            <p:ph type="sldNum" sz="quarter" idx="10"/>
          </p:nvPr>
        </p:nvSpPr>
        <p:spPr/>
        <p:txBody>
          <a:bodyPr/>
          <a:lstStyle/>
          <a:p>
            <a:fld id="{C8E35911-9C3C-4D8C-AD8E-E7E46B8EB7D9}" type="slidenum">
              <a:rPr lang="en-US" smtClean="0"/>
              <a:t>36</a:t>
            </a:fld>
            <a:endParaRPr lang="en-US"/>
          </a:p>
        </p:txBody>
      </p:sp>
    </p:spTree>
    <p:extLst>
      <p:ext uri="{BB962C8B-B14F-4D97-AF65-F5344CB8AC3E}">
        <p14:creationId xmlns:p14="http://schemas.microsoft.com/office/powerpoint/2010/main" val="3316924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00550"/>
            <a:ext cx="6858000" cy="3600450"/>
          </a:xfrm>
        </p:spPr>
        <p:txBody>
          <a:bodyPr/>
          <a:lstStyle/>
          <a:p>
            <a:pPr marL="119047" lvl="0" indent="-119047" eaLnBrk="0" fontAlgn="base" hangingPunct="0">
              <a:spcBef>
                <a:spcPts val="701"/>
              </a:spcBef>
              <a:spcAft>
                <a:spcPct val="0"/>
              </a:spcAft>
              <a:buFontTx/>
              <a:buChar char="•"/>
            </a:pPr>
            <a:r>
              <a:rPr lang="en-US" b="1" dirty="0">
                <a:solidFill>
                  <a:srgbClr val="000000"/>
                </a:solidFill>
                <a:cs typeface="+mn-cs"/>
              </a:rPr>
              <a:t>Optional Presenter Comment: </a:t>
            </a:r>
            <a:r>
              <a:rPr lang="en-US" dirty="0">
                <a:solidFill>
                  <a:srgbClr val="000000"/>
                </a:solidFill>
                <a:cs typeface="+mn-cs"/>
              </a:rPr>
              <a:t>Now we will discuss the TRICARE Dental Program.</a:t>
            </a:r>
            <a:endParaRPr lang="en-US" sz="1000" dirty="0">
              <a:solidFill>
                <a:srgbClr val="000000"/>
              </a:solidFill>
              <a:cs typeface="+mn-cs"/>
            </a:endParaRPr>
          </a:p>
        </p:txBody>
      </p:sp>
      <p:sp>
        <p:nvSpPr>
          <p:cNvPr id="4" name="Slide Number Placeholder 3"/>
          <p:cNvSpPr>
            <a:spLocks noGrp="1"/>
          </p:cNvSpPr>
          <p:nvPr>
            <p:ph type="sldNum" sz="quarter" idx="10"/>
          </p:nvPr>
        </p:nvSpPr>
        <p:spPr/>
        <p:txBody>
          <a:bodyPr/>
          <a:lstStyle/>
          <a:p>
            <a:fld id="{9FDAA818-170F-46F2-B6C0-37D6E1A6E67B}"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994940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lvl="0" indent="-114300" eaLnBrk="0" fontAlgn="base" hangingPunct="0">
              <a:spcBef>
                <a:spcPts val="700"/>
              </a:spcBef>
              <a:spcAft>
                <a:spcPct val="0"/>
              </a:spcAft>
              <a:buFontTx/>
              <a:buChar char="•"/>
            </a:pPr>
            <a:r>
              <a:rPr lang="en-US" altLang="en-US" dirty="0">
                <a:solidFill>
                  <a:srgbClr val="000000"/>
                </a:solidFill>
                <a:cs typeface="+mn-cs"/>
              </a:rPr>
              <a:t>This slide shows the timeline for transitional health care benefits.</a:t>
            </a:r>
          </a:p>
          <a:p>
            <a:pPr marL="114300" lvl="0" indent="-114300" eaLnBrk="0" fontAlgn="base" hangingPunct="0">
              <a:spcBef>
                <a:spcPts val="700"/>
              </a:spcBef>
              <a:spcAft>
                <a:spcPct val="0"/>
              </a:spcAft>
              <a:buFontTx/>
              <a:buChar char="•"/>
            </a:pPr>
            <a:r>
              <a:rPr lang="en-US" altLang="en-US" dirty="0">
                <a:solidFill>
                  <a:srgbClr val="000000"/>
                </a:solidFill>
                <a:cs typeface="+mn-cs"/>
              </a:rPr>
              <a:t>If eligible, the 180-day TAMP period begins the day after you separate from active duty.</a:t>
            </a:r>
          </a:p>
          <a:p>
            <a:pPr marL="114300" lvl="0" indent="-114300" eaLnBrk="0" fontAlgn="base" hangingPunct="0">
              <a:spcBef>
                <a:spcPts val="700"/>
              </a:spcBef>
              <a:spcAft>
                <a:spcPct val="0"/>
              </a:spcAft>
              <a:buFontTx/>
              <a:buChar char="•"/>
            </a:pPr>
            <a:r>
              <a:rPr lang="en-US" altLang="en-US" dirty="0">
                <a:solidFill>
                  <a:srgbClr val="000000"/>
                </a:solidFill>
                <a:cs typeface="+mn-cs"/>
              </a:rPr>
              <a:t>For continuous TRICARE Prime or TRICARE Select coverage during TAMP, you may elect to enroll or re-enroll in TRICARE Prime or Select within 90 days of your eligibility for TAMP.</a:t>
            </a:r>
          </a:p>
          <a:p>
            <a:pPr marL="114300" lvl="0" indent="-114300" eaLnBrk="0" fontAlgn="base" hangingPunct="0">
              <a:spcBef>
                <a:spcPts val="700"/>
              </a:spcBef>
              <a:spcAft>
                <a:spcPct val="0"/>
              </a:spcAft>
              <a:buFontTx/>
              <a:buChar char="•"/>
            </a:pPr>
            <a:r>
              <a:rPr lang="en-US" altLang="en-US" dirty="0">
                <a:solidFill>
                  <a:srgbClr val="000000"/>
                </a:solidFill>
                <a:cs typeface="+mn-cs"/>
              </a:rPr>
              <a:t>CHCBP qualification begins the day after you separate from active duty, or, if applicable, the day after your TAMP period ends.</a:t>
            </a:r>
          </a:p>
          <a:p>
            <a:pPr marL="114300" lvl="0" indent="-114300" eaLnBrk="0" fontAlgn="base" hangingPunct="0">
              <a:spcBef>
                <a:spcPts val="700"/>
              </a:spcBef>
              <a:spcAft>
                <a:spcPct val="0"/>
              </a:spcAft>
              <a:buFontTx/>
              <a:buChar char="•"/>
            </a:pPr>
            <a:r>
              <a:rPr lang="en-US" altLang="en-US" dirty="0">
                <a:solidFill>
                  <a:srgbClr val="000000"/>
                </a:solidFill>
                <a:cs typeface="+mn-cs"/>
              </a:rPr>
              <a:t>Remember, enrollment in CHCBP must occur within 60 days of losing regular TRICARE eligibility or TAMP coverage, whichever is later.</a:t>
            </a:r>
          </a:p>
        </p:txBody>
      </p:sp>
      <p:sp>
        <p:nvSpPr>
          <p:cNvPr id="4" name="Slide Number Placeholder 3"/>
          <p:cNvSpPr>
            <a:spLocks noGrp="1"/>
          </p:cNvSpPr>
          <p:nvPr>
            <p:ph type="sldNum" sz="quarter" idx="10"/>
          </p:nvPr>
        </p:nvSpPr>
        <p:spPr/>
        <p:txBody>
          <a:bodyPr/>
          <a:lstStyle/>
          <a:p>
            <a:fld id="{C8E35911-9C3C-4D8C-AD8E-E7E46B8EB7D9}" type="slidenum">
              <a:rPr lang="en-US" smtClean="0"/>
              <a:t>42</a:t>
            </a:fld>
            <a:endParaRPr lang="en-US"/>
          </a:p>
        </p:txBody>
      </p:sp>
    </p:spTree>
    <p:extLst>
      <p:ext uri="{BB962C8B-B14F-4D97-AF65-F5344CB8AC3E}">
        <p14:creationId xmlns:p14="http://schemas.microsoft.com/office/powerpoint/2010/main" val="1582203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5880" indent="-115880">
              <a:spcBef>
                <a:spcPts val="700"/>
              </a:spcBef>
              <a:buFontTx/>
              <a:buChar char="•"/>
            </a:pPr>
            <a:r>
              <a:rPr lang="en-US" altLang="en-US" dirty="0">
                <a:solidFill>
                  <a:srgbClr val="000000"/>
                </a:solidFill>
                <a:effectLst>
                  <a:glow rad="127000">
                    <a:schemeClr val="bg1"/>
                  </a:glow>
                </a:effectLst>
              </a:rPr>
              <a:t>If further medical care is needed relating to an injury, illness or disease that was incurred or aggravated while in a qualified duty status and after orders expire, an LOD determination must be initiated by your command unit. </a:t>
            </a:r>
          </a:p>
          <a:p>
            <a:pPr marL="115880" indent="-115880">
              <a:spcBef>
                <a:spcPts val="700"/>
              </a:spcBef>
              <a:buFontTx/>
              <a:buChar char="•"/>
            </a:pPr>
            <a:r>
              <a:rPr lang="en-US" altLang="en-US" dirty="0">
                <a:solidFill>
                  <a:srgbClr val="000000"/>
                </a:solidFill>
                <a:effectLst>
                  <a:glow rad="127000">
                    <a:schemeClr val="bg1"/>
                  </a:glow>
                </a:effectLst>
              </a:rPr>
              <a:t>If you need care during the LOD review and investigation, it can be preauthorized by the military hospital or clinic (for National Guard and Reserve members residing 50 miles or less of a military hospital or clinic) or by DHA-GL (for National Guard and Reserve members residing more than 50 miles from a military hospital or clinic). </a:t>
            </a:r>
          </a:p>
          <a:p>
            <a:pPr marL="115880" indent="-115880">
              <a:spcBef>
                <a:spcPts val="700"/>
              </a:spcBef>
              <a:buFontTx/>
              <a:buChar char="•"/>
            </a:pPr>
            <a:r>
              <a:rPr lang="en-US" altLang="en-US" dirty="0">
                <a:solidFill>
                  <a:srgbClr val="000000"/>
                </a:solidFill>
                <a:effectLst>
                  <a:glow rad="127000">
                    <a:schemeClr val="bg1"/>
                  </a:glow>
                </a:effectLst>
              </a:rPr>
              <a:t>An LOD condition requiring care must be incurred or aggravated while in a qualified duty status (performing military service). </a:t>
            </a:r>
          </a:p>
          <a:p>
            <a:pPr marL="347638" lvl="1" indent="-115880">
              <a:spcBef>
                <a:spcPts val="200"/>
              </a:spcBef>
              <a:buFont typeface="Times New Roman" panose="02020603050405020304" pitchFamily="18" charset="0"/>
              <a:buChar char="–"/>
            </a:pPr>
            <a:r>
              <a:rPr lang="en-US" altLang="en-US" dirty="0">
                <a:solidFill>
                  <a:srgbClr val="000000"/>
                </a:solidFill>
                <a:effectLst>
                  <a:glow rad="127000">
                    <a:schemeClr val="bg1"/>
                  </a:glow>
                </a:effectLst>
              </a:rPr>
              <a:t>Medical conditions not incurred or aggravated while in a qualified duty status are not authorized for treatment and claims payment under LOD.</a:t>
            </a:r>
          </a:p>
          <a:p>
            <a:pPr marL="347638" lvl="1" indent="-115880">
              <a:spcBef>
                <a:spcPts val="200"/>
              </a:spcBef>
              <a:buFont typeface="Times New Roman" panose="02020603050405020304" pitchFamily="18" charset="0"/>
              <a:buChar char="–"/>
            </a:pPr>
            <a:r>
              <a:rPr lang="en-US" altLang="en-US" dirty="0">
                <a:solidFill>
                  <a:srgbClr val="000000"/>
                </a:solidFill>
                <a:effectLst>
                  <a:glow rad="127000">
                    <a:schemeClr val="bg1"/>
                  </a:glow>
                </a:effectLst>
              </a:rPr>
              <a:t>Clinical documentation of the condition must accompany the LOD form and preauthorization requests.  </a:t>
            </a:r>
          </a:p>
          <a:p>
            <a:pPr marL="115880" indent="-115880">
              <a:spcBef>
                <a:spcPts val="700"/>
              </a:spcBef>
              <a:buFontTx/>
              <a:buChar char="•"/>
            </a:pPr>
            <a:r>
              <a:rPr lang="en-US" altLang="en-US" dirty="0">
                <a:solidFill>
                  <a:srgbClr val="000000"/>
                </a:solidFill>
                <a:effectLst>
                  <a:glow rad="127000">
                    <a:schemeClr val="bg1"/>
                  </a:glow>
                </a:effectLst>
              </a:rPr>
              <a:t>If you are remote, DHA-GL uses the DHA-GL Worksheet-02 for general medical care and DHA-GL Worksheet-06 for surgical care as the preauthorization request forms.  </a:t>
            </a:r>
          </a:p>
          <a:p>
            <a:pPr marL="347638" lvl="1" indent="-115880">
              <a:spcBef>
                <a:spcPts val="200"/>
              </a:spcBef>
              <a:buFont typeface="Times New Roman" panose="02020603050405020304" pitchFamily="18" charset="0"/>
              <a:buChar char="–"/>
            </a:pPr>
            <a:r>
              <a:rPr lang="en-US" altLang="en-US" dirty="0">
                <a:solidFill>
                  <a:srgbClr val="000000"/>
                </a:solidFill>
                <a:effectLst>
                  <a:glow rad="127000">
                    <a:schemeClr val="bg1"/>
                  </a:glow>
                </a:effectLst>
              </a:rPr>
              <a:t>Visit www.health.mil/greatlakes for the worksheets or call 1-888-647-6676, and choose option 2.</a:t>
            </a:r>
          </a:p>
          <a:p>
            <a:pPr marL="347638" lvl="1" indent="-115880">
              <a:spcBef>
                <a:spcPts val="200"/>
              </a:spcBef>
              <a:buFont typeface="Times New Roman" panose="02020603050405020304" pitchFamily="18" charset="0"/>
              <a:buChar char="–"/>
            </a:pPr>
            <a:r>
              <a:rPr lang="en-US" altLang="en-US" dirty="0">
                <a:solidFill>
                  <a:srgbClr val="000000"/>
                </a:solidFill>
                <a:effectLst>
                  <a:glow rad="127000">
                    <a:schemeClr val="bg1"/>
                  </a:glow>
                </a:effectLst>
              </a:rPr>
              <a:t>Army National Guard and Reserve members should submit LOD documentation through </a:t>
            </a:r>
            <a:r>
              <a:rPr lang="en-US" altLang="en-US" dirty="0" err="1">
                <a:solidFill>
                  <a:srgbClr val="000000"/>
                </a:solidFill>
                <a:effectLst>
                  <a:glow rad="127000">
                    <a:schemeClr val="bg1"/>
                  </a:glow>
                </a:effectLst>
              </a:rPr>
              <a:t>eMMPS</a:t>
            </a:r>
            <a:r>
              <a:rPr lang="en-US" altLang="en-US" dirty="0">
                <a:solidFill>
                  <a:srgbClr val="000000"/>
                </a:solidFill>
                <a:effectLst>
                  <a:glow rad="127000">
                    <a:schemeClr val="bg1"/>
                  </a:glow>
                </a:effectLst>
              </a:rPr>
              <a:t> (LOD module).</a:t>
            </a:r>
          </a:p>
          <a:p>
            <a:pPr marL="347638" lvl="1" indent="-115880">
              <a:spcBef>
                <a:spcPts val="200"/>
              </a:spcBef>
              <a:buFont typeface="Times New Roman" panose="02020603050405020304" pitchFamily="18" charset="0"/>
              <a:buChar char="–"/>
            </a:pPr>
            <a:r>
              <a:rPr lang="en-US" altLang="en-US" dirty="0">
                <a:solidFill>
                  <a:srgbClr val="000000"/>
                </a:solidFill>
                <a:effectLst>
                  <a:glow rad="127000">
                    <a:schemeClr val="bg1"/>
                  </a:glow>
                </a:effectLst>
              </a:rPr>
              <a:t>Other National Guard and Reserve members should fax LOD documentation to DHA-GL at </a:t>
            </a:r>
            <a:br>
              <a:rPr lang="en-US" altLang="en-US" dirty="0">
                <a:solidFill>
                  <a:srgbClr val="000000"/>
                </a:solidFill>
                <a:effectLst>
                  <a:glow rad="127000">
                    <a:schemeClr val="bg1"/>
                  </a:glow>
                </a:effectLst>
              </a:rPr>
            </a:br>
            <a:r>
              <a:rPr lang="en-US" altLang="en-US" dirty="0">
                <a:solidFill>
                  <a:srgbClr val="000000"/>
                </a:solidFill>
                <a:effectLst>
                  <a:glow rad="127000">
                    <a:schemeClr val="bg1"/>
                  </a:glow>
                </a:effectLst>
              </a:rPr>
              <a:t>1-847-688-7394.    </a:t>
            </a:r>
          </a:p>
          <a:p>
            <a:endParaRPr lang="en-US" dirty="0"/>
          </a:p>
        </p:txBody>
      </p:sp>
      <p:sp>
        <p:nvSpPr>
          <p:cNvPr id="4" name="Slide Number Placeholder 3"/>
          <p:cNvSpPr>
            <a:spLocks noGrp="1"/>
          </p:cNvSpPr>
          <p:nvPr>
            <p:ph type="sldNum" sz="quarter" idx="10"/>
          </p:nvPr>
        </p:nvSpPr>
        <p:spPr/>
        <p:txBody>
          <a:bodyPr/>
          <a:lstStyle/>
          <a:p>
            <a:fld id="{3F75E242-CE26-498C-B1BC-F3D6CE5E8304}" type="slidenum">
              <a:rPr lang="en-US" smtClean="0"/>
              <a:t>8</a:t>
            </a:fld>
            <a:endParaRPr lang="en-US"/>
          </a:p>
        </p:txBody>
      </p:sp>
    </p:spTree>
    <p:extLst>
      <p:ext uri="{BB962C8B-B14F-4D97-AF65-F5344CB8AC3E}">
        <p14:creationId xmlns:p14="http://schemas.microsoft.com/office/powerpoint/2010/main" val="1017120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lvl="0" indent="-114300" eaLnBrk="0" fontAlgn="base" hangingPunct="0">
              <a:spcBef>
                <a:spcPts val="700"/>
              </a:spcBef>
              <a:spcAft>
                <a:spcPct val="0"/>
              </a:spcAft>
              <a:buFontTx/>
              <a:buChar char="•"/>
            </a:pPr>
            <a:r>
              <a:rPr lang="en-US" altLang="en-US" dirty="0">
                <a:solidFill>
                  <a:srgbClr val="000000"/>
                </a:solidFill>
                <a:cs typeface="+mn-cs"/>
              </a:rPr>
              <a:t>This slide shows the timeline for transitional health care benefits.</a:t>
            </a:r>
          </a:p>
          <a:p>
            <a:pPr marL="114300" lvl="0" indent="-114300" eaLnBrk="0" fontAlgn="base" hangingPunct="0">
              <a:spcBef>
                <a:spcPts val="700"/>
              </a:spcBef>
              <a:spcAft>
                <a:spcPct val="0"/>
              </a:spcAft>
              <a:buFontTx/>
              <a:buChar char="•"/>
            </a:pPr>
            <a:r>
              <a:rPr lang="en-US" altLang="en-US" dirty="0">
                <a:solidFill>
                  <a:srgbClr val="000000"/>
                </a:solidFill>
                <a:cs typeface="+mn-cs"/>
              </a:rPr>
              <a:t>If eligible, the 180-day TAMP period begins the day after you separate from active duty.</a:t>
            </a:r>
          </a:p>
          <a:p>
            <a:pPr marL="114300" lvl="0" indent="-114300" eaLnBrk="0" fontAlgn="base" hangingPunct="0">
              <a:spcBef>
                <a:spcPts val="700"/>
              </a:spcBef>
              <a:spcAft>
                <a:spcPct val="0"/>
              </a:spcAft>
              <a:buFontTx/>
              <a:buChar char="•"/>
            </a:pPr>
            <a:r>
              <a:rPr lang="en-US" altLang="en-US" dirty="0">
                <a:solidFill>
                  <a:srgbClr val="000000"/>
                </a:solidFill>
                <a:cs typeface="+mn-cs"/>
              </a:rPr>
              <a:t>For continuous TRICARE Prime or TRICARE Select coverage during TAMP, you may elect to enroll or re-enroll in TRICARE Prime or Select within 90 days of your eligibility for TAMP.</a:t>
            </a:r>
          </a:p>
          <a:p>
            <a:pPr marL="114300" lvl="0" indent="-114300" eaLnBrk="0" fontAlgn="base" hangingPunct="0">
              <a:spcBef>
                <a:spcPts val="700"/>
              </a:spcBef>
              <a:spcAft>
                <a:spcPct val="0"/>
              </a:spcAft>
              <a:buFontTx/>
              <a:buChar char="•"/>
            </a:pPr>
            <a:r>
              <a:rPr lang="en-US" altLang="en-US" dirty="0">
                <a:solidFill>
                  <a:srgbClr val="000000"/>
                </a:solidFill>
                <a:cs typeface="+mn-cs"/>
              </a:rPr>
              <a:t>CHCBP qualification begins the day after you separate from active duty, or, if applicable, the day after your TAMP period ends.</a:t>
            </a:r>
          </a:p>
          <a:p>
            <a:pPr marL="114300" lvl="0" indent="-114300" eaLnBrk="0" fontAlgn="base" hangingPunct="0">
              <a:spcBef>
                <a:spcPts val="700"/>
              </a:spcBef>
              <a:spcAft>
                <a:spcPct val="0"/>
              </a:spcAft>
              <a:buFontTx/>
              <a:buChar char="•"/>
            </a:pPr>
            <a:r>
              <a:rPr lang="en-US" altLang="en-US" dirty="0">
                <a:solidFill>
                  <a:srgbClr val="000000"/>
                </a:solidFill>
                <a:cs typeface="+mn-cs"/>
              </a:rPr>
              <a:t>Remember, enrollment in CHCBP must occur within 60 days of losing regular TRICARE eligibility or TAMP coverage, whichever is later.</a:t>
            </a:r>
          </a:p>
        </p:txBody>
      </p:sp>
      <p:sp>
        <p:nvSpPr>
          <p:cNvPr id="4" name="Slide Number Placeholder 3"/>
          <p:cNvSpPr>
            <a:spLocks noGrp="1"/>
          </p:cNvSpPr>
          <p:nvPr>
            <p:ph type="sldNum" sz="quarter" idx="10"/>
          </p:nvPr>
        </p:nvSpPr>
        <p:spPr/>
        <p:txBody>
          <a:bodyPr/>
          <a:lstStyle/>
          <a:p>
            <a:fld id="{C8E35911-9C3C-4D8C-AD8E-E7E46B8EB7D9}" type="slidenum">
              <a:rPr lang="en-US" smtClean="0"/>
              <a:t>11</a:t>
            </a:fld>
            <a:endParaRPr lang="en-US"/>
          </a:p>
        </p:txBody>
      </p:sp>
    </p:spTree>
    <p:extLst>
      <p:ext uri="{BB962C8B-B14F-4D97-AF65-F5344CB8AC3E}">
        <p14:creationId xmlns:p14="http://schemas.microsoft.com/office/powerpoint/2010/main" val="844384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9425" indent="-119425">
              <a:spcBef>
                <a:spcPts val="712"/>
              </a:spcBef>
              <a:buFontTx/>
              <a:buChar char="•"/>
            </a:pPr>
            <a:r>
              <a:rPr lang="en-US" altLang="en-US" dirty="0"/>
              <a:t>TRICARE is available worldwide and managed regionally. There are two TRICARE regions in the United States—TRICARE East and TRICARE West—and one overseas region with three areas—TRICARE Eurasia-Africa, TRICARE Latin America and Canada, and TRICARE Pacific. Benefits are the same regardless of where you live, but there are different customer service contacts for each region.</a:t>
            </a:r>
          </a:p>
          <a:p>
            <a:pPr marL="119425" indent="-119425">
              <a:spcBef>
                <a:spcPts val="712"/>
              </a:spcBef>
              <a:buFontTx/>
              <a:buChar char="•"/>
            </a:pPr>
            <a:r>
              <a:rPr lang="en-US" altLang="en-US" dirty="0"/>
              <a:t>Health Net Federal Services, LLC administers the benefit in the West Region and Humana Military administers the benefit in the East Region. Both regional contractors partner with the Military Health System to provide health, medical, and administrative support including customer service, claims processing, and prior authorizations for certain health care services. </a:t>
            </a:r>
          </a:p>
          <a:p>
            <a:pPr marL="119425" indent="-119425">
              <a:spcBef>
                <a:spcPts val="712"/>
              </a:spcBef>
              <a:buFontTx/>
              <a:buChar char="•"/>
            </a:pPr>
            <a:r>
              <a:rPr lang="en-US" altLang="en-US" dirty="0"/>
              <a:t>Contact information for each region will be provided at the end of this presentation.</a:t>
            </a:r>
          </a:p>
          <a:p>
            <a:endParaRPr lang="en-US" dirty="0"/>
          </a:p>
        </p:txBody>
      </p:sp>
      <p:sp>
        <p:nvSpPr>
          <p:cNvPr id="4" name="Slide Number Placeholder 3"/>
          <p:cNvSpPr>
            <a:spLocks noGrp="1"/>
          </p:cNvSpPr>
          <p:nvPr>
            <p:ph type="sldNum" sz="quarter" idx="10"/>
          </p:nvPr>
        </p:nvSpPr>
        <p:spPr/>
        <p:txBody>
          <a:bodyPr/>
          <a:lstStyle/>
          <a:p>
            <a:fld id="{3F75E242-CE26-498C-B1BC-F3D6CE5E8304}" type="slidenum">
              <a:rPr lang="en-US" smtClean="0"/>
              <a:t>16</a:t>
            </a:fld>
            <a:endParaRPr lang="en-US"/>
          </a:p>
        </p:txBody>
      </p:sp>
    </p:spTree>
    <p:extLst>
      <p:ext uri="{BB962C8B-B14F-4D97-AF65-F5344CB8AC3E}">
        <p14:creationId xmlns:p14="http://schemas.microsoft.com/office/powerpoint/2010/main" val="1781761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361" eaLnBrk="0" hangingPunct="0">
              <a:defRPr sz="2400" b="1">
                <a:solidFill>
                  <a:schemeClr val="tx1"/>
                </a:solidFill>
                <a:latin typeface="Times New Roman" pitchFamily="18" charset="0"/>
              </a:defRPr>
            </a:lvl1pPr>
            <a:lvl2pPr marL="729012" indent="-280389" defTabSz="900361" eaLnBrk="0" hangingPunct="0">
              <a:defRPr sz="2400" b="1">
                <a:solidFill>
                  <a:schemeClr val="tx1"/>
                </a:solidFill>
                <a:latin typeface="Times New Roman" pitchFamily="18" charset="0"/>
              </a:defRPr>
            </a:lvl2pPr>
            <a:lvl3pPr marL="1121557" indent="-224311" defTabSz="900361" eaLnBrk="0" hangingPunct="0">
              <a:defRPr sz="2400" b="1">
                <a:solidFill>
                  <a:schemeClr val="tx1"/>
                </a:solidFill>
                <a:latin typeface="Times New Roman" pitchFamily="18" charset="0"/>
              </a:defRPr>
            </a:lvl3pPr>
            <a:lvl4pPr marL="1570180" indent="-224311" defTabSz="900361" eaLnBrk="0" hangingPunct="0">
              <a:defRPr sz="2400" b="1">
                <a:solidFill>
                  <a:schemeClr val="tx1"/>
                </a:solidFill>
                <a:latin typeface="Times New Roman" pitchFamily="18" charset="0"/>
              </a:defRPr>
            </a:lvl4pPr>
            <a:lvl5pPr marL="2018802" indent="-224311" defTabSz="900361" eaLnBrk="0" hangingPunct="0">
              <a:defRPr sz="2400" b="1">
                <a:solidFill>
                  <a:schemeClr val="tx1"/>
                </a:solidFill>
                <a:latin typeface="Times New Roman" pitchFamily="18" charset="0"/>
              </a:defRPr>
            </a:lvl5pPr>
            <a:lvl6pPr marL="2467425" indent="-224311" defTabSz="900361" eaLnBrk="0" fontAlgn="base" hangingPunct="0">
              <a:spcBef>
                <a:spcPct val="0"/>
              </a:spcBef>
              <a:spcAft>
                <a:spcPct val="0"/>
              </a:spcAft>
              <a:defRPr sz="2400" b="1">
                <a:solidFill>
                  <a:schemeClr val="tx1"/>
                </a:solidFill>
                <a:latin typeface="Times New Roman" pitchFamily="18" charset="0"/>
              </a:defRPr>
            </a:lvl6pPr>
            <a:lvl7pPr marL="2916047" indent="-224311" defTabSz="900361" eaLnBrk="0" fontAlgn="base" hangingPunct="0">
              <a:spcBef>
                <a:spcPct val="0"/>
              </a:spcBef>
              <a:spcAft>
                <a:spcPct val="0"/>
              </a:spcAft>
              <a:defRPr sz="2400" b="1">
                <a:solidFill>
                  <a:schemeClr val="tx1"/>
                </a:solidFill>
                <a:latin typeface="Times New Roman" pitchFamily="18" charset="0"/>
              </a:defRPr>
            </a:lvl7pPr>
            <a:lvl8pPr marL="3364669" indent="-224311" defTabSz="900361" eaLnBrk="0" fontAlgn="base" hangingPunct="0">
              <a:spcBef>
                <a:spcPct val="0"/>
              </a:spcBef>
              <a:spcAft>
                <a:spcPct val="0"/>
              </a:spcAft>
              <a:defRPr sz="2400" b="1">
                <a:solidFill>
                  <a:schemeClr val="tx1"/>
                </a:solidFill>
                <a:latin typeface="Times New Roman" pitchFamily="18" charset="0"/>
              </a:defRPr>
            </a:lvl8pPr>
            <a:lvl9pPr marL="3813292" indent="-224311" defTabSz="900361" eaLnBrk="0" fontAlgn="base" hangingPunct="0">
              <a:spcBef>
                <a:spcPct val="0"/>
              </a:spcBef>
              <a:spcAft>
                <a:spcPct val="0"/>
              </a:spcAft>
              <a:defRPr sz="2400" b="1">
                <a:solidFill>
                  <a:schemeClr val="tx1"/>
                </a:solidFill>
                <a:latin typeface="Times New Roman" pitchFamily="18" charset="0"/>
              </a:defRPr>
            </a:lvl9pPr>
          </a:lstStyle>
          <a:p>
            <a:pPr>
              <a:defRPr/>
            </a:pPr>
            <a:fld id="{8222AA77-2F6D-4968-A457-2C49E5F2464C}" type="slidenum">
              <a:rPr lang="en-US" sz="1200" b="0">
                <a:solidFill>
                  <a:prstClr val="black"/>
                </a:solidFill>
              </a:rPr>
              <a:pPr>
                <a:defRPr/>
              </a:pPr>
              <a:t>17</a:t>
            </a:fld>
            <a:endParaRPr lang="en-US" sz="1200" b="0" dirty="0">
              <a:solidFill>
                <a:prstClr val="black"/>
              </a:solidFill>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1" name="Rectangle 3"/>
          <p:cNvSpPr>
            <a:spLocks noGrp="1" noChangeArrowheads="1"/>
          </p:cNvSpPr>
          <p:nvPr>
            <p:ph type="body" idx="1"/>
          </p:nvPr>
        </p:nvSpPr>
        <p:spPr bwMode="auto">
          <a:xfrm>
            <a:off x="0" y="4360913"/>
            <a:ext cx="6858000" cy="41138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69821" rIns="269821" numCol="1" anchor="t" anchorCtr="0" compatLnSpc="1">
            <a:prstTxWarp prst="textNoShape">
              <a:avLst/>
            </a:prstTxWarp>
          </a:bodyPr>
          <a:lstStyle/>
          <a:p>
            <a:pPr marL="115548" indent="-115548">
              <a:spcBef>
                <a:spcPts val="689"/>
              </a:spcBef>
              <a:buFontTx/>
              <a:buChar char="•"/>
              <a:tabLst>
                <a:tab pos="110865" algn="l"/>
              </a:tabLst>
              <a:defRPr/>
            </a:pPr>
            <a:r>
              <a:rPr lang="en-US" altLang="en-US" dirty="0">
                <a:latin typeface="Times New Roman" pitchFamily="18" charset="0"/>
                <a:cs typeface="Times New Roman" pitchFamily="18" charset="0"/>
              </a:rPr>
              <a:t>The US Family Health Plan, or USFHP, is a TRICARE Prime option available through networks of community-based not-for-profit health care systems in six areas of the United States. </a:t>
            </a:r>
          </a:p>
          <a:p>
            <a:pPr marL="115548" indent="-115548">
              <a:spcBef>
                <a:spcPts val="689"/>
              </a:spcBef>
              <a:buFontTx/>
              <a:buChar char="•"/>
              <a:tabLst>
                <a:tab pos="110865" algn="l"/>
              </a:tabLst>
              <a:defRPr/>
            </a:pPr>
            <a:r>
              <a:rPr lang="en-US" altLang="en-US" dirty="0">
                <a:latin typeface="Times New Roman" pitchFamily="18" charset="0"/>
                <a:cs typeface="Times New Roman" pitchFamily="18" charset="0"/>
              </a:rPr>
              <a:t>USFHP is not available to active duty service members.</a:t>
            </a:r>
          </a:p>
          <a:p>
            <a:pPr marL="115548" indent="-115548">
              <a:spcBef>
                <a:spcPts val="689"/>
              </a:spcBef>
              <a:buFontTx/>
              <a:buChar char="•"/>
              <a:tabLst>
                <a:tab pos="110865" algn="l"/>
              </a:tabLst>
              <a:defRPr/>
            </a:pPr>
            <a:r>
              <a:rPr lang="en-US" altLang="en-US" dirty="0">
                <a:latin typeface="Times New Roman" pitchFamily="18" charset="0"/>
                <a:cs typeface="Times New Roman" pitchFamily="18" charset="0"/>
              </a:rPr>
              <a:t>USFHP provides comprehensive coverage, but it’s important to note that beneficiaries enrolled in USFHP are </a:t>
            </a:r>
            <a:r>
              <a:rPr lang="en-US" altLang="en-US" b="1" dirty="0">
                <a:latin typeface="Times New Roman" pitchFamily="18" charset="0"/>
                <a:cs typeface="Times New Roman" pitchFamily="18" charset="0"/>
              </a:rPr>
              <a:t>not</a:t>
            </a:r>
            <a:r>
              <a:rPr lang="en-US" altLang="en-US" dirty="0">
                <a:latin typeface="Times New Roman" pitchFamily="18" charset="0"/>
                <a:cs typeface="Times New Roman" pitchFamily="18" charset="0"/>
              </a:rPr>
              <a:t> eligible for any other TRICARE benefits, including pharmacy, dental, and military hospital or clinic care.</a:t>
            </a:r>
          </a:p>
          <a:p>
            <a:pPr marL="115548" indent="-115548">
              <a:spcBef>
                <a:spcPts val="689"/>
              </a:spcBef>
              <a:buFontTx/>
              <a:buChar char="•"/>
              <a:tabLst>
                <a:tab pos="110865" algn="l"/>
              </a:tabLst>
              <a:defRPr/>
            </a:pPr>
            <a:r>
              <a:rPr lang="en-US" altLang="en-US" dirty="0">
                <a:latin typeface="Times New Roman" pitchFamily="18" charset="0"/>
                <a:cs typeface="Times New Roman" pitchFamily="18" charset="0"/>
              </a:rPr>
              <a:t>Visit </a:t>
            </a:r>
            <a:r>
              <a:rPr lang="en-US" altLang="en-US" b="1" dirty="0">
                <a:latin typeface="Times New Roman" pitchFamily="18" charset="0"/>
                <a:cs typeface="Times New Roman" pitchFamily="18" charset="0"/>
              </a:rPr>
              <a:t>www.usfhp.com </a:t>
            </a:r>
            <a:r>
              <a:rPr lang="en-US" altLang="en-US" dirty="0">
                <a:latin typeface="Times New Roman" pitchFamily="18" charset="0"/>
                <a:cs typeface="Times New Roman" pitchFamily="18" charset="0"/>
              </a:rPr>
              <a:t>to find out if you are in a designated USFHP area or to enroll in USFHP.</a:t>
            </a:r>
          </a:p>
          <a:p>
            <a:pPr>
              <a:spcBef>
                <a:spcPts val="689"/>
              </a:spcBef>
              <a:tabLst>
                <a:tab pos="110865" algn="l"/>
              </a:tabLst>
              <a:defRPr/>
            </a:pPr>
            <a:endParaRPr lang="en-US" altLang="en-US" b="1" dirty="0">
              <a:solidFill>
                <a:srgbClr val="A50021"/>
              </a:solidFill>
              <a:latin typeface="Times New Roman" pitchFamily="18" charset="0"/>
              <a:cs typeface="Times New Roman" pitchFamily="18" charset="0"/>
            </a:endParaRPr>
          </a:p>
        </p:txBody>
      </p:sp>
    </p:spTree>
    <p:extLst>
      <p:ext uri="{BB962C8B-B14F-4D97-AF65-F5344CB8AC3E}">
        <p14:creationId xmlns:p14="http://schemas.microsoft.com/office/powerpoint/2010/main" val="2501747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lvl="0" indent="-114300" eaLnBrk="0" fontAlgn="base" hangingPunct="0">
              <a:spcBef>
                <a:spcPts val="700"/>
              </a:spcBef>
              <a:spcAft>
                <a:spcPct val="0"/>
              </a:spcAft>
              <a:buFontTx/>
              <a:buChar char="•"/>
            </a:pPr>
            <a:r>
              <a:rPr lang="en-US" altLang="en-US" dirty="0">
                <a:solidFill>
                  <a:srgbClr val="000000"/>
                </a:solidFill>
                <a:cs typeface="+mn-cs"/>
              </a:rPr>
              <a:t>This slide shows the timeline for transitional health care benefits.</a:t>
            </a:r>
          </a:p>
          <a:p>
            <a:pPr marL="114300" lvl="0" indent="-114300" eaLnBrk="0" fontAlgn="base" hangingPunct="0">
              <a:spcBef>
                <a:spcPts val="700"/>
              </a:spcBef>
              <a:spcAft>
                <a:spcPct val="0"/>
              </a:spcAft>
              <a:buFontTx/>
              <a:buChar char="•"/>
            </a:pPr>
            <a:r>
              <a:rPr lang="en-US" altLang="en-US" dirty="0">
                <a:solidFill>
                  <a:srgbClr val="000000"/>
                </a:solidFill>
                <a:cs typeface="+mn-cs"/>
              </a:rPr>
              <a:t>If eligible, the 180-day TAMP period begins the day after you separate from active duty.</a:t>
            </a:r>
          </a:p>
          <a:p>
            <a:pPr marL="114300" lvl="0" indent="-114300" eaLnBrk="0" fontAlgn="base" hangingPunct="0">
              <a:spcBef>
                <a:spcPts val="700"/>
              </a:spcBef>
              <a:spcAft>
                <a:spcPct val="0"/>
              </a:spcAft>
              <a:buFontTx/>
              <a:buChar char="•"/>
            </a:pPr>
            <a:r>
              <a:rPr lang="en-US" altLang="en-US" dirty="0">
                <a:solidFill>
                  <a:srgbClr val="000000"/>
                </a:solidFill>
                <a:cs typeface="+mn-cs"/>
              </a:rPr>
              <a:t>For continuous TRICARE Prime or TRICARE Select coverage during TAMP, you may elect to enroll or re-enroll in TRICARE Prime or Select within 90 days of your eligibility for TAMP.</a:t>
            </a:r>
          </a:p>
          <a:p>
            <a:pPr marL="114300" lvl="0" indent="-114300" eaLnBrk="0" fontAlgn="base" hangingPunct="0">
              <a:spcBef>
                <a:spcPts val="700"/>
              </a:spcBef>
              <a:spcAft>
                <a:spcPct val="0"/>
              </a:spcAft>
              <a:buFontTx/>
              <a:buChar char="•"/>
            </a:pPr>
            <a:r>
              <a:rPr lang="en-US" altLang="en-US" dirty="0">
                <a:solidFill>
                  <a:srgbClr val="000000"/>
                </a:solidFill>
                <a:cs typeface="+mn-cs"/>
              </a:rPr>
              <a:t>CHCBP qualification begins the day after you separate from active duty, or, if applicable, the day after your TAMP period ends.</a:t>
            </a:r>
          </a:p>
          <a:p>
            <a:pPr marL="114300" lvl="0" indent="-114300" eaLnBrk="0" fontAlgn="base" hangingPunct="0">
              <a:spcBef>
                <a:spcPts val="700"/>
              </a:spcBef>
              <a:spcAft>
                <a:spcPct val="0"/>
              </a:spcAft>
              <a:buFontTx/>
              <a:buChar char="•"/>
            </a:pPr>
            <a:r>
              <a:rPr lang="en-US" altLang="en-US" dirty="0">
                <a:solidFill>
                  <a:srgbClr val="000000"/>
                </a:solidFill>
                <a:cs typeface="+mn-cs"/>
              </a:rPr>
              <a:t>Remember, enrollment in CHCBP must occur within 60 days of losing regular TRICARE eligibility or TAMP coverage, whichever is later.</a:t>
            </a:r>
          </a:p>
        </p:txBody>
      </p:sp>
      <p:sp>
        <p:nvSpPr>
          <p:cNvPr id="4" name="Slide Number Placeholder 3"/>
          <p:cNvSpPr>
            <a:spLocks noGrp="1"/>
          </p:cNvSpPr>
          <p:nvPr>
            <p:ph type="sldNum" sz="quarter" idx="10"/>
          </p:nvPr>
        </p:nvSpPr>
        <p:spPr/>
        <p:txBody>
          <a:bodyPr/>
          <a:lstStyle/>
          <a:p>
            <a:fld id="{C8E35911-9C3C-4D8C-AD8E-E7E46B8EB7D9}" type="slidenum">
              <a:rPr lang="en-US" smtClean="0"/>
              <a:t>24</a:t>
            </a:fld>
            <a:endParaRPr lang="en-US"/>
          </a:p>
        </p:txBody>
      </p:sp>
    </p:spTree>
    <p:extLst>
      <p:ext uri="{BB962C8B-B14F-4D97-AF65-F5344CB8AC3E}">
        <p14:creationId xmlns:p14="http://schemas.microsoft.com/office/powerpoint/2010/main" val="1426755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60913"/>
            <a:ext cx="6858000" cy="4113862"/>
          </a:xfrm>
        </p:spPr>
        <p:txBody>
          <a:bodyPr lIns="269821" rIns="269821"/>
          <a:lstStyle/>
          <a:p>
            <a:pPr marL="116922" indent="-116922">
              <a:spcBef>
                <a:spcPts val="689"/>
              </a:spcBef>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Optional Presenter Comment: </a:t>
            </a:r>
            <a:r>
              <a:rPr lang="en-US" dirty="0">
                <a:latin typeface="Times New Roman" panose="02020603050405020304" pitchFamily="18" charset="0"/>
                <a:cs typeface="Times New Roman" panose="02020603050405020304" pitchFamily="18" charset="0"/>
              </a:rPr>
              <a:t>We will now discuss other important information.</a:t>
            </a:r>
            <a:endParaRPr lang="en-US" b="1"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185BAA01-B232-441E-812C-CFEBDB74BAEE}" type="slidenum">
              <a:rPr lang="en-US" smtClean="0">
                <a:solidFill>
                  <a:prstClr val="black"/>
                </a:solidFill>
                <a:latin typeface="Times New Roman" panose="02020603050405020304" pitchFamily="18" charset="0"/>
                <a:cs typeface="Times New Roman" panose="02020603050405020304" pitchFamily="18" charset="0"/>
              </a:rPr>
              <a:pPr>
                <a:defRPr/>
              </a:pPr>
              <a:t>31</a:t>
            </a:fld>
            <a:endParaRPr lang="en-US"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0749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lvl="0" indent="-114300" eaLnBrk="0" fontAlgn="base" hangingPunct="0">
              <a:spcBef>
                <a:spcPts val="700"/>
              </a:spcBef>
              <a:spcAft>
                <a:spcPct val="0"/>
              </a:spcAft>
              <a:buFontTx/>
              <a:buChar char="•"/>
            </a:pPr>
            <a:r>
              <a:rPr lang="en-US" altLang="en-US" dirty="0">
                <a:solidFill>
                  <a:srgbClr val="000000"/>
                </a:solidFill>
                <a:cs typeface="+mn-cs"/>
              </a:rPr>
              <a:t>This slide shows the timeline for transitional health care benefits.</a:t>
            </a:r>
          </a:p>
          <a:p>
            <a:pPr marL="114300" lvl="0" indent="-114300" eaLnBrk="0" fontAlgn="base" hangingPunct="0">
              <a:spcBef>
                <a:spcPts val="700"/>
              </a:spcBef>
              <a:spcAft>
                <a:spcPct val="0"/>
              </a:spcAft>
              <a:buFontTx/>
              <a:buChar char="•"/>
            </a:pPr>
            <a:r>
              <a:rPr lang="en-US" altLang="en-US" dirty="0">
                <a:solidFill>
                  <a:srgbClr val="000000"/>
                </a:solidFill>
                <a:cs typeface="+mn-cs"/>
              </a:rPr>
              <a:t>If eligible, the 180-day TAMP period begins the day after you separate from active duty.</a:t>
            </a:r>
          </a:p>
          <a:p>
            <a:pPr marL="114300" lvl="0" indent="-114300" eaLnBrk="0" fontAlgn="base" hangingPunct="0">
              <a:spcBef>
                <a:spcPts val="700"/>
              </a:spcBef>
              <a:spcAft>
                <a:spcPct val="0"/>
              </a:spcAft>
              <a:buFontTx/>
              <a:buChar char="•"/>
            </a:pPr>
            <a:r>
              <a:rPr lang="en-US" altLang="en-US" dirty="0">
                <a:solidFill>
                  <a:srgbClr val="000000"/>
                </a:solidFill>
                <a:cs typeface="+mn-cs"/>
              </a:rPr>
              <a:t>For continuous TRICARE Prime or TRICARE Select coverage during TAMP, you may elect to enroll or re-enroll in TRICARE Prime or Select within 90 days of your eligibility for TAMP.</a:t>
            </a:r>
          </a:p>
          <a:p>
            <a:pPr marL="114300" lvl="0" indent="-114300" eaLnBrk="0" fontAlgn="base" hangingPunct="0">
              <a:spcBef>
                <a:spcPts val="700"/>
              </a:spcBef>
              <a:spcAft>
                <a:spcPct val="0"/>
              </a:spcAft>
              <a:buFontTx/>
              <a:buChar char="•"/>
            </a:pPr>
            <a:r>
              <a:rPr lang="en-US" altLang="en-US" dirty="0">
                <a:solidFill>
                  <a:srgbClr val="000000"/>
                </a:solidFill>
                <a:cs typeface="+mn-cs"/>
              </a:rPr>
              <a:t>CHCBP qualification begins the day after you separate from active duty, or, if applicable, the day after your TAMP period ends.</a:t>
            </a:r>
          </a:p>
          <a:p>
            <a:pPr marL="114300" lvl="0" indent="-114300" eaLnBrk="0" fontAlgn="base" hangingPunct="0">
              <a:spcBef>
                <a:spcPts val="700"/>
              </a:spcBef>
              <a:spcAft>
                <a:spcPct val="0"/>
              </a:spcAft>
              <a:buFontTx/>
              <a:buChar char="•"/>
            </a:pPr>
            <a:r>
              <a:rPr lang="en-US" altLang="en-US" dirty="0">
                <a:solidFill>
                  <a:srgbClr val="000000"/>
                </a:solidFill>
                <a:cs typeface="+mn-cs"/>
              </a:rPr>
              <a:t>Remember, enrollment in CHCBP must occur within 60 days of losing regular TRICARE eligibility or TAMP coverage, whichever is later.</a:t>
            </a:r>
          </a:p>
        </p:txBody>
      </p:sp>
      <p:sp>
        <p:nvSpPr>
          <p:cNvPr id="4" name="Slide Number Placeholder 3"/>
          <p:cNvSpPr>
            <a:spLocks noGrp="1"/>
          </p:cNvSpPr>
          <p:nvPr>
            <p:ph type="sldNum" sz="quarter" idx="10"/>
          </p:nvPr>
        </p:nvSpPr>
        <p:spPr/>
        <p:txBody>
          <a:bodyPr/>
          <a:lstStyle/>
          <a:p>
            <a:fld id="{C8E35911-9C3C-4D8C-AD8E-E7E46B8EB7D9}" type="slidenum">
              <a:rPr lang="en-US" smtClean="0"/>
              <a:t>32</a:t>
            </a:fld>
            <a:endParaRPr lang="en-US"/>
          </a:p>
        </p:txBody>
      </p:sp>
    </p:spTree>
    <p:extLst>
      <p:ext uri="{BB962C8B-B14F-4D97-AF65-F5344CB8AC3E}">
        <p14:creationId xmlns:p14="http://schemas.microsoft.com/office/powerpoint/2010/main" val="2827060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9511" indent="-119511">
              <a:spcBef>
                <a:spcPts val="704"/>
              </a:spcBef>
            </a:pPr>
            <a:r>
              <a:rPr lang="en-US" b="1" dirty="0">
                <a:solidFill>
                  <a:srgbClr val="000000"/>
                </a:solidFill>
                <a:cs typeface="+mn-cs"/>
              </a:rPr>
              <a:t>Optional Presenter Comment: </a:t>
            </a:r>
            <a:r>
              <a:rPr lang="en-US" dirty="0">
                <a:solidFill>
                  <a:srgbClr val="000000"/>
                </a:solidFill>
                <a:cs typeface="+mn-cs"/>
              </a:rPr>
              <a:t>Now we will discuss the Active Duty Dental Program.</a:t>
            </a:r>
            <a:endParaRPr lang="en-US" sz="1000" dirty="0">
              <a:solidFill>
                <a:srgbClr val="000000"/>
              </a:solidFill>
            </a:endParaRPr>
          </a:p>
        </p:txBody>
      </p:sp>
      <p:sp>
        <p:nvSpPr>
          <p:cNvPr id="4" name="Slide Number Placeholder 3"/>
          <p:cNvSpPr>
            <a:spLocks noGrp="1"/>
          </p:cNvSpPr>
          <p:nvPr>
            <p:ph type="sldNum" sz="quarter" idx="10"/>
          </p:nvPr>
        </p:nvSpPr>
        <p:spPr/>
        <p:txBody>
          <a:bodyPr/>
          <a:lstStyle/>
          <a:p>
            <a:fld id="{9FDAA818-170F-46F2-B6C0-37D6E1A6E67B}" type="slidenum">
              <a:rPr lang="en-US" smtClean="0"/>
              <a:t>35</a:t>
            </a:fld>
            <a:endParaRPr lang="en-US"/>
          </a:p>
        </p:txBody>
      </p:sp>
    </p:spTree>
    <p:extLst>
      <p:ext uri="{BB962C8B-B14F-4D97-AF65-F5344CB8AC3E}">
        <p14:creationId xmlns:p14="http://schemas.microsoft.com/office/powerpoint/2010/main" val="1494397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layout 1">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7164070" y="1471930"/>
            <a:ext cx="1701800" cy="1061085"/>
          </a:xfrm>
          <a:prstGeom prst="rect">
            <a:avLst/>
          </a:prstGeom>
          <a:noFill/>
          <a:ln w="0" cmpd="sng">
            <a:noFill/>
            <a:prstDash val="solid"/>
          </a:ln>
        </p:spPr>
        <p:txBody>
          <a:bodyPr vert="horz" lIns="0" tIns="0" rIns="0" bIns="0" anchor="t"/>
          <a:lstStyle/>
          <a:p>
            <a:pPr marL="0" marR="0" indent="0" algn="l">
              <a:lnSpc>
                <a:spcPts val="1100"/>
              </a:lnSpc>
              <a:spcAft>
                <a:spcPts val="7260"/>
              </a:spcAft>
            </a:pPr>
            <a:r>
              <a:rPr lang="en-US" sz="1050" spc="-40">
                <a:solidFill>
                  <a:srgbClr val="FFFFFF"/>
                </a:solidFill>
                <a:latin typeface="Arial" panose="02020603050405020304" pitchFamily="2"/>
              </a:rPr>
              <a:t>Last Reviewed </a:t>
            </a:r>
            <a:r>
              <a:rPr lang="en-US" sz="1050" b="1" spc="-40">
                <a:solidFill>
                  <a:srgbClr val="FFFFFF"/>
                </a:solidFill>
                <a:latin typeface="Arial" panose="02020603050405020304" pitchFamily="2"/>
              </a:rPr>
              <a:t>October 2021 </a:t>
            </a:r>
          </a:p>
        </p:txBody>
      </p:sp>
      <p:sp>
        <p:nvSpPr>
          <p:cNvPr id="5" name="Text Placeholder 4"/>
          <p:cNvSpPr>
            <a:spLocks noGrp="1"/>
          </p:cNvSpPr>
          <p:nvPr>
            <p:ph type="body" idx="10"/>
          </p:nvPr>
        </p:nvSpPr>
        <p:spPr>
          <a:xfrm>
            <a:off x="1380490" y="2533015"/>
            <a:ext cx="7315200" cy="1956435"/>
          </a:xfrm>
          <a:prstGeom prst="rect">
            <a:avLst/>
          </a:prstGeom>
          <a:noFill/>
          <a:ln w="0" cmpd="sng">
            <a:noFill/>
            <a:prstDash val="solid"/>
          </a:ln>
        </p:spPr>
        <p:txBody>
          <a:bodyPr vert="horz" lIns="0" tIns="0" rIns="0" bIns="0" anchor="t"/>
          <a:lstStyle/>
          <a:p>
            <a:pPr marL="0" marR="1783080" indent="0" algn="l">
              <a:lnSpc>
                <a:spcPts val="4300"/>
              </a:lnSpc>
              <a:spcAft>
                <a:spcPts val="6650"/>
              </a:spcAft>
            </a:pPr>
            <a:r>
              <a:rPr lang="en-US" sz="4000" b="1" spc="-15">
                <a:solidFill>
                  <a:srgbClr val="FFFFFF"/>
                </a:solidFill>
                <a:latin typeface="Arial" panose="02020603050405020304" pitchFamily="2"/>
              </a:rPr>
              <a:t>Separating from Active Duty </a:t>
            </a:r>
          </a:p>
        </p:txBody>
      </p:sp>
      <p:sp>
        <p:nvSpPr>
          <p:cNvPr id="6" name="Text Placeholder 5"/>
          <p:cNvSpPr>
            <a:spLocks noGrp="1"/>
          </p:cNvSpPr>
          <p:nvPr>
            <p:ph type="body" idx="10"/>
          </p:nvPr>
        </p:nvSpPr>
        <p:spPr>
          <a:xfrm>
            <a:off x="1380490" y="4489450"/>
            <a:ext cx="7315200" cy="1892935"/>
          </a:xfrm>
          <a:prstGeom prst="rect">
            <a:avLst/>
          </a:prstGeom>
          <a:noFill/>
          <a:ln w="0" cmpd="sng">
            <a:noFill/>
            <a:prstDash val="solid"/>
          </a:ln>
        </p:spPr>
        <p:txBody>
          <a:bodyPr vert="horz" lIns="0" tIns="0" rIns="0" bIns="0" anchor="t"/>
          <a:lstStyle/>
          <a:p>
            <a:pPr marL="0" marR="0" indent="0" algn="ctr">
              <a:lnSpc>
                <a:spcPts val="2300"/>
              </a:lnSpc>
              <a:spcAft>
                <a:spcPts val="12565"/>
              </a:spcAft>
            </a:pPr>
            <a:r>
              <a:rPr lang="en-US" sz="2000" spc="-40">
                <a:solidFill>
                  <a:srgbClr val="FFFFFF"/>
                </a:solidFill>
                <a:latin typeface="Arial" panose="02020603050405020304" pitchFamily="2"/>
              </a:rPr>
              <a:t>Your Options For Care After Separating From Active Duty </a:t>
            </a:r>
          </a:p>
        </p:txBody>
      </p:sp>
      <p:sp>
        <p:nvSpPr>
          <p:cNvPr id="9" name="Text Placeholder 8"/>
          <p:cNvSpPr>
            <a:spLocks noGrp="1"/>
          </p:cNvSpPr>
          <p:nvPr>
            <p:ph type="body" idx="10"/>
          </p:nvPr>
        </p:nvSpPr>
        <p:spPr>
          <a:xfrm>
            <a:off x="8929370" y="5463540"/>
            <a:ext cx="131445" cy="918845"/>
          </a:xfrm>
          <a:prstGeom prst="rect">
            <a:avLst/>
          </a:prstGeom>
          <a:noFill/>
          <a:ln w="0" cmpd="sng">
            <a:noFill/>
            <a:prstDash val="solid"/>
          </a:ln>
        </p:spPr>
        <p:txBody>
          <a:bodyPr vert="vert270" lIns="0" tIns="0" rIns="45720" bIns="0" anchor="t"/>
          <a:lstStyle/>
          <a:p>
            <a:pPr marL="0" marR="0" indent="0" algn="l">
              <a:lnSpc>
                <a:spcPts val="600"/>
              </a:lnSpc>
              <a:spcAft>
                <a:spcPts val="0"/>
              </a:spcAft>
            </a:pPr>
            <a:r>
              <a:rPr lang="en-US" sz="850" b="1" spc="-100">
                <a:solidFill>
                  <a:srgbClr val="FFFFFF"/>
                </a:solidFill>
                <a:latin typeface="Arial" panose="02020603050405020304" pitchFamily="2"/>
              </a:rPr>
              <a:t>PP436G011021WW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layout 12">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355600"/>
            <a:ext cx="8699500" cy="1229360"/>
          </a:xfrm>
          <a:prstGeom prst="rect">
            <a:avLst/>
          </a:prstGeom>
          <a:noFill/>
          <a:ln w="0" cmpd="sng">
            <a:noFill/>
            <a:prstDash val="solid"/>
          </a:ln>
        </p:spPr>
        <p:txBody>
          <a:bodyPr vert="horz" lIns="0" tIns="3810" rIns="0" bIns="0" anchor="t"/>
          <a:lstStyle/>
          <a:p>
            <a:pPr marL="0" marR="0" indent="0" algn="ctr">
              <a:lnSpc>
                <a:spcPts val="4300"/>
              </a:lnSpc>
              <a:spcAft>
                <a:spcPts val="5300"/>
              </a:spcAft>
            </a:pPr>
            <a:r>
              <a:rPr lang="en-US" sz="3800" spc="-10">
                <a:solidFill>
                  <a:srgbClr val="006BB6"/>
                </a:solidFill>
                <a:latin typeface="Arial" panose="02020603050405020304" pitchFamily="2"/>
              </a:rPr>
              <a:t>Qualifying for CHCBP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layout 13">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234950" y="355600"/>
            <a:ext cx="8699500" cy="1026795"/>
          </a:xfrm>
          <a:prstGeom prst="rect">
            <a:avLst/>
          </a:prstGeom>
          <a:noFill/>
          <a:ln w="0" cmpd="sng">
            <a:noFill/>
            <a:prstDash val="solid"/>
          </a:ln>
        </p:spPr>
        <p:txBody>
          <a:bodyPr vert="horz" lIns="0" tIns="3810" rIns="0" bIns="0" anchor="t"/>
          <a:lstStyle/>
          <a:p>
            <a:pPr marL="0" marR="0" indent="0" algn="ctr">
              <a:lnSpc>
                <a:spcPts val="4300"/>
              </a:lnSpc>
              <a:spcAft>
                <a:spcPts val="3715"/>
              </a:spcAft>
            </a:pPr>
            <a:r>
              <a:rPr lang="en-US" sz="3800" spc="-20">
                <a:solidFill>
                  <a:srgbClr val="006BB6"/>
                </a:solidFill>
                <a:latin typeface="Arial" panose="02020603050405020304" pitchFamily="2"/>
              </a:rPr>
              <a:t>Purchasing CHCBP </a:t>
            </a:r>
          </a:p>
        </p:txBody>
      </p:sp>
      <p:sp>
        <p:nvSpPr>
          <p:cNvPr id="3" name="Text Placeholder 2"/>
          <p:cNvSpPr>
            <a:spLocks noGrp="1"/>
          </p:cNvSpPr>
          <p:nvPr>
            <p:ph type="body" idx="10"/>
          </p:nvPr>
        </p:nvSpPr>
        <p:spPr>
          <a:xfrm>
            <a:off x="104775" y="1382395"/>
            <a:ext cx="8699500" cy="5128260"/>
          </a:xfrm>
          <a:prstGeom prst="rect">
            <a:avLst/>
          </a:prstGeom>
          <a:noFill/>
          <a:ln w="0" cmpd="sng">
            <a:noFill/>
            <a:prstDash val="solid"/>
          </a:ln>
        </p:spPr>
        <p:txBody>
          <a:bodyPr vert="horz" lIns="0" tIns="191770" rIns="0" bIns="0" anchor="t">
            <a:normAutofit fontScale="75000"/>
          </a:bodyPr>
          <a:lstStyle/>
          <a:p>
            <a:pPr marL="1097280" marR="822960" indent="320040" algn="l">
              <a:lnSpc>
                <a:spcPts val="2400"/>
              </a:lnSpc>
              <a:spcAft>
                <a:spcPts val="0"/>
              </a:spcAft>
              <a:buFont typeface="Symbol"/>
              <a:buChar char="·"/>
            </a:pPr>
            <a:r>
              <a:rPr lang="en-US" sz="2000" spc="0">
                <a:solidFill>
                  <a:srgbClr val="000000"/>
                </a:solidFill>
                <a:latin typeface="Arial" panose="02020603050405020304" pitchFamily="2"/>
              </a:rPr>
              <a:t>Purchase CHCBP coverage within 60 days of loss of regular TRICARE eligibility or TAMP coverage. </a:t>
            </a:r>
          </a:p>
          <a:p>
            <a:pPr marL="1097280" marR="731520" indent="320040" algn="l">
              <a:lnSpc>
                <a:spcPts val="2400"/>
              </a:lnSpc>
              <a:spcBef>
                <a:spcPts val="485"/>
              </a:spcBef>
              <a:spcAft>
                <a:spcPts val="0"/>
              </a:spcAft>
              <a:buFont typeface="Symbol"/>
              <a:buChar char="·"/>
            </a:pPr>
            <a:r>
              <a:rPr lang="en-US" sz="2000" spc="0">
                <a:solidFill>
                  <a:srgbClr val="000000"/>
                </a:solidFill>
                <a:latin typeface="Arial" panose="02020603050405020304" pitchFamily="2"/>
              </a:rPr>
              <a:t>Fill out the </a:t>
            </a:r>
            <a:r>
              <a:rPr lang="en-US" sz="2000" i="1" spc="0">
                <a:solidFill>
                  <a:srgbClr val="000000"/>
                </a:solidFill>
                <a:latin typeface="Arial" panose="02020603050405020304" pitchFamily="2"/>
              </a:rPr>
              <a:t>Continued Health Care Benefit Program (CHCBP) Application </a:t>
            </a:r>
            <a:r>
              <a:rPr lang="en-US" sz="2000" spc="0">
                <a:solidFill>
                  <a:srgbClr val="000000"/>
                </a:solidFill>
                <a:latin typeface="Arial" panose="02020603050405020304" pitchFamily="2"/>
              </a:rPr>
              <a:t>(DD Form 2837): </a:t>
            </a:r>
          </a:p>
          <a:p>
            <a:pPr marL="1188720" marR="0" indent="0" algn="l">
              <a:lnSpc>
                <a:spcPts val="2600"/>
              </a:lnSpc>
              <a:spcBef>
                <a:spcPts val="110"/>
              </a:spcBef>
              <a:spcAft>
                <a:spcPts val="0"/>
              </a:spcAft>
            </a:pPr>
            <a:r>
              <a:rPr lang="en-US" sz="2300" spc="0">
                <a:solidFill>
                  <a:srgbClr val="000000"/>
                </a:solidFill>
                <a:latin typeface="Arial" panose="02020603050405020304" pitchFamily="2"/>
              </a:rPr>
              <a:t>– </a:t>
            </a:r>
            <a:r>
              <a:rPr lang="en-US" sz="1800" spc="0">
                <a:solidFill>
                  <a:srgbClr val="000000"/>
                </a:solidFill>
                <a:latin typeface="Arial" panose="02020603050405020304" pitchFamily="2"/>
              </a:rPr>
              <a:t>Download the form at </a:t>
            </a:r>
            <a:r>
              <a:rPr lang="en-US" sz="1800" b="1" u="sng" spc="0">
                <a:solidFill>
                  <a:srgbClr val="0000FF"/>
                </a:solidFill>
                <a:latin typeface="Arial" panose="02020603050405020304" pitchFamily="2"/>
              </a:rPr>
              <a:t>HumanaMilitary.com</a:t>
            </a:r>
            <a:r>
              <a:rPr lang="en-US" sz="1800" spc="0">
                <a:solidFill>
                  <a:srgbClr val="000000"/>
                </a:solidFill>
                <a:latin typeface="Arial" panose="02020603050405020304" pitchFamily="2"/>
              </a:rPr>
              <a:t>. </a:t>
            </a:r>
            <a:br/>
            <a:r>
              <a:rPr lang="en-US" sz="2300" spc="0">
                <a:solidFill>
                  <a:srgbClr val="000000"/>
                </a:solidFill>
                <a:latin typeface="Arial" panose="02020603050405020304" pitchFamily="2"/>
              </a:rPr>
              <a:t>– </a:t>
            </a:r>
            <a:r>
              <a:rPr lang="en-US" sz="1800" spc="0">
                <a:solidFill>
                  <a:srgbClr val="000000"/>
                </a:solidFill>
                <a:latin typeface="Arial" panose="02020603050405020304" pitchFamily="2"/>
              </a:rPr>
              <a:t>Call Humana Military at </a:t>
            </a:r>
            <a:r>
              <a:rPr lang="en-US" sz="1800" b="1" spc="0">
                <a:solidFill>
                  <a:srgbClr val="000000"/>
                </a:solidFill>
                <a:latin typeface="Arial" panose="02020603050405020304" pitchFamily="2"/>
              </a:rPr>
              <a:t>1-800-444-5445</a:t>
            </a:r>
            <a:r>
              <a:rPr lang="en-US" sz="1800" spc="0">
                <a:solidFill>
                  <a:srgbClr val="000000"/>
                </a:solidFill>
                <a:latin typeface="Arial" panose="02020603050405020304" pitchFamily="2"/>
              </a:rPr>
              <a:t>. </a:t>
            </a:r>
          </a:p>
          <a:p>
            <a:pPr marL="1097280" marR="0" indent="320040" algn="l">
              <a:lnSpc>
                <a:spcPts val="2500"/>
              </a:lnSpc>
              <a:spcBef>
                <a:spcPts val="275"/>
              </a:spcBef>
              <a:spcAft>
                <a:spcPts val="0"/>
              </a:spcAft>
              <a:buFont typeface="Symbol"/>
              <a:buChar char="·"/>
            </a:pPr>
            <a:r>
              <a:rPr lang="en-US" sz="2000" spc="-5">
                <a:solidFill>
                  <a:srgbClr val="000000"/>
                </a:solidFill>
                <a:latin typeface="Arial" panose="02020603050405020304" pitchFamily="2"/>
              </a:rPr>
              <a:t>Provide a 90-day premium payment: </a:t>
            </a:r>
          </a:p>
          <a:p>
            <a:pPr marL="1188720" marR="0" indent="0" algn="l">
              <a:lnSpc>
                <a:spcPts val="2300"/>
              </a:lnSpc>
              <a:spcBef>
                <a:spcPts val="395"/>
              </a:spcBef>
              <a:spcAft>
                <a:spcPts val="18110"/>
              </a:spcAft>
            </a:pPr>
            <a:r>
              <a:rPr lang="en-US" sz="2300" spc="-10">
                <a:solidFill>
                  <a:srgbClr val="000000"/>
                </a:solidFill>
                <a:latin typeface="Arial" panose="02020603050405020304" pitchFamily="2"/>
              </a:rPr>
              <a:t>– </a:t>
            </a:r>
            <a:r>
              <a:rPr lang="en-US" sz="1800" spc="-5">
                <a:solidFill>
                  <a:srgbClr val="000000"/>
                </a:solidFill>
                <a:latin typeface="Arial" panose="02020603050405020304" pitchFamily="2"/>
              </a:rPr>
              <a:t>Go to </a:t>
            </a:r>
            <a:r>
              <a:rPr lang="en-US" sz="1800" b="1" u="sng" spc="-10">
                <a:solidFill>
                  <a:srgbClr val="0000FF"/>
                </a:solidFill>
                <a:latin typeface="Arial" panose="02020603050405020304" pitchFamily="2"/>
              </a:rPr>
              <a:t>www.tricare.mil/costs</a:t>
            </a:r>
            <a:r>
              <a:rPr lang="en-US" sz="1800" spc="-5">
                <a:solidFill>
                  <a:srgbClr val="000000"/>
                </a:solidFill>
                <a:latin typeface="Arial" panose="02020603050405020304" pitchFamily="2"/>
              </a:rPr>
              <a:t>for information on costs.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ayout 15">
    <p:bg>
      <p:bgPr>
        <a:solidFill>
          <a:schemeClr val="bg1">
            <a:alpha val="10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2353310" y="1659255"/>
            <a:ext cx="1905000" cy="956945"/>
          </a:xfrm>
          <a:prstGeom prst="rect">
            <a:avLst/>
          </a:prstGeom>
          <a:noFill/>
          <a:ln w="0" cmpd="sng">
            <a:noFill/>
            <a:prstDash val="solid"/>
          </a:ln>
        </p:spPr>
        <p:txBody>
          <a:bodyPr vert="horz" lIns="0" tIns="0" rIns="0" bIns="0" anchor="t"/>
          <a:lstStyle/>
          <a:p>
            <a:pPr marL="0" marR="0" indent="0" algn="l">
              <a:lnSpc>
                <a:spcPts val="3800"/>
              </a:lnSpc>
              <a:spcAft>
                <a:spcPts val="0"/>
              </a:spcAft>
            </a:pPr>
            <a:r>
              <a:rPr lang="en-US" sz="3200" b="1" spc="-90">
                <a:solidFill>
                  <a:srgbClr val="FAE2D2"/>
                </a:solidFill>
                <a:latin typeface="Arial" panose="02020603050405020304" pitchFamily="2"/>
              </a:rPr>
              <a:t>Today’s AGENDA </a:t>
            </a:r>
          </a:p>
        </p:txBody>
      </p:sp>
      <p:sp>
        <p:nvSpPr>
          <p:cNvPr id="6" name="Text Placeholder 5"/>
          <p:cNvSpPr>
            <a:spLocks noGrp="1"/>
          </p:cNvSpPr>
          <p:nvPr>
            <p:ph type="body" idx="10"/>
          </p:nvPr>
        </p:nvSpPr>
        <p:spPr>
          <a:xfrm>
            <a:off x="4980305" y="1598295"/>
            <a:ext cx="2853055" cy="2199640"/>
          </a:xfrm>
          <a:prstGeom prst="rect">
            <a:avLst/>
          </a:prstGeom>
          <a:noFill/>
          <a:ln w="0" cmpd="sng">
            <a:noFill/>
            <a:prstDash val="solid"/>
          </a:ln>
        </p:spPr>
        <p:txBody>
          <a:bodyPr vert="horz" lIns="0" tIns="115570" rIns="0" bIns="0" anchor="t"/>
          <a:lstStyle/>
          <a:p>
            <a:pPr marL="365760" marR="0" indent="365760" algn="l">
              <a:lnSpc>
                <a:spcPts val="2800"/>
              </a:lnSpc>
              <a:spcAft>
                <a:spcPts val="0"/>
              </a:spcAft>
              <a:buFont typeface="Symbol"/>
              <a:buChar char="·"/>
            </a:pPr>
            <a:r>
              <a:rPr lang="en-US" sz="2000" spc="-45">
                <a:solidFill>
                  <a:srgbClr val="FFFFFF"/>
                </a:solidFill>
                <a:latin typeface="Arial" panose="02020603050405020304" pitchFamily="2"/>
              </a:rPr>
              <a:t>Health Care Coverage </a:t>
            </a:r>
          </a:p>
          <a:p>
            <a:pPr marL="365760" marR="0" indent="365760" algn="l">
              <a:lnSpc>
                <a:spcPts val="2500"/>
              </a:lnSpc>
              <a:spcBef>
                <a:spcPts val="100"/>
              </a:spcBef>
              <a:spcAft>
                <a:spcPts val="0"/>
              </a:spcAft>
              <a:buFont typeface="Symbol"/>
              <a:buChar char="·"/>
            </a:pPr>
            <a:r>
              <a:rPr lang="en-US" sz="2000" spc="-25">
                <a:solidFill>
                  <a:srgbClr val="FFFFFF"/>
                </a:solidFill>
                <a:latin typeface="Arial" panose="02020603050405020304" pitchFamily="2"/>
              </a:rPr>
              <a:t>Transitional Coverage </a:t>
            </a:r>
          </a:p>
          <a:p>
            <a:pPr marL="365760" marR="0" indent="365760" algn="l">
              <a:lnSpc>
                <a:spcPts val="2500"/>
              </a:lnSpc>
              <a:spcBef>
                <a:spcPts val="390"/>
              </a:spcBef>
              <a:spcAft>
                <a:spcPts val="0"/>
              </a:spcAft>
              <a:buFont typeface="Symbol"/>
              <a:buChar char="·"/>
            </a:pPr>
            <a:r>
              <a:rPr lang="en-US" sz="2000" b="1" spc="-50">
                <a:solidFill>
                  <a:srgbClr val="FFFFFF"/>
                </a:solidFill>
                <a:latin typeface="Arial" panose="02020603050405020304" pitchFamily="2"/>
              </a:rPr>
              <a:t>Benefit Information </a:t>
            </a:r>
          </a:p>
          <a:p>
            <a:pPr marL="365760" marR="0" indent="365760" algn="l">
              <a:lnSpc>
                <a:spcPts val="2500"/>
              </a:lnSpc>
              <a:spcBef>
                <a:spcPts val="405"/>
              </a:spcBef>
              <a:spcAft>
                <a:spcPts val="0"/>
              </a:spcAft>
              <a:buFont typeface="Symbol"/>
              <a:buChar char="·"/>
            </a:pPr>
            <a:r>
              <a:rPr lang="en-US" sz="2000" spc="-20">
                <a:solidFill>
                  <a:srgbClr val="FFFFFF"/>
                </a:solidFill>
                <a:latin typeface="Arial" panose="02020603050405020304" pitchFamily="2"/>
              </a:rPr>
              <a:t>Other Information </a:t>
            </a:r>
          </a:p>
          <a:p>
            <a:pPr marL="365760" marR="0" indent="365760" algn="l">
              <a:lnSpc>
                <a:spcPts val="2400"/>
              </a:lnSpc>
              <a:spcBef>
                <a:spcPts val="465"/>
              </a:spcBef>
              <a:spcAft>
                <a:spcPts val="0"/>
              </a:spcAft>
              <a:buFont typeface="Symbol"/>
              <a:buChar char="·"/>
            </a:pPr>
            <a:r>
              <a:rPr lang="en-US" sz="2000" spc="0">
                <a:solidFill>
                  <a:srgbClr val="FFFFFF"/>
                </a:solidFill>
                <a:latin typeface="Arial" panose="02020603050405020304" pitchFamily="2"/>
              </a:rPr>
              <a:t>For Information and Assistance </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layout 16">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408305" y="355600"/>
            <a:ext cx="6743700" cy="1064260"/>
          </a:xfrm>
          <a:prstGeom prst="rect">
            <a:avLst/>
          </a:prstGeom>
          <a:noFill/>
          <a:ln w="0" cmpd="sng">
            <a:noFill/>
            <a:prstDash val="solid"/>
          </a:ln>
        </p:spPr>
        <p:txBody>
          <a:bodyPr vert="horz" lIns="0" tIns="3810" rIns="0" bIns="0" anchor="t"/>
          <a:lstStyle/>
          <a:p>
            <a:pPr marL="0" marR="0" indent="0" algn="ctr">
              <a:lnSpc>
                <a:spcPts val="4300"/>
              </a:lnSpc>
              <a:spcAft>
                <a:spcPts val="4025"/>
              </a:spcAft>
            </a:pPr>
            <a:r>
              <a:rPr lang="en-US" sz="3800" spc="-5">
                <a:solidFill>
                  <a:srgbClr val="006BB6"/>
                </a:solidFill>
                <a:latin typeface="Arial" panose="02020603050405020304" pitchFamily="2"/>
              </a:rPr>
              <a:t>TRICARE and Medicare </a:t>
            </a:r>
          </a:p>
        </p:txBody>
      </p:sp>
      <p:sp>
        <p:nvSpPr>
          <p:cNvPr id="5" name="Text Placeholder 4"/>
          <p:cNvSpPr>
            <a:spLocks noGrp="1"/>
          </p:cNvSpPr>
          <p:nvPr>
            <p:ph type="body" idx="10"/>
          </p:nvPr>
        </p:nvSpPr>
        <p:spPr>
          <a:xfrm>
            <a:off x="408305" y="1419860"/>
            <a:ext cx="6743700" cy="1221740"/>
          </a:xfrm>
          <a:prstGeom prst="rect">
            <a:avLst/>
          </a:prstGeom>
          <a:noFill/>
          <a:ln w="0" cmpd="sng">
            <a:noFill/>
            <a:prstDash val="solid"/>
          </a:ln>
        </p:spPr>
        <p:txBody>
          <a:bodyPr vert="horz" lIns="0" tIns="0" rIns="0" bIns="0" anchor="t"/>
          <a:lstStyle/>
          <a:p>
            <a:pPr marL="320040" marR="1417320" indent="320040" algn="l">
              <a:lnSpc>
                <a:spcPts val="2400"/>
              </a:lnSpc>
              <a:spcAft>
                <a:spcPts val="0"/>
              </a:spcAft>
              <a:buFont typeface="Symbol"/>
              <a:buChar char="·"/>
            </a:pPr>
            <a:r>
              <a:rPr lang="en-US" sz="2000" spc="-10">
                <a:solidFill>
                  <a:srgbClr val="000000"/>
                </a:solidFill>
                <a:latin typeface="Arial" panose="02020603050405020304" pitchFamily="2"/>
              </a:rPr>
              <a:t>TRICARE For Life is Medicare-wraparound coverage for TRICARE beneficiaries who have Medicare Part A and Part B, regardless of age or where you live. </a:t>
            </a:r>
          </a:p>
        </p:txBody>
      </p:sp>
      <p:sp>
        <p:nvSpPr>
          <p:cNvPr id="6" name="Text Placeholder 5"/>
          <p:cNvSpPr>
            <a:spLocks noGrp="1"/>
          </p:cNvSpPr>
          <p:nvPr>
            <p:ph type="body" idx="10"/>
          </p:nvPr>
        </p:nvSpPr>
        <p:spPr>
          <a:xfrm>
            <a:off x="408305" y="2641600"/>
            <a:ext cx="5487035" cy="1336040"/>
          </a:xfrm>
          <a:prstGeom prst="rect">
            <a:avLst/>
          </a:prstGeom>
          <a:noFill/>
          <a:ln w="0" cmpd="sng">
            <a:noFill/>
            <a:prstDash val="solid"/>
          </a:ln>
        </p:spPr>
        <p:txBody>
          <a:bodyPr vert="horz" lIns="0" tIns="58420" rIns="0" bIns="0" anchor="t"/>
          <a:lstStyle/>
          <a:p>
            <a:pPr marL="365760" marR="91440" indent="365760" algn="just">
              <a:lnSpc>
                <a:spcPts val="2400"/>
              </a:lnSpc>
              <a:spcAft>
                <a:spcPts val="0"/>
              </a:spcAft>
              <a:buFont typeface="Symbol"/>
              <a:buChar char="·"/>
            </a:pPr>
            <a:r>
              <a:rPr lang="en-US" sz="2000" spc="0">
                <a:solidFill>
                  <a:srgbClr val="000000"/>
                </a:solidFill>
                <a:latin typeface="Arial" panose="02020603050405020304" pitchFamily="2"/>
              </a:rPr>
              <a:t>You are not required to have Medicare Part B if you are an ADSM, ADFM or enrolled in </a:t>
            </a:r>
          </a:p>
          <a:p>
            <a:pPr marL="365760" marR="0" indent="0" algn="l">
              <a:lnSpc>
                <a:spcPts val="2400"/>
              </a:lnSpc>
              <a:spcBef>
                <a:spcPts val="0"/>
              </a:spcBef>
              <a:spcAft>
                <a:spcPts val="0"/>
              </a:spcAft>
            </a:pPr>
            <a:r>
              <a:rPr lang="en-US" sz="2000" spc="-35">
                <a:solidFill>
                  <a:srgbClr val="000000"/>
                </a:solidFill>
                <a:latin typeface="Arial" panose="02020603050405020304" pitchFamily="2"/>
              </a:rPr>
              <a:t>TYA, TRS, TRR or USFHP. </a:t>
            </a:r>
          </a:p>
          <a:p>
            <a:pPr marL="365760" marR="91440" indent="365760" algn="l">
              <a:lnSpc>
                <a:spcPts val="2400"/>
              </a:lnSpc>
              <a:spcBef>
                <a:spcPts val="480"/>
              </a:spcBef>
              <a:spcAft>
                <a:spcPts val="0"/>
              </a:spcAft>
              <a:buFont typeface="Symbol"/>
              <a:buChar char="·"/>
            </a:pPr>
            <a:r>
              <a:rPr lang="en-US" sz="1950" spc="0">
                <a:solidFill>
                  <a:srgbClr val="000000"/>
                </a:solidFill>
                <a:latin typeface="Arial" panose="02020603050405020304" pitchFamily="2"/>
              </a:rPr>
              <a:t>If you don’t sign up for Medicare Part B when </a:t>
            </a:r>
          </a:p>
        </p:txBody>
      </p:sp>
      <p:sp>
        <p:nvSpPr>
          <p:cNvPr id="7" name="Text Placeholder 6"/>
          <p:cNvSpPr>
            <a:spLocks noGrp="1"/>
          </p:cNvSpPr>
          <p:nvPr>
            <p:ph type="body" idx="10"/>
          </p:nvPr>
        </p:nvSpPr>
        <p:spPr>
          <a:xfrm>
            <a:off x="408305" y="3977640"/>
            <a:ext cx="5239385" cy="1889760"/>
          </a:xfrm>
          <a:prstGeom prst="rect">
            <a:avLst/>
          </a:prstGeom>
          <a:noFill/>
          <a:ln w="0" cmpd="sng">
            <a:noFill/>
            <a:prstDash val="solid"/>
          </a:ln>
        </p:spPr>
        <p:txBody>
          <a:bodyPr vert="horz" lIns="0" tIns="0" rIns="0" bIns="0" anchor="t"/>
          <a:lstStyle/>
          <a:p>
            <a:pPr marL="365760" marR="91440" indent="0" algn="l">
              <a:lnSpc>
                <a:spcPts val="2400"/>
              </a:lnSpc>
              <a:spcAft>
                <a:spcPts val="0"/>
              </a:spcAft>
            </a:pPr>
            <a:r>
              <a:rPr lang="en-US" sz="2000" spc="0">
                <a:solidFill>
                  <a:srgbClr val="000000"/>
                </a:solidFill>
                <a:latin typeface="Arial" panose="02020603050405020304" pitchFamily="2"/>
              </a:rPr>
              <a:t>you are first eligible, you may only be able to enroll during the Medicare general enrollment period. </a:t>
            </a:r>
          </a:p>
          <a:p>
            <a:pPr marL="365760" marR="0" indent="365760" algn="l">
              <a:lnSpc>
                <a:spcPts val="2400"/>
              </a:lnSpc>
              <a:spcBef>
                <a:spcPts val="460"/>
              </a:spcBef>
              <a:spcAft>
                <a:spcPts val="0"/>
              </a:spcAft>
              <a:buFont typeface="Symbol"/>
              <a:buChar char="·"/>
            </a:pPr>
            <a:r>
              <a:rPr lang="en-US" sz="2000" spc="0">
                <a:solidFill>
                  <a:srgbClr val="000000"/>
                </a:solidFill>
                <a:latin typeface="Arial" panose="02020603050405020304" pitchFamily="2"/>
              </a:rPr>
              <a:t>If you sign up for Medicare Part B after your initial enrollment period, you may have to pay a monthly premium surcharge. </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layout 20">
    <p:bg>
      <p:bgPr>
        <a:solidFill>
          <a:schemeClr val="bg1">
            <a:alpha val="10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2353310" y="1659255"/>
            <a:ext cx="1905000" cy="956945"/>
          </a:xfrm>
          <a:prstGeom prst="rect">
            <a:avLst/>
          </a:prstGeom>
          <a:noFill/>
          <a:ln w="0" cmpd="sng">
            <a:noFill/>
            <a:prstDash val="solid"/>
          </a:ln>
        </p:spPr>
        <p:txBody>
          <a:bodyPr vert="horz" lIns="0" tIns="0" rIns="0" bIns="0" anchor="t"/>
          <a:lstStyle/>
          <a:p>
            <a:pPr marL="0" marR="0" indent="0" algn="l">
              <a:lnSpc>
                <a:spcPts val="3800"/>
              </a:lnSpc>
              <a:spcAft>
                <a:spcPts val="0"/>
              </a:spcAft>
            </a:pPr>
            <a:r>
              <a:rPr lang="en-US" sz="3200" b="1" spc="-90">
                <a:solidFill>
                  <a:srgbClr val="FAE2D2"/>
                </a:solidFill>
                <a:latin typeface="Arial" panose="02020603050405020304" pitchFamily="2"/>
              </a:rPr>
              <a:t>Today’s AGENDA </a:t>
            </a:r>
          </a:p>
        </p:txBody>
      </p:sp>
      <p:sp>
        <p:nvSpPr>
          <p:cNvPr id="6" name="Text Placeholder 5"/>
          <p:cNvSpPr>
            <a:spLocks noGrp="1"/>
          </p:cNvSpPr>
          <p:nvPr>
            <p:ph type="body" idx="10"/>
          </p:nvPr>
        </p:nvSpPr>
        <p:spPr>
          <a:xfrm>
            <a:off x="4980305" y="1598295"/>
            <a:ext cx="2853055" cy="2199640"/>
          </a:xfrm>
          <a:prstGeom prst="rect">
            <a:avLst/>
          </a:prstGeom>
          <a:noFill/>
          <a:ln w="0" cmpd="sng">
            <a:noFill/>
            <a:prstDash val="solid"/>
          </a:ln>
        </p:spPr>
        <p:txBody>
          <a:bodyPr vert="horz" lIns="0" tIns="115570" rIns="0" bIns="0" anchor="t"/>
          <a:lstStyle/>
          <a:p>
            <a:pPr marL="365760" marR="0" indent="365760" algn="l">
              <a:lnSpc>
                <a:spcPts val="2800"/>
              </a:lnSpc>
              <a:spcAft>
                <a:spcPts val="0"/>
              </a:spcAft>
              <a:buFont typeface="Symbol"/>
              <a:buChar char="·"/>
            </a:pPr>
            <a:r>
              <a:rPr lang="en-US" sz="2000" spc="-45">
                <a:solidFill>
                  <a:srgbClr val="FFFFFF"/>
                </a:solidFill>
                <a:latin typeface="Arial" panose="02020603050405020304" pitchFamily="2"/>
              </a:rPr>
              <a:t>Health Care Coverage </a:t>
            </a:r>
          </a:p>
          <a:p>
            <a:pPr marL="365760" marR="0" indent="365760" algn="l">
              <a:lnSpc>
                <a:spcPts val="2500"/>
              </a:lnSpc>
              <a:spcBef>
                <a:spcPts val="100"/>
              </a:spcBef>
              <a:spcAft>
                <a:spcPts val="0"/>
              </a:spcAft>
              <a:buFont typeface="Symbol"/>
              <a:buChar char="·"/>
            </a:pPr>
            <a:r>
              <a:rPr lang="en-US" sz="2000" spc="-25">
                <a:solidFill>
                  <a:srgbClr val="FFFFFF"/>
                </a:solidFill>
                <a:latin typeface="Arial" panose="02020603050405020304" pitchFamily="2"/>
              </a:rPr>
              <a:t>Transitional Coverage </a:t>
            </a:r>
          </a:p>
          <a:p>
            <a:pPr marL="365760" marR="0" indent="365760" algn="l">
              <a:lnSpc>
                <a:spcPts val="2500"/>
              </a:lnSpc>
              <a:spcBef>
                <a:spcPts val="390"/>
              </a:spcBef>
              <a:spcAft>
                <a:spcPts val="0"/>
              </a:spcAft>
              <a:buFont typeface="Symbol"/>
              <a:buChar char="·"/>
            </a:pPr>
            <a:r>
              <a:rPr lang="en-US" sz="2000" spc="-15">
                <a:solidFill>
                  <a:srgbClr val="FFFFFF"/>
                </a:solidFill>
                <a:latin typeface="Arial" panose="02020603050405020304" pitchFamily="2"/>
              </a:rPr>
              <a:t>Benefit Information </a:t>
            </a:r>
          </a:p>
          <a:p>
            <a:pPr marL="365760" marR="0" indent="365760" algn="l">
              <a:lnSpc>
                <a:spcPts val="2500"/>
              </a:lnSpc>
              <a:spcBef>
                <a:spcPts val="390"/>
              </a:spcBef>
              <a:spcAft>
                <a:spcPts val="0"/>
              </a:spcAft>
              <a:buFont typeface="Symbol"/>
              <a:buChar char="·"/>
            </a:pPr>
            <a:r>
              <a:rPr lang="en-US" sz="2000" b="1" spc="-55">
                <a:solidFill>
                  <a:srgbClr val="FFFFFF"/>
                </a:solidFill>
                <a:latin typeface="Arial" panose="02020603050405020304" pitchFamily="2"/>
              </a:rPr>
              <a:t>Other Information </a:t>
            </a:r>
          </a:p>
          <a:p>
            <a:pPr marL="365760" marR="0" indent="365760" algn="l">
              <a:lnSpc>
                <a:spcPts val="2400"/>
              </a:lnSpc>
              <a:spcBef>
                <a:spcPts val="480"/>
              </a:spcBef>
              <a:spcAft>
                <a:spcPts val="0"/>
              </a:spcAft>
              <a:buFont typeface="Symbol"/>
              <a:buChar char="·"/>
            </a:pPr>
            <a:r>
              <a:rPr lang="en-US" sz="2000" spc="0">
                <a:solidFill>
                  <a:srgbClr val="FFFFFF"/>
                </a:solidFill>
                <a:latin typeface="Arial" panose="02020603050405020304" pitchFamily="2"/>
              </a:rPr>
              <a:t>For Information and Assistance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layout 21">
    <p:bg>
      <p:bgPr>
        <a:solidFill>
          <a:schemeClr val="bg1">
            <a:alpha val="10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0" y="355600"/>
            <a:ext cx="9144000" cy="907415"/>
          </a:xfrm>
          <a:prstGeom prst="rect">
            <a:avLst/>
          </a:prstGeom>
          <a:noFill/>
          <a:ln w="0" cmpd="sng">
            <a:noFill/>
            <a:prstDash val="solid"/>
          </a:ln>
        </p:spPr>
        <p:txBody>
          <a:bodyPr vert="horz" lIns="0" tIns="3810" rIns="0" bIns="0" anchor="t"/>
          <a:lstStyle/>
          <a:p>
            <a:pPr marL="0" marR="0" indent="0" algn="ctr">
              <a:lnSpc>
                <a:spcPts val="4300"/>
              </a:lnSpc>
              <a:spcAft>
                <a:spcPts val="2800"/>
              </a:spcAft>
            </a:pPr>
            <a:r>
              <a:rPr lang="en-US" sz="3800" spc="-20">
                <a:solidFill>
                  <a:srgbClr val="006BB6"/>
                </a:solidFill>
                <a:latin typeface="Arial" panose="02020603050405020304" pitchFamily="2"/>
              </a:rPr>
              <a:t>The Affordable Care Act </a:t>
            </a:r>
          </a:p>
        </p:txBody>
      </p:sp>
      <p:sp>
        <p:nvSpPr>
          <p:cNvPr id="6" name="Text Placeholder 5"/>
          <p:cNvSpPr>
            <a:spLocks noGrp="1"/>
          </p:cNvSpPr>
          <p:nvPr>
            <p:ph type="body" idx="10"/>
          </p:nvPr>
        </p:nvSpPr>
        <p:spPr>
          <a:xfrm>
            <a:off x="1033145" y="1263015"/>
            <a:ext cx="7467600" cy="974090"/>
          </a:xfrm>
          <a:prstGeom prst="rect">
            <a:avLst/>
          </a:prstGeom>
          <a:noFill/>
          <a:ln w="0" cmpd="sng">
            <a:noFill/>
            <a:prstDash val="solid"/>
          </a:ln>
        </p:spPr>
        <p:txBody>
          <a:bodyPr vert="horz" lIns="0" tIns="0" rIns="0" bIns="0" anchor="t"/>
          <a:lstStyle/>
          <a:p>
            <a:pPr marL="1508760" marR="0" indent="0" algn="l">
              <a:lnSpc>
                <a:spcPts val="2300"/>
              </a:lnSpc>
              <a:spcAft>
                <a:spcPts val="2965"/>
              </a:spcAft>
            </a:pPr>
            <a:r>
              <a:rPr lang="en-US" sz="2000" b="1" spc="-10">
                <a:solidFill>
                  <a:srgbClr val="000000"/>
                </a:solidFill>
                <a:latin typeface="Arial" panose="02020603050405020304" pitchFamily="2"/>
              </a:rPr>
              <a:t>TRICARE meets the minimum essential coverage requirement under the Affordable Care Act (ACA). </a:t>
            </a:r>
          </a:p>
        </p:txBody>
      </p:sp>
      <p:sp>
        <p:nvSpPr>
          <p:cNvPr id="9" name="Text Placeholder 8"/>
          <p:cNvSpPr>
            <a:spLocks noGrp="1"/>
          </p:cNvSpPr>
          <p:nvPr>
            <p:ph type="body" idx="10"/>
          </p:nvPr>
        </p:nvSpPr>
        <p:spPr>
          <a:xfrm>
            <a:off x="1212850" y="4509135"/>
            <a:ext cx="3200400" cy="1371600"/>
          </a:xfrm>
          <a:prstGeom prst="rect">
            <a:avLst/>
          </a:prstGeom>
          <a:noFill/>
          <a:ln w="0" cmpd="sng">
            <a:noFill/>
            <a:prstDash val="solid"/>
          </a:ln>
        </p:spPr>
        <p:txBody>
          <a:bodyPr vert="horz" lIns="0" tIns="0" rIns="0" bIns="0" anchor="t"/>
          <a:lstStyle/>
          <a:p>
            <a:pPr marL="0" marR="0" indent="0" algn="l">
              <a:lnSpc>
                <a:spcPts val="2200"/>
              </a:lnSpc>
              <a:spcAft>
                <a:spcPts val="0"/>
              </a:spcAft>
            </a:pPr>
            <a:r>
              <a:rPr lang="en-US" sz="1800" spc="-35">
                <a:solidFill>
                  <a:srgbClr val="000000"/>
                </a:solidFill>
                <a:latin typeface="Arial" panose="02020603050405020304" pitchFamily="2"/>
              </a:rPr>
              <a:t>Each tax year, you will get an Internal Revenue Service (IRS) Form 1095 from your pay center. It will list your TRICARE coverage for each month. </a:t>
            </a:r>
          </a:p>
        </p:txBody>
      </p:sp>
      <p:sp>
        <p:nvSpPr>
          <p:cNvPr id="10" name="Text Placeholder 9"/>
          <p:cNvSpPr>
            <a:spLocks noGrp="1"/>
          </p:cNvSpPr>
          <p:nvPr>
            <p:ph type="body" idx="10"/>
          </p:nvPr>
        </p:nvSpPr>
        <p:spPr>
          <a:xfrm>
            <a:off x="5489575" y="4509135"/>
            <a:ext cx="3200400" cy="1645920"/>
          </a:xfrm>
          <a:prstGeom prst="rect">
            <a:avLst/>
          </a:prstGeom>
          <a:noFill/>
          <a:ln w="0" cmpd="sng">
            <a:noFill/>
            <a:prstDash val="solid"/>
          </a:ln>
        </p:spPr>
        <p:txBody>
          <a:bodyPr vert="horz" lIns="0" tIns="0" rIns="0" bIns="0" anchor="t"/>
          <a:lstStyle/>
          <a:p>
            <a:pPr marL="0" marR="0" indent="0" algn="l">
              <a:lnSpc>
                <a:spcPts val="2200"/>
              </a:lnSpc>
              <a:spcAft>
                <a:spcPts val="0"/>
              </a:spcAft>
            </a:pPr>
            <a:r>
              <a:rPr lang="en-US" sz="1800" spc="-45">
                <a:solidFill>
                  <a:srgbClr val="000000"/>
                </a:solidFill>
                <a:latin typeface="Arial" panose="02020603050405020304" pitchFamily="2"/>
              </a:rPr>
              <a:t>Your Social Security number (SSN) and the SSNs of each of your covered family members should be included in DEERS for your TRICARE coverage to be reflected accurately.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layout 22">
    <p:bg>
      <p:bgPr>
        <a:solidFill>
          <a:schemeClr val="bg1">
            <a:alpha val="10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2353310" y="1659255"/>
            <a:ext cx="1905000" cy="956945"/>
          </a:xfrm>
          <a:prstGeom prst="rect">
            <a:avLst/>
          </a:prstGeom>
          <a:noFill/>
          <a:ln w="0" cmpd="sng">
            <a:noFill/>
            <a:prstDash val="solid"/>
          </a:ln>
        </p:spPr>
        <p:txBody>
          <a:bodyPr vert="horz" lIns="0" tIns="0" rIns="0" bIns="0" anchor="t"/>
          <a:lstStyle/>
          <a:p>
            <a:pPr marL="0" marR="0" indent="0" algn="l">
              <a:lnSpc>
                <a:spcPts val="3800"/>
              </a:lnSpc>
              <a:spcAft>
                <a:spcPts val="0"/>
              </a:spcAft>
            </a:pPr>
            <a:r>
              <a:rPr lang="en-US" sz="3200" b="1" spc="-90">
                <a:solidFill>
                  <a:srgbClr val="FAE2D2"/>
                </a:solidFill>
                <a:latin typeface="Arial" panose="02020603050405020304" pitchFamily="2"/>
              </a:rPr>
              <a:t>Today’s AGENDA </a:t>
            </a:r>
          </a:p>
        </p:txBody>
      </p:sp>
      <p:sp>
        <p:nvSpPr>
          <p:cNvPr id="6" name="Text Placeholder 5"/>
          <p:cNvSpPr>
            <a:spLocks noGrp="1"/>
          </p:cNvSpPr>
          <p:nvPr>
            <p:ph type="body" idx="10"/>
          </p:nvPr>
        </p:nvSpPr>
        <p:spPr>
          <a:xfrm>
            <a:off x="4980305" y="1598295"/>
            <a:ext cx="2853055" cy="2199640"/>
          </a:xfrm>
          <a:prstGeom prst="rect">
            <a:avLst/>
          </a:prstGeom>
          <a:noFill/>
          <a:ln w="0" cmpd="sng">
            <a:noFill/>
            <a:prstDash val="solid"/>
          </a:ln>
        </p:spPr>
        <p:txBody>
          <a:bodyPr vert="horz" lIns="0" tIns="115570" rIns="0" bIns="0" anchor="t"/>
          <a:lstStyle/>
          <a:p>
            <a:pPr marL="365760" marR="0" indent="365760" algn="l">
              <a:lnSpc>
                <a:spcPts val="2800"/>
              </a:lnSpc>
              <a:spcAft>
                <a:spcPts val="0"/>
              </a:spcAft>
              <a:buFont typeface="Symbol"/>
              <a:buChar char="·"/>
            </a:pPr>
            <a:r>
              <a:rPr lang="en-US" sz="2000" spc="-45">
                <a:solidFill>
                  <a:srgbClr val="FFFFFF"/>
                </a:solidFill>
                <a:latin typeface="Arial" panose="02020603050405020304" pitchFamily="2"/>
              </a:rPr>
              <a:t>Health Care Coverage </a:t>
            </a:r>
          </a:p>
          <a:p>
            <a:pPr marL="365760" marR="0" indent="365760" algn="l">
              <a:lnSpc>
                <a:spcPts val="2500"/>
              </a:lnSpc>
              <a:spcBef>
                <a:spcPts val="100"/>
              </a:spcBef>
              <a:spcAft>
                <a:spcPts val="0"/>
              </a:spcAft>
              <a:buFont typeface="Symbol"/>
              <a:buChar char="·"/>
            </a:pPr>
            <a:r>
              <a:rPr lang="en-US" sz="2000" spc="-25">
                <a:solidFill>
                  <a:srgbClr val="FFFFFF"/>
                </a:solidFill>
                <a:latin typeface="Arial" panose="02020603050405020304" pitchFamily="2"/>
              </a:rPr>
              <a:t>Transitional Coverage </a:t>
            </a:r>
          </a:p>
          <a:p>
            <a:pPr marL="365760" marR="0" indent="365760" algn="l">
              <a:lnSpc>
                <a:spcPts val="2500"/>
              </a:lnSpc>
              <a:spcBef>
                <a:spcPts val="390"/>
              </a:spcBef>
              <a:spcAft>
                <a:spcPts val="0"/>
              </a:spcAft>
              <a:buFont typeface="Symbol"/>
              <a:buChar char="·"/>
            </a:pPr>
            <a:r>
              <a:rPr lang="en-US" sz="2000" spc="-15">
                <a:solidFill>
                  <a:srgbClr val="FFFFFF"/>
                </a:solidFill>
                <a:latin typeface="Arial" panose="02020603050405020304" pitchFamily="2"/>
              </a:rPr>
              <a:t>Benefit Information </a:t>
            </a:r>
          </a:p>
          <a:p>
            <a:pPr marL="365760" marR="0" indent="365760" algn="l">
              <a:lnSpc>
                <a:spcPts val="2500"/>
              </a:lnSpc>
              <a:spcBef>
                <a:spcPts val="390"/>
              </a:spcBef>
              <a:spcAft>
                <a:spcPts val="0"/>
              </a:spcAft>
              <a:buFont typeface="Symbol"/>
              <a:buChar char="·"/>
            </a:pPr>
            <a:r>
              <a:rPr lang="en-US" sz="2000" spc="-20">
                <a:solidFill>
                  <a:srgbClr val="FFFFFF"/>
                </a:solidFill>
                <a:latin typeface="Arial" panose="02020603050405020304" pitchFamily="2"/>
              </a:rPr>
              <a:t>Other Information </a:t>
            </a:r>
          </a:p>
          <a:p>
            <a:pPr marL="365760" marR="0" indent="365760" algn="l">
              <a:lnSpc>
                <a:spcPts val="2400"/>
              </a:lnSpc>
              <a:spcBef>
                <a:spcPts val="465"/>
              </a:spcBef>
              <a:spcAft>
                <a:spcPts val="0"/>
              </a:spcAft>
              <a:buFont typeface="Symbol"/>
              <a:buChar char="·"/>
            </a:pPr>
            <a:r>
              <a:rPr lang="en-US" sz="2000" b="1" spc="-10">
                <a:solidFill>
                  <a:srgbClr val="FFFFFF"/>
                </a:solidFill>
                <a:latin typeface="Arial" panose="02020603050405020304" pitchFamily="2"/>
              </a:rPr>
              <a:t>For Information and </a:t>
            </a:r>
            <a:r>
              <a:rPr lang="en-US" sz="2000" b="1" spc="-15">
                <a:solidFill>
                  <a:srgbClr val="FFFFFF"/>
                </a:solidFill>
                <a:latin typeface="Arial" panose="02020603050405020304" pitchFamily="2"/>
              </a:rPr>
              <a:t>Assistance </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layout 23">
    <p:bg>
      <p:bgPr>
        <a:solidFill>
          <a:schemeClr val="bg1">
            <a:alpha val="10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0" y="4368800"/>
            <a:ext cx="9144000" cy="2141855"/>
          </a:xfrm>
          <a:prstGeom prst="rect">
            <a:avLst/>
          </a:prstGeom>
          <a:noFill/>
          <a:ln w="0" cmpd="sng">
            <a:noFill/>
            <a:prstDash val="solid"/>
          </a:ln>
        </p:spPr>
        <p:txBody>
          <a:bodyPr vert="horz" lIns="0" tIns="0" rIns="0" bIns="0" anchor="t"/>
          <a:lstStyle/>
          <a:p>
            <a:pPr marL="4754880" marR="0" indent="320040" algn="l">
              <a:lnSpc>
                <a:spcPts val="1600"/>
              </a:lnSpc>
              <a:spcAft>
                <a:spcPts val="0"/>
              </a:spcAft>
              <a:buFont typeface="Symbol"/>
              <a:buChar char="·"/>
            </a:pPr>
            <a:r>
              <a:rPr lang="en-US" sz="1400" spc="0">
                <a:solidFill>
                  <a:srgbClr val="000000"/>
                </a:solidFill>
                <a:latin typeface="Arial" panose="02020603050405020304" pitchFamily="2"/>
              </a:rPr>
              <a:t>Publications </a:t>
            </a:r>
          </a:p>
          <a:p>
            <a:pPr marL="5074920" marR="0" indent="0" algn="l">
              <a:lnSpc>
                <a:spcPts val="1600"/>
              </a:lnSpc>
              <a:spcBef>
                <a:spcPts val="85"/>
              </a:spcBef>
              <a:spcAft>
                <a:spcPts val="0"/>
              </a:spcAft>
            </a:pPr>
            <a:r>
              <a:rPr lang="en-US" sz="1400" b="1" u="sng" spc="0">
                <a:solidFill>
                  <a:srgbClr val="0000FF"/>
                </a:solidFill>
                <a:latin typeface="Arial" panose="02020603050405020304" pitchFamily="2"/>
              </a:rPr>
              <a:t>www.tricare.mil/publications</a:t>
            </a:r>
            <a:r>
              <a:rPr lang="en-US" sz="100" b="1" spc="0">
                <a:solidFill>
                  <a:srgbClr val="000000"/>
                </a:solidFill>
                <a:latin typeface="Arial" panose="02020603050405020304" pitchFamily="2"/>
              </a:rPr>
              <a:t> </a:t>
            </a:r>
          </a:p>
          <a:p>
            <a:pPr marL="4754880" marR="0" indent="320040" algn="l">
              <a:lnSpc>
                <a:spcPts val="1700"/>
              </a:lnSpc>
              <a:spcBef>
                <a:spcPts val="2345"/>
              </a:spcBef>
              <a:spcAft>
                <a:spcPts val="0"/>
              </a:spcAft>
              <a:buFont typeface="Symbol"/>
              <a:buChar char="·"/>
            </a:pPr>
            <a:r>
              <a:rPr lang="en-US" sz="1400" spc="5">
                <a:solidFill>
                  <a:srgbClr val="000000"/>
                </a:solidFill>
                <a:latin typeface="Arial" panose="02020603050405020304" pitchFamily="2"/>
              </a:rPr>
              <a:t>milConnect </a:t>
            </a:r>
          </a:p>
          <a:p>
            <a:pPr marL="5074920" marR="0" indent="0" algn="l">
              <a:lnSpc>
                <a:spcPts val="1600"/>
              </a:lnSpc>
              <a:spcBef>
                <a:spcPts val="85"/>
              </a:spcBef>
              <a:spcAft>
                <a:spcPts val="7860"/>
              </a:spcAft>
            </a:pPr>
            <a:r>
              <a:rPr lang="en-US" sz="1400" b="1" spc="0">
                <a:solidFill>
                  <a:srgbClr val="000000"/>
                </a:solidFill>
                <a:latin typeface="Arial" panose="02020603050405020304" pitchFamily="2"/>
              </a:rPr>
              <a:t>https:///</a:t>
            </a:r>
            <a:r>
              <a:rPr lang="en-US" sz="1400" b="1" u="sng" spc="0">
                <a:solidFill>
                  <a:srgbClr val="0000FF"/>
                </a:solidFill>
                <a:latin typeface="Arial" panose="02020603050405020304" pitchFamily="2"/>
              </a:rPr>
              <a:t>miltconnect.tricare.mil</a:t>
            </a:r>
            <a:r>
              <a:rPr lang="en-US" sz="100" b="1" spc="0">
                <a:solidFill>
                  <a:srgbClr val="000000"/>
                </a:solidFill>
                <a:latin typeface="Arial" panose="02020603050405020304" pitchFamily="2"/>
              </a:rPr>
              <a:t> </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A215E-D114-4E66-A739-D511A5D3ABFF}" type="datetimeFigureOut">
              <a:rPr lang="en-US" smtClean="0"/>
              <a:t>3/31/2023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783BFB-80C1-4C9D-AEC2-BD51D3BA2A72}" type="slidenum">
              <a:rPr lang="en-US" smtClean="0"/>
              <a:t>‹#›</a:t>
            </a:fld>
            <a:endParaRPr lang="en-US"/>
          </a:p>
        </p:txBody>
      </p:sp>
    </p:spTree>
    <p:extLst>
      <p:ext uri="{BB962C8B-B14F-4D97-AF65-F5344CB8AC3E}">
        <p14:creationId xmlns:p14="http://schemas.microsoft.com/office/powerpoint/2010/main" val="1580089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EA215E-D114-4E66-A739-D511A5D3ABFF}"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83BFB-80C1-4C9D-AEC2-BD51D3BA2A72}" type="slidenum">
              <a:rPr lang="en-US" smtClean="0"/>
              <a:t>‹#›</a:t>
            </a:fld>
            <a:endParaRPr lang="en-US"/>
          </a:p>
        </p:txBody>
      </p:sp>
    </p:spTree>
    <p:extLst>
      <p:ext uri="{BB962C8B-B14F-4D97-AF65-F5344CB8AC3E}">
        <p14:creationId xmlns:p14="http://schemas.microsoft.com/office/powerpoint/2010/main" val="1121255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layout 2">
    <p:bg>
      <p:bgPr>
        <a:solidFill>
          <a:schemeClr val="bg1">
            <a:alpha val="10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2353310" y="1659255"/>
            <a:ext cx="1905000" cy="956945"/>
          </a:xfrm>
          <a:prstGeom prst="rect">
            <a:avLst/>
          </a:prstGeom>
          <a:noFill/>
          <a:ln w="0" cmpd="sng">
            <a:noFill/>
            <a:prstDash val="solid"/>
          </a:ln>
        </p:spPr>
        <p:txBody>
          <a:bodyPr vert="horz" lIns="0" tIns="0" rIns="0" bIns="0" anchor="t"/>
          <a:lstStyle/>
          <a:p>
            <a:pPr marL="0" marR="0" indent="0" algn="l">
              <a:lnSpc>
                <a:spcPts val="3800"/>
              </a:lnSpc>
              <a:spcAft>
                <a:spcPts val="0"/>
              </a:spcAft>
            </a:pPr>
            <a:r>
              <a:rPr lang="en-US" sz="3200" b="1" spc="-90">
                <a:solidFill>
                  <a:srgbClr val="0F347A"/>
                </a:solidFill>
                <a:latin typeface="Arial" panose="02020603050405020304" pitchFamily="2"/>
              </a:rPr>
              <a:t>Today’s AGENDA </a:t>
            </a:r>
          </a:p>
        </p:txBody>
      </p:sp>
      <p:sp>
        <p:nvSpPr>
          <p:cNvPr id="6" name="Text Placeholder 5"/>
          <p:cNvSpPr>
            <a:spLocks noGrp="1"/>
          </p:cNvSpPr>
          <p:nvPr>
            <p:ph type="body" idx="10"/>
          </p:nvPr>
        </p:nvSpPr>
        <p:spPr>
          <a:xfrm>
            <a:off x="4980305" y="1598295"/>
            <a:ext cx="2853055" cy="2505075"/>
          </a:xfrm>
          <a:prstGeom prst="rect">
            <a:avLst/>
          </a:prstGeom>
          <a:noFill/>
          <a:ln w="0" cmpd="sng">
            <a:noFill/>
            <a:prstDash val="solid"/>
          </a:ln>
        </p:spPr>
        <p:txBody>
          <a:bodyPr vert="horz" lIns="0" tIns="115570" rIns="0" bIns="0" anchor="t"/>
          <a:lstStyle/>
          <a:p>
            <a:pPr marL="365760" marR="0" indent="365760" algn="l">
              <a:lnSpc>
                <a:spcPts val="2800"/>
              </a:lnSpc>
              <a:spcAft>
                <a:spcPts val="0"/>
              </a:spcAft>
              <a:buFont typeface="Symbol"/>
              <a:buChar char="·"/>
            </a:pPr>
            <a:r>
              <a:rPr lang="en-US" sz="2000" spc="-45">
                <a:solidFill>
                  <a:srgbClr val="1275BA"/>
                </a:solidFill>
                <a:latin typeface="Arial" panose="02020603050405020304" pitchFamily="2"/>
              </a:rPr>
              <a:t>Health Care Coverage </a:t>
            </a:r>
          </a:p>
          <a:p>
            <a:pPr marL="365760" marR="0" indent="365760" algn="l">
              <a:lnSpc>
                <a:spcPts val="2500"/>
              </a:lnSpc>
              <a:spcBef>
                <a:spcPts val="100"/>
              </a:spcBef>
              <a:spcAft>
                <a:spcPts val="0"/>
              </a:spcAft>
              <a:buFont typeface="Symbol"/>
              <a:buChar char="·"/>
            </a:pPr>
            <a:r>
              <a:rPr lang="en-US" sz="2000" spc="-25">
                <a:solidFill>
                  <a:srgbClr val="1275BA"/>
                </a:solidFill>
                <a:latin typeface="Arial" panose="02020603050405020304" pitchFamily="2"/>
              </a:rPr>
              <a:t>Transitional Coverage </a:t>
            </a:r>
          </a:p>
          <a:p>
            <a:pPr marL="365760" marR="0" indent="365760" algn="l">
              <a:lnSpc>
                <a:spcPts val="2500"/>
              </a:lnSpc>
              <a:spcBef>
                <a:spcPts val="400"/>
              </a:spcBef>
              <a:spcAft>
                <a:spcPts val="0"/>
              </a:spcAft>
              <a:buFont typeface="Symbol"/>
              <a:buChar char="·"/>
            </a:pPr>
            <a:r>
              <a:rPr lang="en-US" sz="2000" spc="-15">
                <a:solidFill>
                  <a:srgbClr val="1275BA"/>
                </a:solidFill>
                <a:latin typeface="Arial" panose="02020603050405020304" pitchFamily="2"/>
              </a:rPr>
              <a:t>Benefit Information </a:t>
            </a:r>
          </a:p>
          <a:p>
            <a:pPr marL="365760" marR="0" indent="365760" algn="l">
              <a:lnSpc>
                <a:spcPts val="2400"/>
              </a:lnSpc>
              <a:spcBef>
                <a:spcPts val="480"/>
              </a:spcBef>
              <a:spcAft>
                <a:spcPts val="0"/>
              </a:spcAft>
              <a:buFont typeface="Symbol"/>
              <a:buChar char="·"/>
            </a:pPr>
            <a:r>
              <a:rPr lang="en-US" sz="2000" spc="0">
                <a:solidFill>
                  <a:srgbClr val="1275BA"/>
                </a:solidFill>
                <a:latin typeface="Arial" panose="02020603050405020304" pitchFamily="2"/>
              </a:rPr>
              <a:t>Other Important Information </a:t>
            </a:r>
          </a:p>
          <a:p>
            <a:pPr marL="365760" marR="0" indent="365760" algn="l">
              <a:lnSpc>
                <a:spcPts val="2400"/>
              </a:lnSpc>
              <a:spcBef>
                <a:spcPts val="480"/>
              </a:spcBef>
              <a:spcAft>
                <a:spcPts val="0"/>
              </a:spcAft>
              <a:buFont typeface="Symbol"/>
              <a:buChar char="·"/>
            </a:pPr>
            <a:r>
              <a:rPr lang="en-US" sz="2000" spc="0">
                <a:solidFill>
                  <a:srgbClr val="1275BA"/>
                </a:solidFill>
                <a:latin typeface="Arial" panose="02020603050405020304" pitchFamily="2"/>
              </a:rPr>
              <a:t>For Information and Assistance </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0" y="0"/>
            <a:ext cx="9144000" cy="685799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lvl1pPr>
              <a:defRPr>
                <a:solidFill>
                  <a:srgbClr val="C00000"/>
                </a:solidFill>
                <a:latin typeface="Tahoma" pitchFamily="34" charset="0"/>
                <a:ea typeface="Tahoma" pitchFamily="34" charset="0"/>
                <a:cs typeface="Tahoma" pitchFamily="34" charset="0"/>
              </a:defRPr>
            </a:lvl1pPr>
          </a:lstStyle>
          <a:p>
            <a:fld id="{005AC1BB-748C-4072-AD1D-7EB7D4BE5829}" type="slidenum">
              <a:rPr kumimoji="0" lang="en-US" sz="1200" b="1" i="0" u="none" strike="noStrike" kern="1200" cap="none" spc="0" normalizeH="0" baseline="0" noProof="0" smtClean="0">
                <a:ln>
                  <a:noFill/>
                </a:ln>
                <a:solidFill>
                  <a:srgbClr val="C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dirty="0"/>
          </a:p>
        </p:txBody>
      </p:sp>
    </p:spTree>
    <p:extLst>
      <p:ext uri="{BB962C8B-B14F-4D97-AF65-F5344CB8AC3E}">
        <p14:creationId xmlns:p14="http://schemas.microsoft.com/office/powerpoint/2010/main" val="3491487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layout 12">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152400"/>
            <a:ext cx="9144000" cy="1443355"/>
          </a:xfrm>
          <a:prstGeom prst="rect">
            <a:avLst/>
          </a:prstGeom>
          <a:noFill/>
          <a:ln w="0" cmpd="sng">
            <a:noFill/>
            <a:prstDash val="solid"/>
          </a:ln>
        </p:spPr>
        <p:txBody>
          <a:bodyPr vert="horz" lIns="0" tIns="171450" rIns="0" bIns="0" anchor="t">
            <a:normAutofit fontScale="90000"/>
          </a:bodyPr>
          <a:lstStyle/>
          <a:p>
            <a:pPr marL="502920" marR="0" indent="0" algn="l">
              <a:lnSpc>
                <a:spcPts val="4700"/>
              </a:lnSpc>
              <a:spcAft>
                <a:spcPts val="5300"/>
              </a:spcAft>
              <a:tabLst>
                <a:tab pos="5074920" algn="l"/>
              </a:tabLst>
            </a:pPr>
            <a:r>
              <a:rPr lang="en-US" sz="3800" spc="0">
                <a:solidFill>
                  <a:srgbClr val="006BB6"/>
                </a:solidFill>
                <a:latin typeface="Arial" panose="02020603050405020304" pitchFamily="2"/>
              </a:rPr>
              <a:t>Step 2</a:t>
            </a:r>
            <a:r>
              <a:rPr lang="en-US" sz="3900" spc="0">
                <a:solidFill>
                  <a:srgbClr val="006BB6"/>
                </a:solidFill>
                <a:latin typeface="Arial" panose="02020603050405020304" pitchFamily="2"/>
              </a:rPr>
              <a:t>—</a:t>
            </a:r>
            <a:r>
              <a:rPr lang="en-US" sz="3800" spc="0">
                <a:solidFill>
                  <a:srgbClr val="006BB6"/>
                </a:solidFill>
                <a:latin typeface="Arial" panose="02020603050405020304" pitchFamily="2"/>
              </a:rPr>
              <a:t>Purchase </a:t>
            </a:r>
            <a:r>
              <a:rPr lang="en-US" sz="1950" spc="0">
                <a:solidFill>
                  <a:srgbClr val="006BB6"/>
                </a:solidFill>
                <a:latin typeface="Arial Narrow" panose="02020603050405020304" pitchFamily="2"/>
              </a:rPr>
              <a:t>TRICARE Reserve Select </a:t>
            </a:r>
          </a:p>
        </p:txBody>
      </p:sp>
      <p:sp>
        <p:nvSpPr>
          <p:cNvPr id="3" name="Text Placeholder 2"/>
          <p:cNvSpPr>
            <a:spLocks noGrp="1"/>
          </p:cNvSpPr>
          <p:nvPr>
            <p:ph type="body" idx="10"/>
          </p:nvPr>
        </p:nvSpPr>
        <p:spPr>
          <a:xfrm>
            <a:off x="0" y="1595755"/>
            <a:ext cx="9144000" cy="4914900"/>
          </a:xfrm>
          <a:prstGeom prst="rect">
            <a:avLst/>
          </a:prstGeom>
          <a:noFill/>
          <a:ln w="0" cmpd="sng">
            <a:noFill/>
            <a:prstDash val="solid"/>
          </a:ln>
        </p:spPr>
        <p:txBody>
          <a:bodyPr vert="horz" lIns="0" tIns="0" rIns="0" bIns="0" anchor="t">
            <a:normAutofit fontScale="75000"/>
          </a:bodyPr>
          <a:lstStyle/>
          <a:p>
            <a:pPr marL="731520" marR="0" indent="0" algn="l">
              <a:lnSpc>
                <a:spcPts val="2200"/>
              </a:lnSpc>
              <a:spcAft>
                <a:spcPts val="0"/>
              </a:spcAft>
            </a:pPr>
            <a:r>
              <a:rPr lang="en-US" sz="2000" spc="-25">
                <a:solidFill>
                  <a:srgbClr val="000000"/>
                </a:solidFill>
                <a:latin typeface="Arial" panose="02020603050405020304" pitchFamily="2"/>
              </a:rPr>
              <a:t>Purchase TRS: </a:t>
            </a:r>
          </a:p>
          <a:p>
            <a:pPr marL="1051560" marR="685800" indent="320040" algn="l">
              <a:lnSpc>
                <a:spcPts val="2400"/>
              </a:lnSpc>
              <a:spcBef>
                <a:spcPts val="20"/>
              </a:spcBef>
              <a:spcAft>
                <a:spcPts val="0"/>
              </a:spcAft>
              <a:buFont typeface="Symbol"/>
              <a:buChar char="·"/>
            </a:pPr>
            <a:r>
              <a:rPr lang="en-US" sz="2000" spc="0">
                <a:solidFill>
                  <a:srgbClr val="000000"/>
                </a:solidFill>
                <a:latin typeface="Arial" panose="02020603050405020304" pitchFamily="2"/>
              </a:rPr>
              <a:t>Online by using the Beneficiary Web Enrollment (BWE) website at </a:t>
            </a:r>
            <a:r>
              <a:rPr lang="en-US" sz="2000" b="1" u="sng" spc="0">
                <a:solidFill>
                  <a:srgbClr val="0000FF"/>
                </a:solidFill>
                <a:latin typeface="Arial" panose="02020603050405020304" pitchFamily="2"/>
              </a:rPr>
              <a:t>https://milconnect.dmdc.osd.mil</a:t>
            </a:r>
            <a:r>
              <a:rPr lang="en-US" sz="2000" b="1" spc="0">
                <a:solidFill>
                  <a:srgbClr val="13377C"/>
                </a:solidFill>
                <a:latin typeface="Arial" panose="02020603050405020304" pitchFamily="2"/>
              </a:rPr>
              <a:t>. </a:t>
            </a:r>
          </a:p>
          <a:p>
            <a:pPr marL="1051560" marR="457200" indent="320040" algn="l">
              <a:lnSpc>
                <a:spcPts val="2400"/>
              </a:lnSpc>
              <a:spcBef>
                <a:spcPts val="0"/>
              </a:spcBef>
              <a:spcAft>
                <a:spcPts val="0"/>
              </a:spcAft>
              <a:buFont typeface="Symbol"/>
              <a:buChar char="·"/>
            </a:pPr>
            <a:r>
              <a:rPr lang="en-US" sz="2000" spc="-25">
                <a:solidFill>
                  <a:srgbClr val="000000"/>
                </a:solidFill>
                <a:latin typeface="Arial" panose="02020603050405020304" pitchFamily="2"/>
              </a:rPr>
              <a:t>By mailing a completed and signed </a:t>
            </a:r>
            <a:r>
              <a:rPr lang="en-US" sz="2000" i="1" spc="-25">
                <a:solidFill>
                  <a:srgbClr val="000000"/>
                </a:solidFill>
                <a:latin typeface="Arial" panose="02020603050405020304" pitchFamily="2"/>
              </a:rPr>
              <a:t>Reserve Component Health Coverage Request Form </a:t>
            </a:r>
            <a:r>
              <a:rPr lang="en-US" sz="2000" spc="-25">
                <a:solidFill>
                  <a:srgbClr val="000000"/>
                </a:solidFill>
                <a:latin typeface="Arial" panose="02020603050405020304" pitchFamily="2"/>
              </a:rPr>
              <a:t>(DD Form 2896-1) t</a:t>
            </a:r>
            <a:r>
              <a:rPr lang="en-US" sz="1800" spc="-20">
                <a:solidFill>
                  <a:srgbClr val="000000"/>
                </a:solidFill>
                <a:latin typeface="Arial" panose="02020603050405020304" pitchFamily="2"/>
              </a:rPr>
              <a:t>o your regional contractor </a:t>
            </a:r>
          </a:p>
          <a:p>
            <a:pPr marL="1143000" marR="0" indent="0" algn="l">
              <a:lnSpc>
                <a:spcPts val="2100"/>
              </a:lnSpc>
              <a:spcBef>
                <a:spcPts val="500"/>
              </a:spcBef>
              <a:spcAft>
                <a:spcPts val="0"/>
              </a:spcAft>
            </a:pPr>
            <a:r>
              <a:rPr lang="en-US" sz="1900" spc="0">
                <a:solidFill>
                  <a:srgbClr val="000000"/>
                </a:solidFill>
                <a:latin typeface="Arial" panose="02020603050405020304" pitchFamily="2"/>
              </a:rPr>
              <a:t>– </a:t>
            </a:r>
            <a:r>
              <a:rPr lang="en-US" sz="1800" spc="0">
                <a:solidFill>
                  <a:srgbClr val="000000"/>
                </a:solidFill>
                <a:latin typeface="Arial" panose="02020603050405020304" pitchFamily="2"/>
              </a:rPr>
              <a:t>Include initial premium payment </a:t>
            </a:r>
          </a:p>
          <a:p>
            <a:pPr marL="1051560" marR="0" indent="320040" algn="l">
              <a:lnSpc>
                <a:spcPts val="2500"/>
              </a:lnSpc>
              <a:spcBef>
                <a:spcPts val="370"/>
              </a:spcBef>
              <a:spcAft>
                <a:spcPts val="0"/>
              </a:spcAft>
              <a:buFont typeface="Symbol"/>
              <a:buChar char="·"/>
            </a:pPr>
            <a:r>
              <a:rPr lang="en-US" sz="2000" spc="0">
                <a:solidFill>
                  <a:srgbClr val="000000"/>
                </a:solidFill>
                <a:latin typeface="Arial" panose="02020603050405020304" pitchFamily="2"/>
              </a:rPr>
              <a:t>By calling your regional contractor </a:t>
            </a:r>
          </a:p>
          <a:p>
            <a:pPr marL="1051560" marR="0" indent="320040" algn="l">
              <a:lnSpc>
                <a:spcPts val="2500"/>
              </a:lnSpc>
              <a:spcBef>
                <a:spcPts val="405"/>
              </a:spcBef>
              <a:spcAft>
                <a:spcPts val="0"/>
              </a:spcAft>
              <a:buFont typeface="Symbol"/>
              <a:buChar char="·"/>
            </a:pPr>
            <a:r>
              <a:rPr lang="en-US" sz="2000" spc="0">
                <a:solidFill>
                  <a:srgbClr val="000000"/>
                </a:solidFill>
                <a:latin typeface="Arial" panose="02020603050405020304" pitchFamily="2"/>
              </a:rPr>
              <a:t>In person overseas at a TRICARE Service Center </a:t>
            </a:r>
          </a:p>
          <a:p>
            <a:pPr marL="731520" marR="777240" indent="0" algn="l">
              <a:lnSpc>
                <a:spcPts val="2400"/>
              </a:lnSpc>
              <a:spcBef>
                <a:spcPts val="2400"/>
              </a:spcBef>
              <a:spcAft>
                <a:spcPts val="11325"/>
              </a:spcAft>
            </a:pPr>
            <a:r>
              <a:rPr lang="en-US" sz="2000" spc="0">
                <a:solidFill>
                  <a:srgbClr val="000000"/>
                </a:solidFill>
                <a:latin typeface="Arial" panose="02020603050405020304" pitchFamily="2"/>
              </a:rPr>
              <a:t>For continuous coverage, purchase TRS up to 90 days before TAMP ends, but no later than 90 days after TAMP ends. </a:t>
            </a:r>
          </a:p>
        </p:txBody>
      </p:sp>
    </p:spTree>
    <p:extLst>
      <p:ext uri="{BB962C8B-B14F-4D97-AF65-F5344CB8AC3E}">
        <p14:creationId xmlns:p14="http://schemas.microsoft.com/office/powerpoint/2010/main" val="2669724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layout 14">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228600" y="431800"/>
            <a:ext cx="8915400" cy="455295"/>
          </a:xfrm>
          <a:prstGeom prst="rect">
            <a:avLst/>
          </a:prstGeom>
          <a:solidFill>
            <a:srgbClr val="E3F3FA"/>
          </a:solidFill>
          <a:ln w="0" cmpd="sng">
            <a:noFill/>
            <a:prstDash val="solid"/>
          </a:ln>
        </p:spPr>
        <p:txBody>
          <a:bodyPr vert="horz" lIns="0" tIns="55880" rIns="0" bIns="0" anchor="t"/>
          <a:lstStyle/>
          <a:p>
            <a:pPr marL="228600" marR="0" indent="0" algn="l">
              <a:lnSpc>
                <a:spcPts val="2600"/>
              </a:lnSpc>
              <a:spcAft>
                <a:spcPts val="495"/>
              </a:spcAft>
            </a:pPr>
            <a:r>
              <a:rPr lang="en-US" sz="2300" b="1" spc="-10">
                <a:solidFill>
                  <a:srgbClr val="006BB6"/>
                </a:solidFill>
                <a:latin typeface="Arial" panose="02020603050405020304" pitchFamily="2"/>
              </a:rPr>
              <a:t>TRICARE Reserve Select: Getting Care </a:t>
            </a:r>
            <a:r>
              <a:rPr lang="en-US" sz="1800" b="1" spc="-5">
                <a:solidFill>
                  <a:srgbClr val="006BB6"/>
                </a:solidFill>
                <a:latin typeface="Arial" panose="02020603050405020304" pitchFamily="2"/>
              </a:rPr>
              <a:t>(continued) </a:t>
            </a:r>
          </a:p>
        </p:txBody>
      </p:sp>
      <p:sp>
        <p:nvSpPr>
          <p:cNvPr id="5" name="Text Placeholder 4"/>
          <p:cNvSpPr>
            <a:spLocks noGrp="1"/>
          </p:cNvSpPr>
          <p:nvPr>
            <p:ph type="body" idx="10"/>
          </p:nvPr>
        </p:nvSpPr>
        <p:spPr>
          <a:xfrm>
            <a:off x="405130" y="1590040"/>
            <a:ext cx="7480300" cy="4920615"/>
          </a:xfrm>
          <a:prstGeom prst="rect">
            <a:avLst/>
          </a:prstGeom>
          <a:noFill/>
          <a:ln w="0" cmpd="sng">
            <a:noFill/>
            <a:prstDash val="solid"/>
          </a:ln>
        </p:spPr>
        <p:txBody>
          <a:bodyPr vert="horz" lIns="0" tIns="0" rIns="0" bIns="0" anchor="t"/>
          <a:lstStyle/>
          <a:p>
            <a:pPr marL="0" marR="0" indent="411480" algn="l">
              <a:lnSpc>
                <a:spcPts val="2300"/>
              </a:lnSpc>
              <a:spcAft>
                <a:spcPts val="0"/>
              </a:spcAft>
              <a:buFont typeface="Symbol"/>
              <a:buChar char="·"/>
            </a:pPr>
            <a:r>
              <a:rPr lang="en-US" sz="2000" spc="-25">
                <a:solidFill>
                  <a:srgbClr val="000000"/>
                </a:solidFill>
                <a:latin typeface="Arial" panose="02020603050405020304" pitchFamily="2"/>
              </a:rPr>
              <a:t>For TRS, locate a network or non-network TRICARE-authorized </a:t>
            </a:r>
          </a:p>
          <a:p>
            <a:pPr marL="320040" marR="0" indent="0" algn="l">
              <a:lnSpc>
                <a:spcPts val="2300"/>
              </a:lnSpc>
              <a:spcBef>
                <a:spcPts val="115"/>
              </a:spcBef>
              <a:spcAft>
                <a:spcPts val="0"/>
              </a:spcAft>
            </a:pPr>
            <a:r>
              <a:rPr lang="en-US" sz="2000" spc="-30">
                <a:solidFill>
                  <a:srgbClr val="000000"/>
                </a:solidFill>
                <a:latin typeface="Arial" panose="02020603050405020304" pitchFamily="2"/>
              </a:rPr>
              <a:t>provider: </a:t>
            </a:r>
          </a:p>
          <a:p>
            <a:pPr marL="731520" marR="1737360" indent="0" algn="just">
              <a:lnSpc>
                <a:spcPts val="2200"/>
              </a:lnSpc>
              <a:spcBef>
                <a:spcPts val="410"/>
              </a:spcBef>
              <a:spcAft>
                <a:spcPts val="0"/>
              </a:spcAft>
            </a:pPr>
            <a:r>
              <a:rPr lang="en-US" sz="1800" spc="0">
                <a:solidFill>
                  <a:srgbClr val="000000"/>
                </a:solidFill>
                <a:latin typeface="Arial" panose="02020603050405020304" pitchFamily="2"/>
              </a:rPr>
              <a:t>– Go to</a:t>
            </a:r>
            <a:r>
              <a:rPr lang="en-US" sz="1800" b="1" u="sng" spc="0">
                <a:solidFill>
                  <a:srgbClr val="0000FF"/>
                </a:solidFill>
                <a:latin typeface="Arial" panose="02020603050405020304" pitchFamily="2"/>
              </a:rPr>
              <a:t>www.tricare.mil/findaprovider</a:t>
            </a:r>
            <a:r>
              <a:rPr lang="en-US" sz="1800" spc="0">
                <a:solidFill>
                  <a:srgbClr val="000000"/>
                </a:solidFill>
                <a:latin typeface="Arial" panose="02020603050405020304" pitchFamily="2"/>
              </a:rPr>
              <a:t> or call your regional contractor. </a:t>
            </a:r>
          </a:p>
          <a:p>
            <a:pPr marL="411480" marR="0" indent="0" algn="l">
              <a:lnSpc>
                <a:spcPts val="2100"/>
              </a:lnSpc>
              <a:spcBef>
                <a:spcPts val="505"/>
              </a:spcBef>
              <a:spcAft>
                <a:spcPts val="0"/>
              </a:spcAft>
            </a:pPr>
            <a:r>
              <a:rPr lang="en-US" sz="1800" spc="-20">
                <a:solidFill>
                  <a:srgbClr val="000000"/>
                </a:solidFill>
                <a:latin typeface="Arial" panose="02020603050405020304" pitchFamily="2"/>
              </a:rPr>
              <a:t>– Ask your provider’s office if they accept TRICARE. </a:t>
            </a:r>
          </a:p>
          <a:p>
            <a:pPr marL="1280160" marR="0" indent="320040" algn="l">
              <a:lnSpc>
                <a:spcPts val="1900"/>
              </a:lnSpc>
              <a:spcBef>
                <a:spcPts val="320"/>
              </a:spcBef>
              <a:spcAft>
                <a:spcPts val="0"/>
              </a:spcAft>
              <a:buFont typeface="Symbol"/>
              <a:buChar char="·"/>
            </a:pPr>
            <a:r>
              <a:rPr lang="en-US" sz="1600" spc="0">
                <a:solidFill>
                  <a:srgbClr val="000000"/>
                </a:solidFill>
                <a:latin typeface="Arial" panose="02020603050405020304" pitchFamily="2"/>
              </a:rPr>
              <a:t>If not, invite the provider to become TRICARE-authorized. </a:t>
            </a:r>
          </a:p>
          <a:p>
            <a:pPr marL="1280160" marR="731520" indent="320040" algn="l">
              <a:lnSpc>
                <a:spcPts val="1900"/>
              </a:lnSpc>
              <a:spcBef>
                <a:spcPts val="460"/>
              </a:spcBef>
              <a:spcAft>
                <a:spcPts val="20200"/>
              </a:spcAft>
              <a:buFont typeface="Symbol"/>
              <a:buChar char="·"/>
            </a:pPr>
            <a:r>
              <a:rPr lang="en-US" sz="1600" spc="0">
                <a:solidFill>
                  <a:srgbClr val="000000"/>
                </a:solidFill>
                <a:latin typeface="Arial" panose="02020603050405020304" pitchFamily="2"/>
              </a:rPr>
              <a:t>Give your regional contractor’s phone number to the provider or send him or her to</a:t>
            </a:r>
            <a:r>
              <a:rPr lang="en-US" sz="1600" b="1" u="sng" spc="0">
                <a:solidFill>
                  <a:srgbClr val="0000FF"/>
                </a:solidFill>
                <a:latin typeface="Arial" panose="02020603050405020304" pitchFamily="2"/>
              </a:rPr>
              <a:t>www.tricare.mil/providers</a:t>
            </a:r>
            <a:r>
              <a:rPr lang="en-US" sz="1600" spc="0">
                <a:solidFill>
                  <a:srgbClr val="13377C"/>
                </a:solidFill>
                <a:latin typeface="Arial" panose="02020603050405020304" pitchFamily="2"/>
              </a:rPr>
              <a:t>. </a:t>
            </a:r>
          </a:p>
        </p:txBody>
      </p:sp>
    </p:spTree>
    <p:extLst>
      <p:ext uri="{BB962C8B-B14F-4D97-AF65-F5344CB8AC3E}">
        <p14:creationId xmlns:p14="http://schemas.microsoft.com/office/powerpoint/2010/main" val="4254096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layout 16">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355600"/>
            <a:ext cx="9144000" cy="1155065"/>
          </a:xfrm>
          <a:prstGeom prst="rect">
            <a:avLst/>
          </a:prstGeom>
          <a:noFill/>
          <a:ln w="0" cmpd="sng">
            <a:noFill/>
            <a:prstDash val="solid"/>
          </a:ln>
        </p:spPr>
        <p:txBody>
          <a:bodyPr vert="horz" lIns="0" tIns="3810" rIns="0" bIns="0" anchor="t"/>
          <a:lstStyle/>
          <a:p>
            <a:pPr marL="0" marR="0" indent="0" algn="ctr">
              <a:lnSpc>
                <a:spcPts val="4300"/>
              </a:lnSpc>
              <a:spcAft>
                <a:spcPts val="4745"/>
              </a:spcAft>
            </a:pPr>
            <a:r>
              <a:rPr lang="en-US" sz="3800" spc="-5">
                <a:solidFill>
                  <a:srgbClr val="006BB6"/>
                </a:solidFill>
                <a:latin typeface="Arial" panose="02020603050405020304" pitchFamily="2"/>
              </a:rPr>
              <a:t>TRICARE Reserve Select: Costs </a:t>
            </a:r>
          </a:p>
        </p:txBody>
      </p:sp>
      <p:sp>
        <p:nvSpPr>
          <p:cNvPr id="3" name="Text Placeholder 2"/>
          <p:cNvSpPr>
            <a:spLocks noGrp="1"/>
          </p:cNvSpPr>
          <p:nvPr>
            <p:ph type="body" idx="10"/>
          </p:nvPr>
        </p:nvSpPr>
        <p:spPr>
          <a:xfrm>
            <a:off x="408305" y="1510665"/>
            <a:ext cx="8229600" cy="4999990"/>
          </a:xfrm>
          <a:prstGeom prst="rect">
            <a:avLst/>
          </a:prstGeom>
          <a:noFill/>
          <a:ln w="0" cmpd="sng">
            <a:noFill/>
            <a:prstDash val="solid"/>
          </a:ln>
        </p:spPr>
        <p:txBody>
          <a:bodyPr vert="horz" lIns="0" tIns="0" rIns="0" bIns="0" anchor="t">
            <a:normAutofit fontScale="75000"/>
          </a:bodyPr>
          <a:lstStyle/>
          <a:p>
            <a:pPr marL="457200" marR="0" indent="365760" algn="l">
              <a:lnSpc>
                <a:spcPts val="2500"/>
              </a:lnSpc>
              <a:spcAft>
                <a:spcPts val="0"/>
              </a:spcAft>
              <a:buFont typeface="Symbol"/>
              <a:buChar char="·"/>
            </a:pPr>
            <a:r>
              <a:rPr lang="en-US" sz="2000" spc="0">
                <a:solidFill>
                  <a:srgbClr val="000000"/>
                </a:solidFill>
                <a:latin typeface="Arial" panose="02020603050405020304" pitchFamily="2"/>
              </a:rPr>
              <a:t>Monthly premiums (per calendar year): </a:t>
            </a:r>
            <a:br/>
            <a:r>
              <a:rPr lang="en-US" sz="2250" spc="0">
                <a:solidFill>
                  <a:srgbClr val="000000"/>
                </a:solidFill>
                <a:latin typeface="Arial" panose="02020603050405020304" pitchFamily="2"/>
              </a:rPr>
              <a:t>– </a:t>
            </a:r>
            <a:r>
              <a:rPr lang="en-US" sz="1800" spc="0">
                <a:solidFill>
                  <a:srgbClr val="000000"/>
                </a:solidFill>
                <a:latin typeface="Arial" panose="02020603050405020304" pitchFamily="2"/>
              </a:rPr>
              <a:t>Go to</a:t>
            </a:r>
            <a:r>
              <a:rPr lang="en-US" sz="1800" b="1" u="sng" spc="0">
                <a:solidFill>
                  <a:srgbClr val="0000FF"/>
                </a:solidFill>
                <a:latin typeface="Arial" panose="02020603050405020304" pitchFamily="2"/>
              </a:rPr>
              <a:t>www.tricare.mil/costs</a:t>
            </a:r>
            <a:r>
              <a:rPr lang="en-US" sz="1800" spc="0">
                <a:solidFill>
                  <a:srgbClr val="13377C"/>
                </a:solidFill>
                <a:latin typeface="Arial" panose="02020603050405020304" pitchFamily="2"/>
              </a:rPr>
              <a:t>. </a:t>
            </a:r>
          </a:p>
          <a:p>
            <a:pPr marL="0" marR="0" indent="365760" algn="l">
              <a:lnSpc>
                <a:spcPts val="2500"/>
              </a:lnSpc>
              <a:spcBef>
                <a:spcPts val="295"/>
              </a:spcBef>
              <a:spcAft>
                <a:spcPts val="0"/>
              </a:spcAft>
              <a:buFont typeface="Symbol"/>
              <a:buChar char="·"/>
            </a:pPr>
            <a:r>
              <a:rPr lang="en-US" sz="1950" spc="15">
                <a:solidFill>
                  <a:srgbClr val="000000"/>
                </a:solidFill>
                <a:latin typeface="Arial" panose="02020603050405020304" pitchFamily="2"/>
              </a:rPr>
              <a:t>Annual deductible is based on sponsor’s pay grade. </a:t>
            </a:r>
          </a:p>
          <a:p>
            <a:pPr marL="365760" marR="457200" indent="365760" algn="l">
              <a:lnSpc>
                <a:spcPts val="2400"/>
              </a:lnSpc>
              <a:spcBef>
                <a:spcPts val="475"/>
              </a:spcBef>
              <a:spcAft>
                <a:spcPts val="0"/>
              </a:spcAft>
              <a:buFont typeface="Symbol"/>
              <a:buChar char="·"/>
            </a:pPr>
            <a:r>
              <a:rPr lang="en-US" sz="2000" spc="0">
                <a:solidFill>
                  <a:srgbClr val="000000"/>
                </a:solidFill>
                <a:latin typeface="Arial" panose="02020603050405020304" pitchFamily="2"/>
              </a:rPr>
              <a:t>Cost-shares apply for covered services and vary depending on the type of provider (network or non-network). </a:t>
            </a:r>
          </a:p>
          <a:p>
            <a:pPr marL="0" marR="0" indent="365760" algn="l">
              <a:lnSpc>
                <a:spcPts val="2500"/>
              </a:lnSpc>
              <a:spcBef>
                <a:spcPts val="400"/>
              </a:spcBef>
              <a:spcAft>
                <a:spcPts val="0"/>
              </a:spcAft>
              <a:buFont typeface="Symbol"/>
              <a:buChar char="·"/>
            </a:pPr>
            <a:r>
              <a:rPr lang="en-US" sz="2000" spc="-5">
                <a:solidFill>
                  <a:srgbClr val="000000"/>
                </a:solidFill>
                <a:latin typeface="Arial" panose="02020603050405020304" pitchFamily="2"/>
              </a:rPr>
              <a:t>The catastrophic cap is per family for covered medical services. </a:t>
            </a:r>
          </a:p>
          <a:p>
            <a:pPr marL="0" marR="0" indent="365760" algn="l">
              <a:lnSpc>
                <a:spcPts val="2500"/>
              </a:lnSpc>
              <a:spcBef>
                <a:spcPts val="400"/>
              </a:spcBef>
              <a:spcAft>
                <a:spcPts val="20585"/>
              </a:spcAft>
              <a:buFont typeface="Symbol"/>
              <a:buChar char="·"/>
            </a:pPr>
            <a:r>
              <a:rPr lang="en-US" sz="2000" spc="-20">
                <a:solidFill>
                  <a:srgbClr val="000000"/>
                </a:solidFill>
                <a:latin typeface="Arial" panose="02020603050405020304" pitchFamily="2"/>
              </a:rPr>
              <a:t>For the most up-to-date cost information, visit</a:t>
            </a:r>
            <a:r>
              <a:rPr lang="en-US" sz="2000" b="1" u="sng" spc="-15">
                <a:solidFill>
                  <a:srgbClr val="0000FF"/>
                </a:solidFill>
                <a:latin typeface="Arial" panose="02020603050405020304" pitchFamily="2"/>
              </a:rPr>
              <a:t>www.tricare.mil/costs</a:t>
            </a:r>
            <a:r>
              <a:rPr lang="en-US" sz="2000" spc="-20">
                <a:solidFill>
                  <a:srgbClr val="13377C"/>
                </a:solidFill>
                <a:latin typeface="Arial" panose="02020603050405020304" pitchFamily="2"/>
              </a:rPr>
              <a:t>. </a:t>
            </a:r>
          </a:p>
        </p:txBody>
      </p:sp>
    </p:spTree>
    <p:extLst>
      <p:ext uri="{BB962C8B-B14F-4D97-AF65-F5344CB8AC3E}">
        <p14:creationId xmlns:p14="http://schemas.microsoft.com/office/powerpoint/2010/main" val="21369124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layout 22">
    <p:bg>
      <p:bgPr>
        <a:solidFill>
          <a:schemeClr val="bg1">
            <a:alpha val="100000"/>
          </a:schemeClr>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0"/>
          </p:nvPr>
        </p:nvSpPr>
        <p:spPr>
          <a:xfrm>
            <a:off x="685800" y="1431290"/>
            <a:ext cx="1676400" cy="537845"/>
          </a:xfrm>
          <a:prstGeom prst="rect">
            <a:avLst/>
          </a:prstGeom>
          <a:noFill/>
          <a:ln w="0" cmpd="sng">
            <a:noFill/>
            <a:prstDash val="solid"/>
          </a:ln>
        </p:spPr>
        <p:txBody>
          <a:bodyPr vert="horz" lIns="0" tIns="13970" rIns="0" bIns="0" anchor="t"/>
          <a:lstStyle/>
          <a:p>
            <a:pPr marL="0" marR="0" indent="0" algn="l">
              <a:lnSpc>
                <a:spcPts val="1900"/>
              </a:lnSpc>
              <a:spcAft>
                <a:spcPts val="260"/>
              </a:spcAft>
            </a:pPr>
            <a:r>
              <a:rPr lang="en-US" sz="1600" spc="200">
                <a:solidFill>
                  <a:srgbClr val="2A2A2B"/>
                </a:solidFill>
                <a:latin typeface="Arial" panose="02020603050405020304" pitchFamily="2"/>
              </a:rPr>
              <a:t>Military Pharmacy </a:t>
            </a:r>
          </a:p>
        </p:txBody>
      </p:sp>
      <p:sp>
        <p:nvSpPr>
          <p:cNvPr id="10" name="Text Placeholder 9"/>
          <p:cNvSpPr>
            <a:spLocks noGrp="1"/>
          </p:cNvSpPr>
          <p:nvPr>
            <p:ph type="body" idx="10"/>
          </p:nvPr>
        </p:nvSpPr>
        <p:spPr>
          <a:xfrm>
            <a:off x="685800" y="2660650"/>
            <a:ext cx="1676400" cy="692150"/>
          </a:xfrm>
          <a:prstGeom prst="rect">
            <a:avLst/>
          </a:prstGeom>
          <a:noFill/>
          <a:ln w="0" cmpd="sng">
            <a:noFill/>
            <a:prstDash val="solid"/>
          </a:ln>
        </p:spPr>
        <p:txBody>
          <a:bodyPr vert="horz" lIns="0" tIns="0" rIns="0" bIns="0" anchor="t"/>
          <a:lstStyle/>
          <a:p>
            <a:pPr marL="0" marR="0" indent="0" algn="l">
              <a:lnSpc>
                <a:spcPts val="1800"/>
              </a:lnSpc>
              <a:spcAft>
                <a:spcPts val="0"/>
              </a:spcAft>
            </a:pPr>
            <a:r>
              <a:rPr lang="en-US" sz="1600" spc="180">
                <a:solidFill>
                  <a:srgbClr val="2A2A2B"/>
                </a:solidFill>
                <a:latin typeface="Arial" panose="02020603050405020304" pitchFamily="2"/>
              </a:rPr>
              <a:t>TRICARE Pharmacy Home Delivery </a:t>
            </a:r>
          </a:p>
        </p:txBody>
      </p:sp>
      <p:sp>
        <p:nvSpPr>
          <p:cNvPr id="11" name="Text Placeholder 10"/>
          <p:cNvSpPr>
            <a:spLocks noGrp="1"/>
          </p:cNvSpPr>
          <p:nvPr>
            <p:ph type="body" idx="10"/>
          </p:nvPr>
        </p:nvSpPr>
        <p:spPr>
          <a:xfrm>
            <a:off x="685800" y="3980815"/>
            <a:ext cx="1676400" cy="691515"/>
          </a:xfrm>
          <a:prstGeom prst="rect">
            <a:avLst/>
          </a:prstGeom>
          <a:noFill/>
          <a:ln w="0" cmpd="sng">
            <a:noFill/>
            <a:prstDash val="solid"/>
          </a:ln>
        </p:spPr>
        <p:txBody>
          <a:bodyPr vert="horz" lIns="0" tIns="0" rIns="0" bIns="0" anchor="t"/>
          <a:lstStyle/>
          <a:p>
            <a:pPr marL="0" marR="0" indent="0" algn="l">
              <a:lnSpc>
                <a:spcPts val="1600"/>
              </a:lnSpc>
              <a:spcAft>
                <a:spcPts val="0"/>
              </a:spcAft>
            </a:pPr>
            <a:r>
              <a:rPr lang="en-US" sz="1600" spc="100">
                <a:solidFill>
                  <a:srgbClr val="2A2A2B"/>
                </a:solidFill>
                <a:latin typeface="Arial" panose="02020603050405020304" pitchFamily="2"/>
              </a:rPr>
              <a:t>TRICARE </a:t>
            </a:r>
          </a:p>
          <a:p>
            <a:pPr marL="0" marR="0" indent="0" algn="l">
              <a:lnSpc>
                <a:spcPts val="1900"/>
              </a:lnSpc>
              <a:spcBef>
                <a:spcPts val="0"/>
              </a:spcBef>
              <a:spcAft>
                <a:spcPts val="0"/>
              </a:spcAft>
            </a:pPr>
            <a:r>
              <a:rPr lang="en-US" sz="1600" spc="0">
                <a:solidFill>
                  <a:srgbClr val="2A2A2B"/>
                </a:solidFill>
                <a:latin typeface="Arial" panose="02020603050405020304" pitchFamily="2"/>
              </a:rPr>
              <a:t>Retail Network Pharmacy </a:t>
            </a:r>
          </a:p>
        </p:txBody>
      </p:sp>
      <p:sp>
        <p:nvSpPr>
          <p:cNvPr id="12" name="Text Placeholder 11"/>
          <p:cNvSpPr>
            <a:spLocks noGrp="1"/>
          </p:cNvSpPr>
          <p:nvPr>
            <p:ph type="body" idx="10"/>
          </p:nvPr>
        </p:nvSpPr>
        <p:spPr>
          <a:xfrm>
            <a:off x="3727450" y="1431290"/>
            <a:ext cx="4191000" cy="537845"/>
          </a:xfrm>
          <a:prstGeom prst="rect">
            <a:avLst/>
          </a:prstGeom>
          <a:noFill/>
          <a:ln w="0" cmpd="sng">
            <a:noFill/>
            <a:prstDash val="solid"/>
          </a:ln>
        </p:spPr>
        <p:txBody>
          <a:bodyPr vert="horz" lIns="0" tIns="0" rIns="0" bIns="0" anchor="t"/>
          <a:lstStyle/>
          <a:p>
            <a:pPr marL="0" marR="0" indent="365760" algn="l">
              <a:lnSpc>
                <a:spcPts val="1800"/>
              </a:lnSpc>
              <a:spcAft>
                <a:spcPts val="0"/>
              </a:spcAft>
              <a:buFont typeface="Symbol"/>
              <a:buChar char="·"/>
            </a:pPr>
            <a:r>
              <a:rPr lang="en-US" sz="1600" spc="-15">
                <a:solidFill>
                  <a:srgbClr val="000000"/>
                </a:solidFill>
                <a:latin typeface="Arial" panose="02020603050405020304" pitchFamily="2"/>
              </a:rPr>
              <a:t>Usually inside military hospitals and clinics </a:t>
            </a:r>
          </a:p>
          <a:p>
            <a:pPr marL="0" marR="0" indent="365760" algn="l">
              <a:lnSpc>
                <a:spcPts val="1900"/>
              </a:lnSpc>
              <a:spcBef>
                <a:spcPts val="430"/>
              </a:spcBef>
              <a:spcAft>
                <a:spcPts val="0"/>
              </a:spcAft>
              <a:buFont typeface="Symbol"/>
              <a:buChar char="·"/>
            </a:pPr>
            <a:r>
              <a:rPr lang="en-US" sz="1600" spc="-5">
                <a:solidFill>
                  <a:srgbClr val="000000"/>
                </a:solidFill>
                <a:latin typeface="Arial" panose="02020603050405020304" pitchFamily="2"/>
              </a:rPr>
              <a:t>Get up to a 90-day supply </a:t>
            </a:r>
          </a:p>
        </p:txBody>
      </p:sp>
      <p:sp>
        <p:nvSpPr>
          <p:cNvPr id="13" name="Text Placeholder 12"/>
          <p:cNvSpPr>
            <a:spLocks noGrp="1"/>
          </p:cNvSpPr>
          <p:nvPr>
            <p:ph type="body" idx="10"/>
          </p:nvPr>
        </p:nvSpPr>
        <p:spPr>
          <a:xfrm>
            <a:off x="3727450" y="2660650"/>
            <a:ext cx="4191000" cy="692150"/>
          </a:xfrm>
          <a:prstGeom prst="rect">
            <a:avLst/>
          </a:prstGeom>
          <a:noFill/>
          <a:ln w="0" cmpd="sng">
            <a:noFill/>
            <a:prstDash val="solid"/>
          </a:ln>
        </p:spPr>
        <p:txBody>
          <a:bodyPr vert="horz" lIns="0" tIns="46990" rIns="0" bIns="0" anchor="t"/>
          <a:lstStyle/>
          <a:p>
            <a:pPr marL="0" marR="0" indent="365760" algn="l">
              <a:lnSpc>
                <a:spcPts val="2000"/>
              </a:lnSpc>
              <a:spcAft>
                <a:spcPts val="0"/>
              </a:spcAft>
              <a:buFont typeface="Symbol"/>
              <a:buChar char="·"/>
            </a:pPr>
            <a:r>
              <a:rPr lang="en-US" sz="1600" spc="0">
                <a:solidFill>
                  <a:srgbClr val="000000"/>
                </a:solidFill>
                <a:latin typeface="Arial" panose="02020603050405020304" pitchFamily="2"/>
              </a:rPr>
              <a:t>Must use this option for some drugs </a:t>
            </a:r>
          </a:p>
          <a:p>
            <a:pPr marL="0" marR="0" indent="365760" algn="l">
              <a:lnSpc>
                <a:spcPts val="2000"/>
              </a:lnSpc>
              <a:spcBef>
                <a:spcPts val="430"/>
              </a:spcBef>
              <a:spcAft>
                <a:spcPts val="610"/>
              </a:spcAft>
              <a:buFont typeface="Symbol"/>
              <a:buChar char="·"/>
            </a:pPr>
            <a:r>
              <a:rPr lang="en-US" sz="1600" spc="-5">
                <a:solidFill>
                  <a:srgbClr val="000000"/>
                </a:solidFill>
                <a:latin typeface="Arial" panose="02020603050405020304" pitchFamily="2"/>
              </a:rPr>
              <a:t>Get up to a 90-day supply </a:t>
            </a:r>
          </a:p>
        </p:txBody>
      </p:sp>
      <p:sp>
        <p:nvSpPr>
          <p:cNvPr id="14" name="Text Placeholder 13"/>
          <p:cNvSpPr>
            <a:spLocks noGrp="1"/>
          </p:cNvSpPr>
          <p:nvPr>
            <p:ph type="body" idx="10"/>
          </p:nvPr>
        </p:nvSpPr>
        <p:spPr>
          <a:xfrm>
            <a:off x="3727450" y="3980815"/>
            <a:ext cx="4191000" cy="691515"/>
          </a:xfrm>
          <a:prstGeom prst="rect">
            <a:avLst/>
          </a:prstGeom>
          <a:noFill/>
          <a:ln w="0" cmpd="sng">
            <a:noFill/>
            <a:prstDash val="solid"/>
          </a:ln>
        </p:spPr>
        <p:txBody>
          <a:bodyPr vert="horz" lIns="0" tIns="25400" rIns="0" bIns="0" anchor="t"/>
          <a:lstStyle/>
          <a:p>
            <a:pPr marL="0" marR="0" indent="365760" algn="l">
              <a:lnSpc>
                <a:spcPts val="2000"/>
              </a:lnSpc>
              <a:spcAft>
                <a:spcPts val="0"/>
              </a:spcAft>
              <a:buFont typeface="Symbol"/>
              <a:buChar char="·"/>
            </a:pPr>
            <a:r>
              <a:rPr lang="en-US" sz="1600" spc="-20">
                <a:solidFill>
                  <a:srgbClr val="000000"/>
                </a:solidFill>
                <a:latin typeface="Arial" panose="02020603050405020304" pitchFamily="2"/>
              </a:rPr>
              <a:t>Fill prescriptions without submitting a claim </a:t>
            </a:r>
          </a:p>
          <a:p>
            <a:pPr marL="0" marR="0" indent="365760" algn="l">
              <a:lnSpc>
                <a:spcPts val="2000"/>
              </a:lnSpc>
              <a:spcBef>
                <a:spcPts val="405"/>
              </a:spcBef>
              <a:spcAft>
                <a:spcPts val="780"/>
              </a:spcAft>
              <a:buFont typeface="Symbol"/>
              <a:buChar char="·"/>
            </a:pPr>
            <a:r>
              <a:rPr lang="en-US" sz="1600" spc="-5">
                <a:solidFill>
                  <a:srgbClr val="000000"/>
                </a:solidFill>
                <a:latin typeface="Arial" panose="02020603050405020304" pitchFamily="2"/>
              </a:rPr>
              <a:t>Get up to a 30-day supply </a:t>
            </a:r>
          </a:p>
        </p:txBody>
      </p:sp>
      <p:sp>
        <p:nvSpPr>
          <p:cNvPr id="15" name="Text Placeholder 14"/>
          <p:cNvSpPr>
            <a:spLocks noGrp="1"/>
          </p:cNvSpPr>
          <p:nvPr>
            <p:ph type="body" idx="10"/>
          </p:nvPr>
        </p:nvSpPr>
        <p:spPr>
          <a:xfrm>
            <a:off x="3657600" y="5276215"/>
            <a:ext cx="5486400" cy="1234440"/>
          </a:xfrm>
          <a:prstGeom prst="rect">
            <a:avLst/>
          </a:prstGeom>
          <a:noFill/>
          <a:ln w="0" cmpd="sng">
            <a:noFill/>
            <a:prstDash val="solid"/>
          </a:ln>
        </p:spPr>
        <p:txBody>
          <a:bodyPr vert="horz" lIns="0" tIns="3175" rIns="0" bIns="0" anchor="t"/>
          <a:lstStyle/>
          <a:p>
            <a:pPr marL="411480" marR="1005840" indent="320040" algn="l">
              <a:lnSpc>
                <a:spcPts val="1900"/>
              </a:lnSpc>
              <a:spcAft>
                <a:spcPts val="0"/>
              </a:spcAft>
              <a:buFont typeface="Symbol"/>
              <a:buChar char="·"/>
            </a:pPr>
            <a:r>
              <a:rPr lang="en-US" sz="1600" spc="0">
                <a:solidFill>
                  <a:srgbClr val="000000"/>
                </a:solidFill>
                <a:latin typeface="Arial" panose="02020603050405020304" pitchFamily="2"/>
              </a:rPr>
              <a:t>Pay full price up front and file a claim to get a portion of your money back </a:t>
            </a:r>
          </a:p>
          <a:p>
            <a:pPr marL="411480" marR="0" indent="320040" algn="l">
              <a:lnSpc>
                <a:spcPts val="2000"/>
              </a:lnSpc>
              <a:spcBef>
                <a:spcPts val="430"/>
              </a:spcBef>
              <a:spcAft>
                <a:spcPts val="3775"/>
              </a:spcAft>
              <a:buFont typeface="Symbol"/>
              <a:buChar char="·"/>
            </a:pPr>
            <a:r>
              <a:rPr lang="en-US" sz="1600" spc="0">
                <a:solidFill>
                  <a:srgbClr val="000000"/>
                </a:solidFill>
                <a:latin typeface="Arial" panose="02020603050405020304" pitchFamily="2"/>
              </a:rPr>
              <a:t>Get up to a 30-day supply </a:t>
            </a:r>
          </a:p>
        </p:txBody>
      </p:sp>
      <p:sp>
        <p:nvSpPr>
          <p:cNvPr id="16" name="Text Placeholder 15"/>
          <p:cNvSpPr>
            <a:spLocks noGrp="1"/>
          </p:cNvSpPr>
          <p:nvPr>
            <p:ph type="body" idx="10"/>
          </p:nvPr>
        </p:nvSpPr>
        <p:spPr>
          <a:xfrm>
            <a:off x="694690" y="5384800"/>
            <a:ext cx="1454150" cy="480060"/>
          </a:xfrm>
          <a:prstGeom prst="rect">
            <a:avLst/>
          </a:prstGeom>
          <a:noFill/>
          <a:ln w="0" cmpd="sng">
            <a:noFill/>
            <a:prstDash val="solid"/>
          </a:ln>
        </p:spPr>
        <p:txBody>
          <a:bodyPr vert="horz" lIns="0" tIns="0" rIns="0" bIns="0" anchor="t"/>
          <a:lstStyle/>
          <a:p>
            <a:pPr marL="0" marR="0" indent="0" algn="l">
              <a:lnSpc>
                <a:spcPts val="1900"/>
              </a:lnSpc>
              <a:spcAft>
                <a:spcPts val="0"/>
              </a:spcAft>
            </a:pPr>
            <a:r>
              <a:rPr lang="en-US" sz="1600" spc="0">
                <a:solidFill>
                  <a:srgbClr val="2A2A2B"/>
                </a:solidFill>
                <a:latin typeface="Arial" panose="02020603050405020304" pitchFamily="2"/>
              </a:rPr>
              <a:t>Non-Network Pharmacy </a:t>
            </a:r>
          </a:p>
        </p:txBody>
      </p:sp>
    </p:spTree>
    <p:extLst>
      <p:ext uri="{BB962C8B-B14F-4D97-AF65-F5344CB8AC3E}">
        <p14:creationId xmlns:p14="http://schemas.microsoft.com/office/powerpoint/2010/main" val="4174146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layout 20">
    <p:bg>
      <p:bgPr>
        <a:solidFill>
          <a:schemeClr val="bg1">
            <a:alpha val="100000"/>
          </a:schemeClr>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0"/>
          </p:nvPr>
        </p:nvSpPr>
        <p:spPr>
          <a:xfrm>
            <a:off x="685800" y="1425575"/>
            <a:ext cx="1670050" cy="543560"/>
          </a:xfrm>
          <a:prstGeom prst="rect">
            <a:avLst/>
          </a:prstGeom>
          <a:noFill/>
          <a:ln w="0" cmpd="sng">
            <a:noFill/>
            <a:prstDash val="solid"/>
          </a:ln>
        </p:spPr>
        <p:txBody>
          <a:bodyPr vert="horz" lIns="0" tIns="17145" rIns="0" bIns="0" anchor="t"/>
          <a:lstStyle/>
          <a:p>
            <a:pPr marL="0" marR="0" indent="0" algn="l">
              <a:lnSpc>
                <a:spcPts val="1900"/>
              </a:lnSpc>
              <a:spcAft>
                <a:spcPts val="280"/>
              </a:spcAft>
            </a:pPr>
            <a:r>
              <a:rPr lang="en-US" sz="1650" spc="170">
                <a:solidFill>
                  <a:srgbClr val="2A2A2B"/>
                </a:solidFill>
                <a:latin typeface="Arial" panose="02020603050405020304" pitchFamily="2"/>
              </a:rPr>
              <a:t>Military Pharmacy </a:t>
            </a:r>
          </a:p>
        </p:txBody>
      </p:sp>
      <p:sp>
        <p:nvSpPr>
          <p:cNvPr id="10" name="Text Placeholder 9"/>
          <p:cNvSpPr>
            <a:spLocks noGrp="1"/>
          </p:cNvSpPr>
          <p:nvPr>
            <p:ph type="body" idx="10"/>
          </p:nvPr>
        </p:nvSpPr>
        <p:spPr>
          <a:xfrm>
            <a:off x="685800" y="2660650"/>
            <a:ext cx="1670050" cy="685800"/>
          </a:xfrm>
          <a:prstGeom prst="rect">
            <a:avLst/>
          </a:prstGeom>
          <a:noFill/>
          <a:ln w="0" cmpd="sng">
            <a:noFill/>
            <a:prstDash val="solid"/>
          </a:ln>
        </p:spPr>
        <p:txBody>
          <a:bodyPr vert="horz" lIns="0" tIns="0" rIns="0" bIns="0" anchor="t"/>
          <a:lstStyle/>
          <a:p>
            <a:pPr marL="0" marR="0" indent="0" algn="l">
              <a:lnSpc>
                <a:spcPts val="1800"/>
              </a:lnSpc>
              <a:spcAft>
                <a:spcPts val="0"/>
              </a:spcAft>
            </a:pPr>
            <a:r>
              <a:rPr lang="en-US" sz="1650" spc="150">
                <a:solidFill>
                  <a:srgbClr val="2A2A2B"/>
                </a:solidFill>
                <a:latin typeface="Arial" panose="02020603050405020304" pitchFamily="2"/>
              </a:rPr>
              <a:t>TRICARE Pharmacy Home Delivery </a:t>
            </a:r>
          </a:p>
        </p:txBody>
      </p:sp>
      <p:sp>
        <p:nvSpPr>
          <p:cNvPr id="11" name="Text Placeholder 10"/>
          <p:cNvSpPr>
            <a:spLocks noGrp="1"/>
          </p:cNvSpPr>
          <p:nvPr>
            <p:ph type="body" idx="10"/>
          </p:nvPr>
        </p:nvSpPr>
        <p:spPr>
          <a:xfrm>
            <a:off x="685800" y="3965575"/>
            <a:ext cx="1670050" cy="746760"/>
          </a:xfrm>
          <a:prstGeom prst="rect">
            <a:avLst/>
          </a:prstGeom>
          <a:noFill/>
          <a:ln w="0" cmpd="sng">
            <a:noFill/>
            <a:prstDash val="solid"/>
          </a:ln>
        </p:spPr>
        <p:txBody>
          <a:bodyPr vert="horz" lIns="0" tIns="0" rIns="0" bIns="0" anchor="t"/>
          <a:lstStyle/>
          <a:p>
            <a:pPr marL="0" marR="0" indent="0" algn="l">
              <a:lnSpc>
                <a:spcPts val="1700"/>
              </a:lnSpc>
              <a:spcAft>
                <a:spcPts val="0"/>
              </a:spcAft>
            </a:pPr>
            <a:r>
              <a:rPr lang="en-US" sz="1650" spc="65">
                <a:solidFill>
                  <a:srgbClr val="2A2A2B"/>
                </a:solidFill>
                <a:latin typeface="Arial" panose="02020603050405020304" pitchFamily="2"/>
              </a:rPr>
              <a:t>TRICARE </a:t>
            </a:r>
          </a:p>
          <a:p>
            <a:pPr marL="0" marR="0" indent="0" algn="l">
              <a:lnSpc>
                <a:spcPts val="1900"/>
              </a:lnSpc>
              <a:spcBef>
                <a:spcPts val="0"/>
              </a:spcBef>
              <a:spcAft>
                <a:spcPts val="305"/>
              </a:spcAft>
            </a:pPr>
            <a:r>
              <a:rPr lang="en-US" sz="1650" spc="0">
                <a:solidFill>
                  <a:srgbClr val="2A2A2B"/>
                </a:solidFill>
                <a:latin typeface="Arial" panose="02020603050405020304" pitchFamily="2"/>
              </a:rPr>
              <a:t>Retail Network Pharmacy </a:t>
            </a:r>
          </a:p>
        </p:txBody>
      </p:sp>
      <p:sp>
        <p:nvSpPr>
          <p:cNvPr id="12" name="Text Placeholder 11"/>
          <p:cNvSpPr>
            <a:spLocks noGrp="1"/>
          </p:cNvSpPr>
          <p:nvPr>
            <p:ph type="body" idx="10"/>
          </p:nvPr>
        </p:nvSpPr>
        <p:spPr>
          <a:xfrm>
            <a:off x="3727450" y="1425575"/>
            <a:ext cx="4231005" cy="543560"/>
          </a:xfrm>
          <a:prstGeom prst="rect">
            <a:avLst/>
          </a:prstGeom>
          <a:noFill/>
          <a:ln w="0" cmpd="sng">
            <a:noFill/>
            <a:prstDash val="solid"/>
          </a:ln>
        </p:spPr>
        <p:txBody>
          <a:bodyPr vert="horz" lIns="0" tIns="0" rIns="0" bIns="0" anchor="t"/>
          <a:lstStyle/>
          <a:p>
            <a:pPr marL="365760" marR="0" indent="365760" algn="l">
              <a:lnSpc>
                <a:spcPts val="1900"/>
              </a:lnSpc>
              <a:spcAft>
                <a:spcPts val="0"/>
              </a:spcAft>
              <a:buFont typeface="Symbol"/>
              <a:buChar char="·"/>
            </a:pPr>
            <a:r>
              <a:rPr lang="en-US" sz="1650" spc="-25">
                <a:solidFill>
                  <a:srgbClr val="000000"/>
                </a:solidFill>
                <a:latin typeface="Arial" panose="02020603050405020304" pitchFamily="2"/>
              </a:rPr>
              <a:t>Usually inside military hospitals and clinics </a:t>
            </a:r>
          </a:p>
          <a:p>
            <a:pPr marL="365760" marR="0" indent="365760" algn="l">
              <a:lnSpc>
                <a:spcPts val="1900"/>
              </a:lnSpc>
              <a:spcBef>
                <a:spcPts val="425"/>
              </a:spcBef>
              <a:spcAft>
                <a:spcPts val="0"/>
              </a:spcAft>
              <a:buFont typeface="Symbol"/>
              <a:buChar char="·"/>
            </a:pPr>
            <a:r>
              <a:rPr lang="en-US" sz="1650" spc="-25">
                <a:solidFill>
                  <a:srgbClr val="000000"/>
                </a:solidFill>
                <a:latin typeface="Arial" panose="02020603050405020304" pitchFamily="2"/>
              </a:rPr>
              <a:t>Get up to a 90-day supply </a:t>
            </a:r>
          </a:p>
        </p:txBody>
      </p:sp>
      <p:sp>
        <p:nvSpPr>
          <p:cNvPr id="13" name="Text Placeholder 12"/>
          <p:cNvSpPr>
            <a:spLocks noGrp="1"/>
          </p:cNvSpPr>
          <p:nvPr>
            <p:ph type="body" idx="10"/>
          </p:nvPr>
        </p:nvSpPr>
        <p:spPr>
          <a:xfrm>
            <a:off x="3727450" y="2660650"/>
            <a:ext cx="4231005" cy="685800"/>
          </a:xfrm>
          <a:prstGeom prst="rect">
            <a:avLst/>
          </a:prstGeom>
          <a:noFill/>
          <a:ln w="0" cmpd="sng">
            <a:noFill/>
            <a:prstDash val="solid"/>
          </a:ln>
        </p:spPr>
        <p:txBody>
          <a:bodyPr vert="horz" lIns="0" tIns="45720" rIns="0" bIns="0" anchor="t"/>
          <a:lstStyle/>
          <a:p>
            <a:pPr marL="365760" marR="0" indent="365760" algn="l">
              <a:lnSpc>
                <a:spcPts val="2000"/>
              </a:lnSpc>
              <a:spcAft>
                <a:spcPts val="0"/>
              </a:spcAft>
              <a:buFont typeface="Symbol"/>
              <a:buChar char="·"/>
            </a:pPr>
            <a:r>
              <a:rPr lang="en-US" sz="1650" spc="-25">
                <a:solidFill>
                  <a:srgbClr val="000000"/>
                </a:solidFill>
                <a:latin typeface="Arial" panose="02020603050405020304" pitchFamily="2"/>
              </a:rPr>
              <a:t>Must use this option for some drugs </a:t>
            </a:r>
          </a:p>
          <a:p>
            <a:pPr marL="365760" marR="0" indent="365760" algn="l">
              <a:lnSpc>
                <a:spcPts val="2000"/>
              </a:lnSpc>
              <a:spcBef>
                <a:spcPts val="425"/>
              </a:spcBef>
              <a:spcAft>
                <a:spcPts val="545"/>
              </a:spcAft>
              <a:buFont typeface="Symbol"/>
              <a:buChar char="·"/>
            </a:pPr>
            <a:r>
              <a:rPr lang="en-US" sz="1650" spc="-45">
                <a:solidFill>
                  <a:srgbClr val="000000"/>
                </a:solidFill>
                <a:latin typeface="Arial" panose="02020603050405020304" pitchFamily="2"/>
              </a:rPr>
              <a:t>Get up to a 90-day supply of covered drugs </a:t>
            </a:r>
          </a:p>
        </p:txBody>
      </p:sp>
      <p:sp>
        <p:nvSpPr>
          <p:cNvPr id="14" name="Text Placeholder 13"/>
          <p:cNvSpPr>
            <a:spLocks noGrp="1"/>
          </p:cNvSpPr>
          <p:nvPr>
            <p:ph type="body" idx="10"/>
          </p:nvPr>
        </p:nvSpPr>
        <p:spPr>
          <a:xfrm>
            <a:off x="3727450" y="3965575"/>
            <a:ext cx="4231005" cy="746760"/>
          </a:xfrm>
          <a:prstGeom prst="rect">
            <a:avLst/>
          </a:prstGeom>
          <a:noFill/>
          <a:ln w="0" cmpd="sng">
            <a:noFill/>
            <a:prstDash val="solid"/>
          </a:ln>
        </p:spPr>
        <p:txBody>
          <a:bodyPr vert="horz" lIns="0" tIns="0" rIns="0" bIns="0" anchor="t"/>
          <a:lstStyle/>
          <a:p>
            <a:pPr marL="365760" marR="45720" indent="365760" algn="l">
              <a:lnSpc>
                <a:spcPts val="1700"/>
              </a:lnSpc>
              <a:spcAft>
                <a:spcPts val="0"/>
              </a:spcAft>
              <a:buFont typeface="Symbol"/>
              <a:buChar char="·"/>
            </a:pPr>
            <a:r>
              <a:rPr lang="en-US" sz="1650" spc="0">
                <a:solidFill>
                  <a:srgbClr val="000000"/>
                </a:solidFill>
                <a:latin typeface="Arial" panose="02020603050405020304" pitchFamily="2"/>
              </a:rPr>
              <a:t>Fill prescriptions without submitting a claim for covered drugs </a:t>
            </a:r>
          </a:p>
          <a:p>
            <a:pPr marL="365760" marR="0" indent="365760" algn="l">
              <a:lnSpc>
                <a:spcPts val="1900"/>
              </a:lnSpc>
              <a:spcBef>
                <a:spcPts val="425"/>
              </a:spcBef>
              <a:spcAft>
                <a:spcPts val="0"/>
              </a:spcAft>
              <a:buFont typeface="Symbol"/>
              <a:buChar char="·"/>
            </a:pPr>
            <a:r>
              <a:rPr lang="en-US" sz="1650" spc="-25">
                <a:solidFill>
                  <a:srgbClr val="000000"/>
                </a:solidFill>
                <a:latin typeface="Arial" panose="02020603050405020304" pitchFamily="2"/>
              </a:rPr>
              <a:t>Get up to a 30-day supply </a:t>
            </a:r>
          </a:p>
        </p:txBody>
      </p:sp>
      <p:sp>
        <p:nvSpPr>
          <p:cNvPr id="15" name="Text Placeholder 14"/>
          <p:cNvSpPr>
            <a:spLocks noGrp="1"/>
          </p:cNvSpPr>
          <p:nvPr>
            <p:ph type="body" idx="10"/>
          </p:nvPr>
        </p:nvSpPr>
        <p:spPr>
          <a:xfrm>
            <a:off x="3657600" y="5273040"/>
            <a:ext cx="5486400" cy="1240790"/>
          </a:xfrm>
          <a:prstGeom prst="rect">
            <a:avLst/>
          </a:prstGeom>
          <a:noFill/>
          <a:ln w="0" cmpd="sng">
            <a:noFill/>
            <a:prstDash val="solid"/>
          </a:ln>
        </p:spPr>
        <p:txBody>
          <a:bodyPr vert="horz" lIns="0" tIns="3175" rIns="0" bIns="0" anchor="t"/>
          <a:lstStyle/>
          <a:p>
            <a:pPr marL="411480" marR="868680" indent="320040" algn="l">
              <a:lnSpc>
                <a:spcPts val="1900"/>
              </a:lnSpc>
              <a:spcAft>
                <a:spcPts val="0"/>
              </a:spcAft>
              <a:buFont typeface="Symbol"/>
              <a:buChar char="·"/>
            </a:pPr>
            <a:r>
              <a:rPr lang="en-US" sz="1650" spc="-25">
                <a:solidFill>
                  <a:srgbClr val="000000"/>
                </a:solidFill>
                <a:latin typeface="Arial" panose="02020603050405020304" pitchFamily="2"/>
              </a:rPr>
              <a:t>Pay full price upfront and, for covered drugs, file a claim to get a portion of your money back </a:t>
            </a:r>
          </a:p>
          <a:p>
            <a:pPr marL="411480" marR="0" indent="320040" algn="l">
              <a:lnSpc>
                <a:spcPts val="2000"/>
              </a:lnSpc>
              <a:spcBef>
                <a:spcPts val="400"/>
              </a:spcBef>
              <a:spcAft>
                <a:spcPts val="3830"/>
              </a:spcAft>
              <a:buFont typeface="Symbol"/>
              <a:buChar char="·"/>
            </a:pPr>
            <a:r>
              <a:rPr lang="en-US" sz="1650" spc="-20">
                <a:solidFill>
                  <a:srgbClr val="000000"/>
                </a:solidFill>
                <a:latin typeface="Arial" panose="02020603050405020304" pitchFamily="2"/>
              </a:rPr>
              <a:t>Get up to a 30-day supply </a:t>
            </a:r>
          </a:p>
        </p:txBody>
      </p:sp>
      <p:sp>
        <p:nvSpPr>
          <p:cNvPr id="16" name="Text Placeholder 15"/>
          <p:cNvSpPr>
            <a:spLocks noGrp="1"/>
          </p:cNvSpPr>
          <p:nvPr>
            <p:ph type="body" idx="10"/>
          </p:nvPr>
        </p:nvSpPr>
        <p:spPr>
          <a:xfrm>
            <a:off x="694690" y="5375910"/>
            <a:ext cx="1450975" cy="483235"/>
          </a:xfrm>
          <a:prstGeom prst="rect">
            <a:avLst/>
          </a:prstGeom>
          <a:noFill/>
          <a:ln w="0" cmpd="sng">
            <a:noFill/>
            <a:prstDash val="solid"/>
          </a:ln>
        </p:spPr>
        <p:txBody>
          <a:bodyPr vert="horz" lIns="0" tIns="0" rIns="0" bIns="0" anchor="t"/>
          <a:lstStyle/>
          <a:p>
            <a:pPr marL="0" marR="0" indent="0" algn="l">
              <a:lnSpc>
                <a:spcPts val="1900"/>
              </a:lnSpc>
              <a:spcAft>
                <a:spcPts val="0"/>
              </a:spcAft>
            </a:pPr>
            <a:r>
              <a:rPr lang="en-US" sz="1650" spc="0">
                <a:solidFill>
                  <a:srgbClr val="2A2A2B"/>
                </a:solidFill>
                <a:latin typeface="Arial" panose="02020603050405020304" pitchFamily="2"/>
              </a:rPr>
              <a:t>Non-Network Pharmacy </a:t>
            </a:r>
          </a:p>
        </p:txBody>
      </p:sp>
    </p:spTree>
    <p:extLst>
      <p:ext uri="{BB962C8B-B14F-4D97-AF65-F5344CB8AC3E}">
        <p14:creationId xmlns:p14="http://schemas.microsoft.com/office/powerpoint/2010/main" val="3735232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layout 7">
    <p:bg>
      <p:bgPr>
        <a:solidFill>
          <a:schemeClr val="bg1">
            <a:alpha val="10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865505" y="355600"/>
            <a:ext cx="7924800" cy="645795"/>
          </a:xfrm>
          <a:prstGeom prst="rect">
            <a:avLst/>
          </a:prstGeom>
          <a:noFill/>
          <a:ln w="0" cmpd="sng">
            <a:noFill/>
            <a:prstDash val="solid"/>
          </a:ln>
        </p:spPr>
        <p:txBody>
          <a:bodyPr vert="horz" lIns="0" tIns="3810" rIns="0" bIns="0" anchor="t"/>
          <a:lstStyle/>
          <a:p>
            <a:pPr marL="0" marR="0" indent="0" algn="ctr">
              <a:lnSpc>
                <a:spcPts val="4300"/>
              </a:lnSpc>
              <a:spcAft>
                <a:spcPts val="690"/>
              </a:spcAft>
            </a:pPr>
            <a:r>
              <a:rPr lang="en-US" sz="3800" spc="-10">
                <a:solidFill>
                  <a:srgbClr val="006BB6"/>
                </a:solidFill>
                <a:latin typeface="Arial" panose="02020603050405020304" pitchFamily="2"/>
              </a:rPr>
              <a:t>Staying Covered When Moving </a:t>
            </a:r>
          </a:p>
        </p:txBody>
      </p:sp>
    </p:spTree>
    <p:extLst>
      <p:ext uri="{BB962C8B-B14F-4D97-AF65-F5344CB8AC3E}">
        <p14:creationId xmlns:p14="http://schemas.microsoft.com/office/powerpoint/2010/main" val="35247861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layout 8">
    <p:bg>
      <p:bgPr>
        <a:solidFill>
          <a:schemeClr val="bg1">
            <a:alpha val="10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481330" y="469900"/>
            <a:ext cx="8662670" cy="765810"/>
          </a:xfrm>
          <a:prstGeom prst="rect">
            <a:avLst/>
          </a:prstGeom>
          <a:noFill/>
          <a:ln w="0" cmpd="sng">
            <a:noFill/>
            <a:prstDash val="solid"/>
          </a:ln>
        </p:spPr>
        <p:txBody>
          <a:bodyPr vert="horz" lIns="0" tIns="5715" rIns="0" bIns="0" anchor="t"/>
          <a:lstStyle/>
          <a:p>
            <a:pPr marL="365760" marR="0" indent="0" algn="l">
              <a:lnSpc>
                <a:spcPts val="4300"/>
              </a:lnSpc>
              <a:spcAft>
                <a:spcPts val="1650"/>
              </a:spcAft>
            </a:pPr>
            <a:r>
              <a:rPr lang="en-US" sz="3800" spc="-15">
                <a:solidFill>
                  <a:srgbClr val="006BB6"/>
                </a:solidFill>
                <a:latin typeface="Arial" panose="02020603050405020304" pitchFamily="2"/>
              </a:rPr>
              <a:t>CONUS: Getting Care With ADDP </a:t>
            </a:r>
          </a:p>
        </p:txBody>
      </p:sp>
    </p:spTree>
    <p:extLst>
      <p:ext uri="{BB962C8B-B14F-4D97-AF65-F5344CB8AC3E}">
        <p14:creationId xmlns:p14="http://schemas.microsoft.com/office/powerpoint/2010/main" val="37905449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layout 13">
    <p:bg>
      <p:bgPr>
        <a:solidFill>
          <a:schemeClr val="bg1">
            <a:alpha val="100000"/>
          </a:schemeClr>
        </a:solidFill>
        <a:effectLst/>
      </p:bgPr>
    </p:bg>
    <p:spTree>
      <p:nvGrpSpPr>
        <p:cNvPr id="1" name=""/>
        <p:cNvGrpSpPr/>
        <p:nvPr/>
      </p:nvGrpSpPr>
      <p:grpSpPr>
        <a:xfrm>
          <a:off x="0" y="0"/>
          <a:ext cx="0" cy="0"/>
          <a:chOff x="0" y="0"/>
          <a:chExt cx="0" cy="0"/>
        </a:xfrm>
      </p:grpSpPr>
      <p:sp>
        <p:nvSpPr>
          <p:cNvPr id="7" name="Text Placeholder 6"/>
          <p:cNvSpPr>
            <a:spLocks noGrp="1"/>
          </p:cNvSpPr>
          <p:nvPr>
            <p:ph type="body" idx="10"/>
          </p:nvPr>
        </p:nvSpPr>
        <p:spPr>
          <a:xfrm>
            <a:off x="5962015" y="1708785"/>
            <a:ext cx="2895600" cy="4529455"/>
          </a:xfrm>
          <a:prstGeom prst="rect">
            <a:avLst/>
          </a:prstGeom>
          <a:noFill/>
          <a:ln w="0" cmpd="sng">
            <a:noFill/>
            <a:prstDash val="solid"/>
          </a:ln>
        </p:spPr>
        <p:txBody>
          <a:bodyPr vert="horz" lIns="0" tIns="0" rIns="0" bIns="0" anchor="t"/>
          <a:lstStyle/>
          <a:p>
            <a:pPr marL="320040" marR="0" indent="320040" algn="l">
              <a:lnSpc>
                <a:spcPts val="2400"/>
              </a:lnSpc>
              <a:spcAft>
                <a:spcPts val="0"/>
              </a:spcAft>
              <a:buFont typeface="Symbol"/>
              <a:buChar char="·"/>
            </a:pPr>
            <a:r>
              <a:rPr lang="en-US" sz="2000" spc="0">
                <a:solidFill>
                  <a:srgbClr val="000000"/>
                </a:solidFill>
                <a:latin typeface="Arial" panose="02020603050405020304" pitchFamily="2"/>
              </a:rPr>
              <a:t>Annual maximum: $1,500/enrollee </a:t>
            </a:r>
          </a:p>
          <a:p>
            <a:pPr marL="320040" marR="0" indent="320040" algn="l">
              <a:lnSpc>
                <a:spcPts val="2400"/>
              </a:lnSpc>
              <a:spcBef>
                <a:spcPts val="480"/>
              </a:spcBef>
              <a:spcAft>
                <a:spcPts val="0"/>
              </a:spcAft>
              <a:buFont typeface="Symbol"/>
              <a:buChar char="·"/>
            </a:pPr>
            <a:r>
              <a:rPr lang="en-US" sz="2000" spc="15">
                <a:solidFill>
                  <a:srgbClr val="000000"/>
                </a:solidFill>
                <a:latin typeface="Arial" panose="02020603050405020304" pitchFamily="2"/>
              </a:rPr>
              <a:t>Orthodontic </a:t>
            </a:r>
          </a:p>
          <a:p>
            <a:pPr marL="320040" marR="0" indent="0" algn="l">
              <a:lnSpc>
                <a:spcPts val="2400"/>
              </a:lnSpc>
              <a:spcBef>
                <a:spcPts val="0"/>
              </a:spcBef>
              <a:spcAft>
                <a:spcPts val="0"/>
              </a:spcAft>
            </a:pPr>
            <a:r>
              <a:rPr lang="en-US" sz="2000" spc="0">
                <a:solidFill>
                  <a:srgbClr val="000000"/>
                </a:solidFill>
                <a:latin typeface="Arial" panose="02020603050405020304" pitchFamily="2"/>
              </a:rPr>
              <a:t>lifetime maximum: $1,750/enrollee </a:t>
            </a:r>
          </a:p>
          <a:p>
            <a:pPr marL="320040" marR="0" indent="320040" algn="l">
              <a:lnSpc>
                <a:spcPts val="2400"/>
              </a:lnSpc>
              <a:spcBef>
                <a:spcPts val="480"/>
              </a:spcBef>
              <a:spcAft>
                <a:spcPts val="0"/>
              </a:spcAft>
              <a:buFont typeface="Symbol"/>
              <a:buChar char="·"/>
            </a:pPr>
            <a:r>
              <a:rPr lang="en-US" sz="2000" spc="0">
                <a:solidFill>
                  <a:srgbClr val="000000"/>
                </a:solidFill>
                <a:latin typeface="Arial" panose="02020603050405020304" pitchFamily="2"/>
              </a:rPr>
              <a:t>Accidental annual maximum: $1,200/enrollee </a:t>
            </a:r>
          </a:p>
          <a:p>
            <a:pPr marL="0" marR="0" indent="0" algn="l">
              <a:lnSpc>
                <a:spcPts val="2400"/>
              </a:lnSpc>
              <a:spcBef>
                <a:spcPts val="3220"/>
              </a:spcBef>
              <a:spcAft>
                <a:spcPts val="265"/>
              </a:spcAft>
            </a:pPr>
            <a:r>
              <a:rPr lang="en-US" sz="2000" spc="0">
                <a:solidFill>
                  <a:srgbClr val="000000"/>
                </a:solidFill>
                <a:latin typeface="Arial" panose="02020603050405020304" pitchFamily="2"/>
              </a:rPr>
              <a:t>For details on TDP covered services, visit the United Concordia TDP website: </a:t>
            </a:r>
            <a:r>
              <a:rPr lang="en-US" sz="2000" b="1" u="sng" spc="0">
                <a:solidFill>
                  <a:srgbClr val="0000FF"/>
                </a:solidFill>
                <a:latin typeface="Arial" panose="02020603050405020304" pitchFamily="2"/>
              </a:rPr>
              <a:t>www.uccitdp.com</a:t>
            </a:r>
            <a:r>
              <a:rPr lang="en-US" sz="2000" spc="0">
                <a:solidFill>
                  <a:srgbClr val="0F3379"/>
                </a:solidFill>
                <a:latin typeface="Arial" panose="02020603050405020304" pitchFamily="2"/>
              </a:rPr>
              <a:t>. </a:t>
            </a:r>
          </a:p>
        </p:txBody>
      </p:sp>
    </p:spTree>
    <p:extLst>
      <p:ext uri="{BB962C8B-B14F-4D97-AF65-F5344CB8AC3E}">
        <p14:creationId xmlns:p14="http://schemas.microsoft.com/office/powerpoint/2010/main" val="30203955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_layout 12">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355600"/>
            <a:ext cx="9144000" cy="742315"/>
          </a:xfrm>
          <a:prstGeom prst="rect">
            <a:avLst/>
          </a:prstGeom>
          <a:noFill/>
          <a:ln w="0" cmpd="sng">
            <a:noFill/>
            <a:prstDash val="solid"/>
          </a:ln>
        </p:spPr>
        <p:txBody>
          <a:bodyPr vert="horz" lIns="0" tIns="3810" rIns="0" bIns="0" anchor="t"/>
          <a:lstStyle/>
          <a:p>
            <a:pPr marL="0" marR="0" indent="0" algn="ctr">
              <a:lnSpc>
                <a:spcPts val="4300"/>
              </a:lnSpc>
              <a:spcAft>
                <a:spcPts val="1530"/>
              </a:spcAft>
            </a:pPr>
            <a:r>
              <a:rPr lang="en-US" sz="3800" spc="-25">
                <a:solidFill>
                  <a:srgbClr val="006BB6"/>
                </a:solidFill>
                <a:latin typeface="Arial" panose="02020603050405020304" pitchFamily="2"/>
              </a:rPr>
              <a:t>Keep DEERS Information Up To Date </a:t>
            </a:r>
          </a:p>
        </p:txBody>
      </p:sp>
      <p:sp>
        <p:nvSpPr>
          <p:cNvPr id="5" name="Text Placeholder 4"/>
          <p:cNvSpPr>
            <a:spLocks noGrp="1"/>
          </p:cNvSpPr>
          <p:nvPr>
            <p:ph type="body" idx="10"/>
          </p:nvPr>
        </p:nvSpPr>
        <p:spPr>
          <a:xfrm>
            <a:off x="1584960" y="1252855"/>
            <a:ext cx="6718300" cy="721995"/>
          </a:xfrm>
          <a:prstGeom prst="rect">
            <a:avLst/>
          </a:prstGeom>
          <a:noFill/>
          <a:ln w="0" cmpd="sng">
            <a:noFill/>
            <a:prstDash val="solid"/>
          </a:ln>
        </p:spPr>
        <p:txBody>
          <a:bodyPr vert="horz" lIns="0" tIns="0" rIns="0" bIns="0" anchor="t"/>
          <a:lstStyle/>
          <a:p>
            <a:pPr marL="0" marR="0" indent="0" algn="l">
              <a:lnSpc>
                <a:spcPts val="1900"/>
              </a:lnSpc>
              <a:spcAft>
                <a:spcPts val="40"/>
              </a:spcAft>
            </a:pPr>
            <a:r>
              <a:rPr lang="en-US" sz="1600" b="1" spc="-5">
                <a:solidFill>
                  <a:srgbClr val="000000"/>
                </a:solidFill>
                <a:latin typeface="Arial" panose="02020603050405020304" pitchFamily="2"/>
              </a:rPr>
              <a:t>Being able to use TRICARE depends on keeping DEERS up to date. </a:t>
            </a:r>
            <a:r>
              <a:rPr lang="en-US" sz="1600" spc="-5">
                <a:solidFill>
                  <a:srgbClr val="000000"/>
                </a:solidFill>
                <a:latin typeface="Arial" panose="02020603050405020304" pitchFamily="2"/>
              </a:rPr>
              <a:t>Update DEERS after you have a life event, like getting married or divorced, moving, giving birth, adopting a child, retiring, and other changes. </a:t>
            </a:r>
          </a:p>
        </p:txBody>
      </p:sp>
      <p:sp>
        <p:nvSpPr>
          <p:cNvPr id="16" name="Text Placeholder 15"/>
          <p:cNvSpPr>
            <a:spLocks noGrp="1"/>
          </p:cNvSpPr>
          <p:nvPr>
            <p:ph type="body" idx="10"/>
          </p:nvPr>
        </p:nvSpPr>
        <p:spPr>
          <a:xfrm>
            <a:off x="1847215" y="2374265"/>
            <a:ext cx="6635115" cy="646430"/>
          </a:xfrm>
          <a:prstGeom prst="rect">
            <a:avLst/>
          </a:prstGeom>
          <a:noFill/>
          <a:ln w="0" cmpd="sng">
            <a:noFill/>
            <a:prstDash val="solid"/>
          </a:ln>
        </p:spPr>
        <p:txBody>
          <a:bodyPr vert="horz" lIns="0" tIns="0" rIns="0" bIns="0" anchor="t"/>
          <a:lstStyle/>
          <a:p>
            <a:pPr marL="0" marR="0" indent="0" algn="l">
              <a:lnSpc>
                <a:spcPts val="1800"/>
              </a:lnSpc>
              <a:spcAft>
                <a:spcPts val="0"/>
              </a:spcAft>
            </a:pPr>
            <a:r>
              <a:rPr lang="en-US" sz="1800" spc="0">
                <a:solidFill>
                  <a:srgbClr val="000000"/>
                </a:solidFill>
                <a:latin typeface="Arial" panose="02020603050405020304" pitchFamily="2"/>
              </a:rPr>
              <a:t>Go to an </a:t>
            </a:r>
            <a:r>
              <a:rPr lang="en-US" sz="1800" b="1" spc="-5">
                <a:solidFill>
                  <a:srgbClr val="000000"/>
                </a:solidFill>
                <a:latin typeface="Arial" panose="02020603050405020304" pitchFamily="2"/>
              </a:rPr>
              <a:t>ID Card Office</a:t>
            </a:r>
            <a:r>
              <a:rPr lang="en-US" sz="1800" spc="0">
                <a:solidFill>
                  <a:srgbClr val="13377C"/>
                </a:solidFill>
                <a:latin typeface="Arial" panose="02020603050405020304" pitchFamily="2"/>
              </a:rPr>
              <a:t> (</a:t>
            </a:r>
            <a:r>
              <a:rPr lang="en-US" sz="1800" b="1" u="sng" spc="-5">
                <a:solidFill>
                  <a:srgbClr val="0000FF"/>
                </a:solidFill>
                <a:latin typeface="Arial" panose="02020603050405020304" pitchFamily="2"/>
              </a:rPr>
              <a:t>https://idco.dmdc.osd.mil/idco</a:t>
            </a:r>
            <a:r>
              <a:rPr lang="en-US" sz="1800" spc="0">
                <a:solidFill>
                  <a:srgbClr val="13377C"/>
                </a:solidFill>
                <a:latin typeface="Arial" panose="02020603050405020304" pitchFamily="2"/>
              </a:rPr>
              <a:t>) </a:t>
            </a:r>
          </a:p>
          <a:p>
            <a:pPr marL="0" marR="0" indent="0" algn="l">
              <a:lnSpc>
                <a:spcPts val="2000"/>
              </a:lnSpc>
              <a:spcBef>
                <a:spcPts val="1305"/>
              </a:spcBef>
              <a:spcAft>
                <a:spcPts val="0"/>
              </a:spcAft>
            </a:pPr>
            <a:r>
              <a:rPr lang="en-US" sz="1800" b="1" spc="-55">
                <a:solidFill>
                  <a:srgbClr val="000000"/>
                </a:solidFill>
                <a:latin typeface="Arial" panose="02020603050405020304" pitchFamily="2"/>
              </a:rPr>
              <a:t>Note: </a:t>
            </a:r>
            <a:r>
              <a:rPr lang="en-US" sz="1800" spc="-45">
                <a:solidFill>
                  <a:srgbClr val="000000"/>
                </a:solidFill>
                <a:latin typeface="Arial" panose="02020603050405020304" pitchFamily="2"/>
              </a:rPr>
              <a:t>You must use this option to add family members in DEERS. </a:t>
            </a:r>
          </a:p>
        </p:txBody>
      </p:sp>
      <p:sp>
        <p:nvSpPr>
          <p:cNvPr id="17" name="Text Placeholder 16"/>
          <p:cNvSpPr>
            <a:spLocks noGrp="1"/>
          </p:cNvSpPr>
          <p:nvPr>
            <p:ph type="body" idx="10"/>
          </p:nvPr>
        </p:nvSpPr>
        <p:spPr>
          <a:xfrm>
            <a:off x="1852930" y="3666490"/>
            <a:ext cx="4554220" cy="2219325"/>
          </a:xfrm>
          <a:prstGeom prst="rect">
            <a:avLst/>
          </a:prstGeom>
          <a:noFill/>
          <a:ln w="0" cmpd="sng">
            <a:noFill/>
            <a:prstDash val="solid"/>
          </a:ln>
        </p:spPr>
        <p:txBody>
          <a:bodyPr vert="horz" lIns="0" tIns="0" rIns="0" bIns="0" anchor="t"/>
          <a:lstStyle/>
          <a:p>
            <a:pPr marL="0" marR="0" indent="0" algn="l">
              <a:lnSpc>
                <a:spcPts val="1800"/>
              </a:lnSpc>
              <a:spcAft>
                <a:spcPts val="0"/>
              </a:spcAft>
            </a:pPr>
            <a:r>
              <a:rPr lang="en-US" sz="1800" spc="-25">
                <a:solidFill>
                  <a:srgbClr val="000000"/>
                </a:solidFill>
                <a:latin typeface="Arial" panose="02020603050405020304" pitchFamily="2"/>
              </a:rPr>
              <a:t>Log on to</a:t>
            </a:r>
            <a:r>
              <a:rPr lang="en-US" sz="1800" b="1" u="sng" spc="-30">
                <a:solidFill>
                  <a:srgbClr val="0000FF"/>
                </a:solidFill>
                <a:latin typeface="Arial" panose="02020603050405020304" pitchFamily="2"/>
              </a:rPr>
              <a:t>https://milconnect.dmdc.osd.mil</a:t>
            </a:r>
            <a:r>
              <a:rPr lang="en-US" sz="1800" spc="-25">
                <a:solidFill>
                  <a:srgbClr val="13377C"/>
                </a:solidFill>
                <a:latin typeface="Arial" panose="02020603050405020304" pitchFamily="2"/>
              </a:rPr>
              <a:t>. </a:t>
            </a:r>
          </a:p>
          <a:p>
            <a:pPr marL="0" marR="0" indent="0" algn="l">
              <a:lnSpc>
                <a:spcPts val="2100"/>
              </a:lnSpc>
              <a:spcBef>
                <a:spcPts val="6250"/>
              </a:spcBef>
              <a:spcAft>
                <a:spcPts val="0"/>
              </a:spcAft>
            </a:pPr>
            <a:r>
              <a:rPr lang="en-US" sz="1800" spc="-10">
                <a:solidFill>
                  <a:srgbClr val="000000"/>
                </a:solidFill>
                <a:latin typeface="Arial" panose="02020603050405020304" pitchFamily="2"/>
              </a:rPr>
              <a:t>Call </a:t>
            </a:r>
            <a:r>
              <a:rPr lang="en-US" sz="1800" b="1" spc="-15">
                <a:solidFill>
                  <a:srgbClr val="000000"/>
                </a:solidFill>
                <a:latin typeface="Arial" panose="02020603050405020304" pitchFamily="2"/>
              </a:rPr>
              <a:t>1-800-538-9552</a:t>
            </a:r>
            <a:r>
              <a:rPr lang="en-US" sz="1800" spc="-10">
                <a:solidFill>
                  <a:srgbClr val="000000"/>
                </a:solidFill>
                <a:latin typeface="Arial" panose="02020603050405020304" pitchFamily="2"/>
              </a:rPr>
              <a:t>. </a:t>
            </a:r>
          </a:p>
          <a:p>
            <a:pPr marL="0" marR="0" indent="0" algn="l">
              <a:lnSpc>
                <a:spcPts val="1600"/>
              </a:lnSpc>
              <a:spcBef>
                <a:spcPts val="5745"/>
              </a:spcBef>
              <a:spcAft>
                <a:spcPts val="0"/>
              </a:spcAft>
            </a:pPr>
            <a:r>
              <a:rPr lang="en-US" sz="1800" spc="-15">
                <a:solidFill>
                  <a:srgbClr val="000000"/>
                </a:solidFill>
                <a:latin typeface="Arial" panose="02020603050405020304" pitchFamily="2"/>
              </a:rPr>
              <a:t>Fax </a:t>
            </a:r>
            <a:r>
              <a:rPr lang="en-US" sz="1800" b="1" spc="-20">
                <a:solidFill>
                  <a:srgbClr val="000000"/>
                </a:solidFill>
                <a:latin typeface="Arial" panose="02020603050405020304" pitchFamily="2"/>
              </a:rPr>
              <a:t>1-800-336-4416</a:t>
            </a:r>
            <a:r>
              <a:rPr lang="en-US" sz="1800" spc="-15">
                <a:solidFill>
                  <a:srgbClr val="000000"/>
                </a:solidFill>
                <a:latin typeface="Arial" panose="02020603050405020304" pitchFamily="2"/>
              </a:rPr>
              <a:t>. </a:t>
            </a:r>
          </a:p>
        </p:txBody>
      </p:sp>
    </p:spTree>
    <p:extLst>
      <p:ext uri="{BB962C8B-B14F-4D97-AF65-F5344CB8AC3E}">
        <p14:creationId xmlns:p14="http://schemas.microsoft.com/office/powerpoint/2010/main" val="2796882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layout 3">
    <p:bg>
      <p:bgPr>
        <a:solidFill>
          <a:schemeClr val="bg1">
            <a:alpha val="10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2353310" y="1659255"/>
            <a:ext cx="1905000" cy="956945"/>
          </a:xfrm>
          <a:prstGeom prst="rect">
            <a:avLst/>
          </a:prstGeom>
          <a:noFill/>
          <a:ln w="0" cmpd="sng">
            <a:noFill/>
            <a:prstDash val="solid"/>
          </a:ln>
        </p:spPr>
        <p:txBody>
          <a:bodyPr vert="horz" lIns="0" tIns="0" rIns="0" bIns="0" anchor="t"/>
          <a:lstStyle/>
          <a:p>
            <a:pPr marL="0" marR="0" indent="0" algn="l">
              <a:lnSpc>
                <a:spcPts val="3800"/>
              </a:lnSpc>
              <a:spcAft>
                <a:spcPts val="0"/>
              </a:spcAft>
            </a:pPr>
            <a:r>
              <a:rPr lang="en-US" sz="3200" b="1" spc="-90">
                <a:solidFill>
                  <a:srgbClr val="FAE2D2"/>
                </a:solidFill>
                <a:latin typeface="Arial" panose="02020603050405020304" pitchFamily="2"/>
              </a:rPr>
              <a:t>Today’s AGENDA </a:t>
            </a:r>
          </a:p>
        </p:txBody>
      </p:sp>
      <p:sp>
        <p:nvSpPr>
          <p:cNvPr id="6" name="Text Placeholder 5"/>
          <p:cNvSpPr>
            <a:spLocks noGrp="1"/>
          </p:cNvSpPr>
          <p:nvPr>
            <p:ph type="body" idx="10"/>
          </p:nvPr>
        </p:nvSpPr>
        <p:spPr>
          <a:xfrm>
            <a:off x="4980305" y="1598295"/>
            <a:ext cx="2966085" cy="2199640"/>
          </a:xfrm>
          <a:prstGeom prst="rect">
            <a:avLst/>
          </a:prstGeom>
          <a:noFill/>
          <a:ln w="0" cmpd="sng">
            <a:noFill/>
            <a:prstDash val="solid"/>
          </a:ln>
        </p:spPr>
        <p:txBody>
          <a:bodyPr vert="horz" lIns="0" tIns="115570" rIns="0" bIns="0" anchor="t"/>
          <a:lstStyle/>
          <a:p>
            <a:pPr marL="365760" marR="0" indent="365760" algn="l">
              <a:lnSpc>
                <a:spcPts val="2800"/>
              </a:lnSpc>
              <a:spcAft>
                <a:spcPts val="0"/>
              </a:spcAft>
              <a:buFont typeface="Symbol"/>
              <a:buChar char="·"/>
            </a:pPr>
            <a:r>
              <a:rPr lang="en-US" sz="2000" b="1" spc="-45">
                <a:solidFill>
                  <a:srgbClr val="FFFFFF"/>
                </a:solidFill>
                <a:latin typeface="Arial" panose="02020603050405020304" pitchFamily="2"/>
              </a:rPr>
              <a:t>Health Care Coverage </a:t>
            </a:r>
          </a:p>
          <a:p>
            <a:pPr marL="365760" marR="0" indent="365760" algn="l">
              <a:lnSpc>
                <a:spcPts val="2500"/>
              </a:lnSpc>
              <a:spcBef>
                <a:spcPts val="100"/>
              </a:spcBef>
              <a:spcAft>
                <a:spcPts val="0"/>
              </a:spcAft>
              <a:buFont typeface="Symbol"/>
              <a:buChar char="·"/>
            </a:pPr>
            <a:r>
              <a:rPr lang="en-US" sz="2000" spc="-15">
                <a:solidFill>
                  <a:srgbClr val="FFFFFF"/>
                </a:solidFill>
                <a:latin typeface="Arial" panose="02020603050405020304" pitchFamily="2"/>
              </a:rPr>
              <a:t>Transitional Coverage </a:t>
            </a:r>
          </a:p>
          <a:p>
            <a:pPr marL="365760" marR="0" indent="365760" algn="l">
              <a:lnSpc>
                <a:spcPts val="2500"/>
              </a:lnSpc>
              <a:spcBef>
                <a:spcPts val="390"/>
              </a:spcBef>
              <a:spcAft>
                <a:spcPts val="0"/>
              </a:spcAft>
              <a:buFont typeface="Symbol"/>
              <a:buChar char="·"/>
            </a:pPr>
            <a:r>
              <a:rPr lang="en-US" sz="2000" spc="-15">
                <a:solidFill>
                  <a:srgbClr val="FFFFFF"/>
                </a:solidFill>
                <a:latin typeface="Arial" panose="02020603050405020304" pitchFamily="2"/>
              </a:rPr>
              <a:t>Benefit Information </a:t>
            </a:r>
          </a:p>
          <a:p>
            <a:pPr marL="365760" marR="0" indent="365760" algn="l">
              <a:lnSpc>
                <a:spcPts val="2500"/>
              </a:lnSpc>
              <a:spcBef>
                <a:spcPts val="390"/>
              </a:spcBef>
              <a:spcAft>
                <a:spcPts val="0"/>
              </a:spcAft>
              <a:buFont typeface="Symbol"/>
              <a:buChar char="·"/>
            </a:pPr>
            <a:r>
              <a:rPr lang="en-US" sz="2000" spc="-20">
                <a:solidFill>
                  <a:srgbClr val="FFFFFF"/>
                </a:solidFill>
                <a:latin typeface="Arial" panose="02020603050405020304" pitchFamily="2"/>
              </a:rPr>
              <a:t>Other Information </a:t>
            </a:r>
          </a:p>
          <a:p>
            <a:pPr marL="365760" marR="0" indent="365760" algn="l">
              <a:lnSpc>
                <a:spcPts val="2400"/>
              </a:lnSpc>
              <a:spcBef>
                <a:spcPts val="465"/>
              </a:spcBef>
              <a:spcAft>
                <a:spcPts val="0"/>
              </a:spcAft>
              <a:buFont typeface="Symbol"/>
              <a:buChar char="·"/>
            </a:pPr>
            <a:r>
              <a:rPr lang="en-US" sz="2000" spc="0">
                <a:solidFill>
                  <a:srgbClr val="FFFFFF"/>
                </a:solidFill>
                <a:latin typeface="Arial" panose="02020603050405020304" pitchFamily="2"/>
              </a:rPr>
              <a:t>For Information and Assistance </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layout 17">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508000"/>
            <a:ext cx="9144000" cy="1179195"/>
          </a:xfrm>
          <a:prstGeom prst="rect">
            <a:avLst/>
          </a:prstGeom>
          <a:noFill/>
          <a:ln w="0" cmpd="sng">
            <a:noFill/>
            <a:prstDash val="solid"/>
          </a:ln>
        </p:spPr>
        <p:txBody>
          <a:bodyPr vert="horz" lIns="0" tIns="3810" rIns="0" bIns="0" anchor="t"/>
          <a:lstStyle/>
          <a:p>
            <a:pPr marL="0" marR="0" indent="0" algn="ctr">
              <a:lnSpc>
                <a:spcPts val="4300"/>
              </a:lnSpc>
              <a:spcAft>
                <a:spcPts val="0"/>
              </a:spcAft>
            </a:pPr>
            <a:r>
              <a:rPr lang="en-US" sz="3800" spc="-20">
                <a:solidFill>
                  <a:srgbClr val="006BB6"/>
                </a:solidFill>
                <a:latin typeface="Arial" panose="02020603050405020304" pitchFamily="2"/>
              </a:rPr>
              <a:t>TRICARE and </a:t>
            </a:r>
          </a:p>
          <a:p>
            <a:pPr marL="0" marR="0" indent="0" algn="ctr">
              <a:lnSpc>
                <a:spcPts val="4300"/>
              </a:lnSpc>
              <a:spcBef>
                <a:spcPts val="255"/>
              </a:spcBef>
              <a:spcAft>
                <a:spcPts val="350"/>
              </a:spcAft>
            </a:pPr>
            <a:r>
              <a:rPr lang="en-US" sz="3800" spc="-10">
                <a:solidFill>
                  <a:srgbClr val="006BB6"/>
                </a:solidFill>
                <a:latin typeface="Arial" panose="02020603050405020304" pitchFamily="2"/>
              </a:rPr>
              <a:t>Other Health Insurance </a:t>
            </a:r>
          </a:p>
        </p:txBody>
      </p:sp>
      <p:sp>
        <p:nvSpPr>
          <p:cNvPr id="3" name="Text Placeholder 2"/>
          <p:cNvSpPr>
            <a:spLocks noGrp="1"/>
          </p:cNvSpPr>
          <p:nvPr>
            <p:ph type="body" idx="10"/>
          </p:nvPr>
        </p:nvSpPr>
        <p:spPr>
          <a:xfrm>
            <a:off x="0" y="1687195"/>
            <a:ext cx="9144000" cy="4823460"/>
          </a:xfrm>
          <a:prstGeom prst="rect">
            <a:avLst/>
          </a:prstGeom>
          <a:noFill/>
          <a:ln w="0" cmpd="sng">
            <a:noFill/>
            <a:prstDash val="solid"/>
          </a:ln>
        </p:spPr>
        <p:txBody>
          <a:bodyPr vert="horz" lIns="0" tIns="180975" rIns="0" bIns="0" anchor="t">
            <a:normAutofit fontScale="75000"/>
          </a:bodyPr>
          <a:lstStyle/>
          <a:p>
            <a:pPr marL="1280160" marR="0" indent="365760" algn="l">
              <a:lnSpc>
                <a:spcPts val="2500"/>
              </a:lnSpc>
              <a:spcAft>
                <a:spcPts val="0"/>
              </a:spcAft>
              <a:buFont typeface="Symbol"/>
              <a:buChar char="·"/>
            </a:pPr>
            <a:r>
              <a:rPr lang="en-US" sz="2000" spc="-5">
                <a:solidFill>
                  <a:srgbClr val="000000"/>
                </a:solidFill>
                <a:latin typeface="Arial" panose="02020603050405020304" pitchFamily="2"/>
              </a:rPr>
              <a:t>Other health insurance (OHI) is considered your primary </a:t>
            </a:r>
          </a:p>
          <a:p>
            <a:pPr marL="1234440" marR="0" indent="0" algn="l">
              <a:lnSpc>
                <a:spcPts val="2300"/>
              </a:lnSpc>
              <a:spcBef>
                <a:spcPts val="115"/>
              </a:spcBef>
              <a:spcAft>
                <a:spcPts val="0"/>
              </a:spcAft>
            </a:pPr>
            <a:r>
              <a:rPr lang="en-US" sz="2000" spc="-20">
                <a:solidFill>
                  <a:srgbClr val="000000"/>
                </a:solidFill>
                <a:latin typeface="Arial" panose="02020603050405020304" pitchFamily="2"/>
              </a:rPr>
              <a:t>health insurance. </a:t>
            </a:r>
          </a:p>
          <a:p>
            <a:pPr marL="1280160" marR="0" indent="365760" algn="l">
              <a:lnSpc>
                <a:spcPts val="2500"/>
              </a:lnSpc>
              <a:spcBef>
                <a:spcPts val="430"/>
              </a:spcBef>
              <a:spcAft>
                <a:spcPts val="0"/>
              </a:spcAft>
              <a:buFont typeface="Symbol"/>
              <a:buChar char="·"/>
            </a:pPr>
            <a:r>
              <a:rPr lang="en-US" sz="2000" spc="-5">
                <a:solidFill>
                  <a:srgbClr val="000000"/>
                </a:solidFill>
                <a:latin typeface="Arial" panose="02020603050405020304" pitchFamily="2"/>
              </a:rPr>
              <a:t>For services covered by Medicare, OHI and TFL, Medicare </a:t>
            </a:r>
          </a:p>
          <a:p>
            <a:pPr marL="0" marR="0" indent="0" algn="ctr">
              <a:lnSpc>
                <a:spcPts val="2300"/>
              </a:lnSpc>
              <a:spcBef>
                <a:spcPts val="125"/>
              </a:spcBef>
              <a:spcAft>
                <a:spcPts val="0"/>
              </a:spcAft>
            </a:pPr>
            <a:r>
              <a:rPr lang="en-US" sz="2000" spc="-5">
                <a:solidFill>
                  <a:srgbClr val="000000"/>
                </a:solidFill>
                <a:latin typeface="Arial" panose="02020603050405020304" pitchFamily="2"/>
              </a:rPr>
              <a:t>pays first, your OHI pays second and TRICARE pays last. </a:t>
            </a:r>
          </a:p>
          <a:p>
            <a:pPr marL="1280160" marR="2057400" indent="365760" algn="l">
              <a:lnSpc>
                <a:spcPts val="2600"/>
              </a:lnSpc>
              <a:spcBef>
                <a:spcPts val="410"/>
              </a:spcBef>
              <a:spcAft>
                <a:spcPts val="0"/>
              </a:spcAft>
              <a:buFont typeface="Symbol"/>
              <a:buChar char="·"/>
            </a:pPr>
            <a:r>
              <a:rPr lang="en-US" sz="2000" spc="0">
                <a:solidFill>
                  <a:srgbClr val="000000"/>
                </a:solidFill>
                <a:latin typeface="Arial" panose="02020603050405020304" pitchFamily="2"/>
              </a:rPr>
              <a:t>After your OHI pays, TRICARE will pay the lesser of: </a:t>
            </a:r>
            <a:r>
              <a:rPr lang="en-US" sz="2300" spc="0">
                <a:solidFill>
                  <a:srgbClr val="000000"/>
                </a:solidFill>
                <a:latin typeface="Arial" panose="02020603050405020304" pitchFamily="2"/>
              </a:rPr>
              <a:t>– </a:t>
            </a:r>
            <a:r>
              <a:rPr lang="en-US" sz="1800" spc="0">
                <a:solidFill>
                  <a:srgbClr val="000000"/>
                </a:solidFill>
                <a:latin typeface="Arial" panose="02020603050405020304" pitchFamily="2"/>
              </a:rPr>
              <a:t>The billed amount, minus the payment from your OHI </a:t>
            </a:r>
            <a:r>
              <a:rPr lang="en-US" sz="2300" spc="0">
                <a:solidFill>
                  <a:srgbClr val="000000"/>
                </a:solidFill>
                <a:latin typeface="Arial" panose="02020603050405020304" pitchFamily="2"/>
              </a:rPr>
              <a:t>– </a:t>
            </a:r>
            <a:r>
              <a:rPr lang="en-US" sz="1800" spc="0">
                <a:solidFill>
                  <a:srgbClr val="000000"/>
                </a:solidFill>
                <a:latin typeface="Arial" panose="02020603050405020304" pitchFamily="2"/>
              </a:rPr>
              <a:t>The amount TRICARE would have paid without OHI </a:t>
            </a:r>
            <a:r>
              <a:rPr lang="en-US" sz="2300" spc="0">
                <a:solidFill>
                  <a:srgbClr val="000000"/>
                </a:solidFill>
                <a:latin typeface="Arial" panose="02020603050405020304" pitchFamily="2"/>
              </a:rPr>
              <a:t>– </a:t>
            </a:r>
            <a:r>
              <a:rPr lang="en-US" sz="1800" spc="0">
                <a:solidFill>
                  <a:srgbClr val="000000"/>
                </a:solidFill>
                <a:latin typeface="Arial" panose="02020603050405020304" pitchFamily="2"/>
              </a:rPr>
              <a:t>The OHI copayment or deductible </a:t>
            </a:r>
          </a:p>
          <a:p>
            <a:pPr marL="1280160" marR="0" indent="365760" algn="l">
              <a:lnSpc>
                <a:spcPts val="2500"/>
              </a:lnSpc>
              <a:spcBef>
                <a:spcPts val="275"/>
              </a:spcBef>
              <a:spcAft>
                <a:spcPts val="0"/>
              </a:spcAft>
              <a:buFont typeface="Symbol"/>
              <a:buChar char="·"/>
            </a:pPr>
            <a:r>
              <a:rPr lang="en-US" sz="2000" spc="-25">
                <a:solidFill>
                  <a:srgbClr val="000000"/>
                </a:solidFill>
                <a:latin typeface="Arial" panose="02020603050405020304" pitchFamily="2"/>
              </a:rPr>
              <a:t>If you have OHI: </a:t>
            </a:r>
          </a:p>
          <a:p>
            <a:pPr marL="1600200" marR="1645920" indent="0" algn="l">
              <a:lnSpc>
                <a:spcPts val="2200"/>
              </a:lnSpc>
              <a:spcBef>
                <a:spcPts val="410"/>
              </a:spcBef>
              <a:spcAft>
                <a:spcPts val="0"/>
              </a:spcAft>
            </a:pPr>
            <a:r>
              <a:rPr lang="en-US" sz="2300" spc="0">
                <a:solidFill>
                  <a:srgbClr val="000000"/>
                </a:solidFill>
                <a:latin typeface="Arial" panose="02020603050405020304" pitchFamily="2"/>
              </a:rPr>
              <a:t>– </a:t>
            </a:r>
            <a:r>
              <a:rPr lang="en-US" sz="1800" spc="0">
                <a:solidFill>
                  <a:srgbClr val="000000"/>
                </a:solidFill>
                <a:latin typeface="Arial" panose="02020603050405020304" pitchFamily="2"/>
              </a:rPr>
              <a:t>Fill out a </a:t>
            </a:r>
            <a:r>
              <a:rPr lang="en-US" sz="1800" i="1" spc="0">
                <a:solidFill>
                  <a:srgbClr val="000000"/>
                </a:solidFill>
                <a:latin typeface="Arial" panose="02020603050405020304" pitchFamily="2"/>
              </a:rPr>
              <a:t>TRICARE Other Health Insurance Questionnaire</a:t>
            </a:r>
            <a:r>
              <a:rPr lang="en-US" sz="1800" spc="0">
                <a:solidFill>
                  <a:srgbClr val="000000"/>
                </a:solidFill>
                <a:latin typeface="Arial" panose="02020603050405020304" pitchFamily="2"/>
              </a:rPr>
              <a:t>: </a:t>
            </a:r>
            <a:r>
              <a:rPr lang="en-US" sz="1800" b="1" u="sng" spc="0">
                <a:solidFill>
                  <a:srgbClr val="0000FF"/>
                </a:solidFill>
                <a:latin typeface="Arial" panose="02020603050405020304" pitchFamily="2"/>
              </a:rPr>
              <a:t>www.tricare.mil/forms</a:t>
            </a:r>
            <a:r>
              <a:rPr lang="en-US" sz="1800" u="sng" spc="0">
                <a:solidFill>
                  <a:srgbClr val="0000FF"/>
                </a:solidFill>
                <a:latin typeface="Arial" panose="02020603050405020304" pitchFamily="2"/>
              </a:rPr>
              <a:t>.</a:t>
            </a:r>
            <a:r>
              <a:rPr lang="en-US" sz="100" spc="0">
                <a:solidFill>
                  <a:srgbClr val="000000"/>
                </a:solidFill>
                <a:latin typeface="Arial" panose="02020603050405020304" pitchFamily="2"/>
              </a:rPr>
              <a:t> </a:t>
            </a:r>
          </a:p>
          <a:p>
            <a:pPr marL="1234440" marR="1965960" indent="0" algn="l">
              <a:lnSpc>
                <a:spcPts val="2600"/>
              </a:lnSpc>
              <a:spcBef>
                <a:spcPts val="100"/>
              </a:spcBef>
              <a:spcAft>
                <a:spcPts val="2940"/>
              </a:spcAft>
            </a:pPr>
            <a:r>
              <a:rPr lang="en-US" sz="2300" spc="-30">
                <a:solidFill>
                  <a:srgbClr val="000000"/>
                </a:solidFill>
                <a:latin typeface="Arial" panose="02020603050405020304" pitchFamily="2"/>
              </a:rPr>
              <a:t>– </a:t>
            </a:r>
            <a:r>
              <a:rPr lang="en-US" sz="1800" spc="-25">
                <a:solidFill>
                  <a:srgbClr val="000000"/>
                </a:solidFill>
                <a:latin typeface="Arial" panose="02020603050405020304" pitchFamily="2"/>
              </a:rPr>
              <a:t>Follow the referral and authorization rules for your OHI. </a:t>
            </a:r>
            <a:r>
              <a:rPr lang="en-US" sz="2300" spc="-30">
                <a:solidFill>
                  <a:srgbClr val="000000"/>
                </a:solidFill>
                <a:latin typeface="Arial" panose="02020603050405020304" pitchFamily="2"/>
              </a:rPr>
              <a:t>– </a:t>
            </a:r>
            <a:r>
              <a:rPr lang="en-US" sz="1800" spc="-25">
                <a:solidFill>
                  <a:srgbClr val="000000"/>
                </a:solidFill>
                <a:latin typeface="Arial" panose="02020603050405020304" pitchFamily="2"/>
              </a:rPr>
              <a:t>Tell your provider about your OHI and TRICARE. </a:t>
            </a:r>
          </a:p>
        </p:txBody>
      </p:sp>
    </p:spTree>
    <p:extLst>
      <p:ext uri="{BB962C8B-B14F-4D97-AF65-F5344CB8AC3E}">
        <p14:creationId xmlns:p14="http://schemas.microsoft.com/office/powerpoint/2010/main" val="1780530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layout 4">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355600"/>
            <a:ext cx="9144000" cy="1245870"/>
          </a:xfrm>
          <a:prstGeom prst="rect">
            <a:avLst/>
          </a:prstGeom>
          <a:noFill/>
          <a:ln w="0" cmpd="sng">
            <a:noFill/>
            <a:prstDash val="solid"/>
          </a:ln>
        </p:spPr>
        <p:txBody>
          <a:bodyPr vert="horz" lIns="0" tIns="3810" rIns="0" bIns="0" anchor="t"/>
          <a:lstStyle/>
          <a:p>
            <a:pPr marL="0" marR="0" indent="0" algn="ctr">
              <a:lnSpc>
                <a:spcPts val="4300"/>
              </a:lnSpc>
              <a:spcAft>
                <a:spcPts val="5465"/>
              </a:spcAft>
            </a:pPr>
            <a:r>
              <a:rPr lang="en-US" sz="3800" spc="-40">
                <a:solidFill>
                  <a:srgbClr val="006BB6"/>
                </a:solidFill>
                <a:latin typeface="Arial" panose="02020603050405020304" pitchFamily="2"/>
              </a:rPr>
              <a:t>Terminal Leave </a:t>
            </a:r>
          </a:p>
        </p:txBody>
      </p:sp>
      <p:sp>
        <p:nvSpPr>
          <p:cNvPr id="3" name="Text Placeholder 2"/>
          <p:cNvSpPr>
            <a:spLocks noGrp="1"/>
          </p:cNvSpPr>
          <p:nvPr>
            <p:ph type="body" idx="10"/>
          </p:nvPr>
        </p:nvSpPr>
        <p:spPr>
          <a:xfrm>
            <a:off x="780415" y="1601470"/>
            <a:ext cx="1828800" cy="462280"/>
          </a:xfrm>
          <a:prstGeom prst="rect">
            <a:avLst/>
          </a:prstGeom>
          <a:noFill/>
          <a:ln w="0" cmpd="sng">
            <a:noFill/>
            <a:prstDash val="solid"/>
          </a:ln>
        </p:spPr>
        <p:txBody>
          <a:bodyPr vert="horz" lIns="0" tIns="0" rIns="0" bIns="0" anchor="t"/>
          <a:lstStyle/>
          <a:p>
            <a:pPr marL="0" marR="0" indent="0" algn="l">
              <a:lnSpc>
                <a:spcPts val="2200"/>
              </a:lnSpc>
              <a:spcAft>
                <a:spcPts val="1345"/>
              </a:spcAft>
            </a:pPr>
            <a:r>
              <a:rPr lang="en-US" sz="2000" b="1" spc="-50">
                <a:solidFill>
                  <a:srgbClr val="009DDE"/>
                </a:solidFill>
                <a:latin typeface="Arial" panose="02020603050405020304" pitchFamily="2"/>
              </a:rPr>
              <a:t>Terminal Leave </a:t>
            </a:r>
          </a:p>
        </p:txBody>
      </p:sp>
      <p:sp>
        <p:nvSpPr>
          <p:cNvPr id="4" name="Text Placeholder 3"/>
          <p:cNvSpPr>
            <a:spLocks noGrp="1"/>
          </p:cNvSpPr>
          <p:nvPr>
            <p:ph type="body" idx="10"/>
          </p:nvPr>
        </p:nvSpPr>
        <p:spPr>
          <a:xfrm>
            <a:off x="768350" y="2063750"/>
            <a:ext cx="3992880" cy="557530"/>
          </a:xfrm>
          <a:prstGeom prst="rect">
            <a:avLst/>
          </a:prstGeom>
          <a:solidFill>
            <a:srgbClr val="006BB6"/>
          </a:solidFill>
          <a:ln w="0" cmpd="sng">
            <a:noFill/>
            <a:prstDash val="solid"/>
          </a:ln>
        </p:spPr>
        <p:txBody>
          <a:bodyPr vert="horz" lIns="0" tIns="166370" rIns="0" bIns="0" anchor="t"/>
          <a:lstStyle/>
          <a:p>
            <a:pPr marL="91440" marR="0" indent="0" algn="l">
              <a:lnSpc>
                <a:spcPts val="2000"/>
              </a:lnSpc>
              <a:spcAft>
                <a:spcPts val="985"/>
              </a:spcAft>
            </a:pPr>
            <a:r>
              <a:rPr lang="en-US" sz="1800" b="1" spc="-35">
                <a:solidFill>
                  <a:srgbClr val="FFFFFF"/>
                </a:solidFill>
                <a:latin typeface="Arial" panose="02020603050405020304" pitchFamily="2"/>
              </a:rPr>
              <a:t>Sponsors  </a:t>
            </a:r>
          </a:p>
        </p:txBody>
      </p:sp>
      <p:sp>
        <p:nvSpPr>
          <p:cNvPr id="5" name="Text Placeholder 4"/>
          <p:cNvSpPr>
            <a:spLocks noGrp="1"/>
          </p:cNvSpPr>
          <p:nvPr>
            <p:ph type="body" idx="10"/>
          </p:nvPr>
        </p:nvSpPr>
        <p:spPr>
          <a:xfrm>
            <a:off x="4765675" y="2063750"/>
            <a:ext cx="3992880" cy="557530"/>
          </a:xfrm>
          <a:prstGeom prst="rect">
            <a:avLst/>
          </a:prstGeom>
          <a:solidFill>
            <a:srgbClr val="006BB6"/>
          </a:solidFill>
          <a:ln w="0" cmpd="sng">
            <a:noFill/>
            <a:prstDash val="solid"/>
          </a:ln>
        </p:spPr>
        <p:txBody>
          <a:bodyPr vert="horz" lIns="0" tIns="166370" rIns="0" bIns="0" anchor="t"/>
          <a:lstStyle/>
          <a:p>
            <a:pPr marL="91440" marR="0" indent="0" algn="l">
              <a:lnSpc>
                <a:spcPts val="2000"/>
              </a:lnSpc>
              <a:spcAft>
                <a:spcPts val="985"/>
              </a:spcAft>
            </a:pPr>
            <a:r>
              <a:rPr lang="en-US" sz="1800" b="1" spc="-50">
                <a:solidFill>
                  <a:srgbClr val="FFFFFF"/>
                </a:solidFill>
                <a:latin typeface="Arial" panose="02020603050405020304" pitchFamily="2"/>
              </a:rPr>
              <a:t>Family Members </a:t>
            </a:r>
          </a:p>
        </p:txBody>
      </p:sp>
      <p:sp>
        <p:nvSpPr>
          <p:cNvPr id="6" name="Text Placeholder 5"/>
          <p:cNvSpPr>
            <a:spLocks noGrp="1"/>
          </p:cNvSpPr>
          <p:nvPr>
            <p:ph type="body" idx="10"/>
          </p:nvPr>
        </p:nvSpPr>
        <p:spPr>
          <a:xfrm>
            <a:off x="861695" y="2692400"/>
            <a:ext cx="3771900" cy="2143760"/>
          </a:xfrm>
          <a:prstGeom prst="rect">
            <a:avLst/>
          </a:prstGeom>
          <a:noFill/>
          <a:ln w="0" cmpd="sng">
            <a:noFill/>
            <a:prstDash val="solid"/>
          </a:ln>
        </p:spPr>
        <p:txBody>
          <a:bodyPr vert="horz" lIns="0" tIns="0" rIns="0" bIns="0" anchor="t"/>
          <a:lstStyle/>
          <a:p>
            <a:pPr marL="365760" marR="0" indent="365760" algn="l">
              <a:lnSpc>
                <a:spcPts val="2200"/>
              </a:lnSpc>
              <a:spcAft>
                <a:spcPts val="0"/>
              </a:spcAft>
              <a:buFont typeface="Symbol"/>
              <a:buChar char="·"/>
            </a:pPr>
            <a:r>
              <a:rPr lang="en-US" sz="1800" spc="-45">
                <a:solidFill>
                  <a:srgbClr val="000000"/>
                </a:solidFill>
                <a:latin typeface="Arial" panose="02020603050405020304" pitchFamily="2"/>
              </a:rPr>
              <a:t>Get care as an active duty service member (ADSM) </a:t>
            </a:r>
          </a:p>
          <a:p>
            <a:pPr marL="365760" marR="0" indent="365760" algn="l">
              <a:lnSpc>
                <a:spcPts val="2200"/>
              </a:lnSpc>
              <a:spcBef>
                <a:spcPts val="695"/>
              </a:spcBef>
              <a:spcAft>
                <a:spcPts val="0"/>
              </a:spcAft>
              <a:buFont typeface="Symbol"/>
              <a:buChar char="·"/>
            </a:pPr>
            <a:r>
              <a:rPr lang="en-US" sz="1800" spc="-35">
                <a:solidFill>
                  <a:srgbClr val="000000"/>
                </a:solidFill>
                <a:latin typeface="Arial" panose="02020603050405020304" pitchFamily="2"/>
              </a:rPr>
              <a:t>May seek care at any military hospital or clinic, but must remain enrolled in TRICARE Prime at current duty station </a:t>
            </a:r>
          </a:p>
          <a:p>
            <a:pPr marL="365760" marR="0" indent="365760" algn="l">
              <a:lnSpc>
                <a:spcPts val="2200"/>
              </a:lnSpc>
              <a:spcBef>
                <a:spcPts val="695"/>
              </a:spcBef>
              <a:spcAft>
                <a:spcPts val="305"/>
              </a:spcAft>
              <a:buFont typeface="Symbol"/>
              <a:buChar char="·"/>
            </a:pPr>
            <a:r>
              <a:rPr lang="en-US" sz="1800" spc="-35">
                <a:solidFill>
                  <a:srgbClr val="000000"/>
                </a:solidFill>
                <a:latin typeface="Arial" panose="02020603050405020304" pitchFamily="2"/>
              </a:rPr>
              <a:t>May not transfer enrollment </a:t>
            </a:r>
          </a:p>
        </p:txBody>
      </p:sp>
      <p:sp>
        <p:nvSpPr>
          <p:cNvPr id="7" name="Text Placeholder 6"/>
          <p:cNvSpPr>
            <a:spLocks noGrp="1"/>
          </p:cNvSpPr>
          <p:nvPr>
            <p:ph type="body" idx="10"/>
          </p:nvPr>
        </p:nvSpPr>
        <p:spPr>
          <a:xfrm>
            <a:off x="4796790" y="2692400"/>
            <a:ext cx="3771900" cy="1733550"/>
          </a:xfrm>
          <a:prstGeom prst="rect">
            <a:avLst/>
          </a:prstGeom>
          <a:noFill/>
          <a:ln w="0" cmpd="sng">
            <a:noFill/>
            <a:prstDash val="solid"/>
          </a:ln>
        </p:spPr>
        <p:txBody>
          <a:bodyPr vert="horz" lIns="0" tIns="0" rIns="0" bIns="0" anchor="t"/>
          <a:lstStyle/>
          <a:p>
            <a:pPr marL="411480" marR="0" indent="365760" algn="l">
              <a:lnSpc>
                <a:spcPts val="2200"/>
              </a:lnSpc>
              <a:spcAft>
                <a:spcPts val="0"/>
              </a:spcAft>
              <a:buFont typeface="Symbol"/>
              <a:buChar char="·"/>
            </a:pPr>
            <a:r>
              <a:rPr lang="en-US" sz="1800" spc="-35">
                <a:solidFill>
                  <a:srgbClr val="000000"/>
                </a:solidFill>
                <a:latin typeface="Arial" panose="02020603050405020304" pitchFamily="2"/>
              </a:rPr>
              <a:t>Remain covered by their current program (for example, TRICARE Prime or TRICARE Select) </a:t>
            </a:r>
          </a:p>
          <a:p>
            <a:pPr marL="411480" marR="0" indent="365760" algn="l">
              <a:lnSpc>
                <a:spcPts val="2200"/>
              </a:lnSpc>
              <a:spcBef>
                <a:spcPts val="690"/>
              </a:spcBef>
              <a:spcAft>
                <a:spcPts val="0"/>
              </a:spcAft>
              <a:buFont typeface="Symbol"/>
              <a:buChar char="·"/>
            </a:pPr>
            <a:r>
              <a:rPr lang="en-US" sz="1800" spc="0">
                <a:solidFill>
                  <a:srgbClr val="000000"/>
                </a:solidFill>
                <a:latin typeface="Arial" panose="02020603050405020304" pitchFamily="2"/>
              </a:rPr>
              <a:t>Can transfer enrollment to another TRICARE Prime or TRICARE Select location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layout 5">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65505" y="355600"/>
            <a:ext cx="8278495" cy="1104265"/>
          </a:xfrm>
          <a:prstGeom prst="rect">
            <a:avLst/>
          </a:prstGeom>
          <a:noFill/>
          <a:ln w="0" cmpd="sng">
            <a:noFill/>
            <a:prstDash val="solid"/>
          </a:ln>
        </p:spPr>
        <p:txBody>
          <a:bodyPr vert="horz" lIns="0" tIns="3810" rIns="0" bIns="0" anchor="t"/>
          <a:lstStyle/>
          <a:p>
            <a:pPr marL="0" marR="0" indent="0" algn="ctr">
              <a:lnSpc>
                <a:spcPts val="4300"/>
              </a:lnSpc>
              <a:spcAft>
                <a:spcPts val="4315"/>
              </a:spcAft>
            </a:pPr>
            <a:r>
              <a:rPr lang="en-US" sz="3800" spc="-15">
                <a:solidFill>
                  <a:srgbClr val="006BB6"/>
                </a:solidFill>
                <a:latin typeface="Arial" panose="02020603050405020304" pitchFamily="2"/>
              </a:rPr>
              <a:t>Coverage Options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layout 6">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355600"/>
            <a:ext cx="9144000" cy="1026795"/>
          </a:xfrm>
          <a:prstGeom prst="rect">
            <a:avLst/>
          </a:prstGeom>
          <a:noFill/>
          <a:ln w="0" cmpd="sng">
            <a:noFill/>
            <a:prstDash val="solid"/>
          </a:ln>
        </p:spPr>
        <p:txBody>
          <a:bodyPr vert="horz" lIns="0" tIns="3810" rIns="0" bIns="0" anchor="t"/>
          <a:lstStyle/>
          <a:p>
            <a:pPr marL="0" marR="0" indent="0" algn="ctr">
              <a:lnSpc>
                <a:spcPts val="4300"/>
              </a:lnSpc>
              <a:spcAft>
                <a:spcPts val="3735"/>
              </a:spcAft>
            </a:pPr>
            <a:r>
              <a:rPr lang="en-US" sz="3800" spc="-25">
                <a:solidFill>
                  <a:srgbClr val="006BB6"/>
                </a:solidFill>
                <a:latin typeface="Arial" panose="02020603050405020304" pitchFamily="2"/>
              </a:rPr>
              <a:t>TAMP Overview </a:t>
            </a:r>
          </a:p>
        </p:txBody>
      </p:sp>
      <p:sp>
        <p:nvSpPr>
          <p:cNvPr id="3" name="Text Placeholder 2"/>
          <p:cNvSpPr>
            <a:spLocks noGrp="1"/>
          </p:cNvSpPr>
          <p:nvPr>
            <p:ph type="body" idx="10"/>
          </p:nvPr>
        </p:nvSpPr>
        <p:spPr>
          <a:xfrm>
            <a:off x="0" y="1382395"/>
            <a:ext cx="9144000" cy="5128260"/>
          </a:xfrm>
          <a:prstGeom prst="rect">
            <a:avLst/>
          </a:prstGeom>
          <a:noFill/>
          <a:ln w="0" cmpd="sng">
            <a:noFill/>
            <a:prstDash val="solid"/>
          </a:ln>
        </p:spPr>
        <p:txBody>
          <a:bodyPr vert="horz" lIns="0" tIns="189230" rIns="0" bIns="0" anchor="t"/>
          <a:lstStyle/>
          <a:p>
            <a:pPr marL="1234440" marR="0" indent="365760" algn="l">
              <a:lnSpc>
                <a:spcPts val="2400"/>
              </a:lnSpc>
              <a:spcAft>
                <a:spcPts val="0"/>
              </a:spcAft>
              <a:buFont typeface="Symbol"/>
              <a:buChar char="·"/>
            </a:pPr>
            <a:r>
              <a:rPr lang="en-US" sz="2000" spc="0">
                <a:solidFill>
                  <a:srgbClr val="000000"/>
                </a:solidFill>
                <a:latin typeface="Arial" panose="02020603050405020304" pitchFamily="2"/>
              </a:rPr>
              <a:t>180 days of transitional health care </a:t>
            </a:r>
            <a:br/>
            <a:r>
              <a:rPr lang="en-US" sz="2000" spc="0">
                <a:solidFill>
                  <a:srgbClr val="000000"/>
                </a:solidFill>
                <a:latin typeface="Arial" panose="02020603050405020304" pitchFamily="2"/>
              </a:rPr>
              <a:t>benefits </a:t>
            </a:r>
          </a:p>
          <a:p>
            <a:pPr marL="1234440" marR="0" indent="365760" algn="l">
              <a:lnSpc>
                <a:spcPts val="2400"/>
              </a:lnSpc>
              <a:spcBef>
                <a:spcPts val="495"/>
              </a:spcBef>
              <a:spcAft>
                <a:spcPts val="0"/>
              </a:spcAft>
              <a:buFont typeface="Symbol"/>
              <a:buChar char="·"/>
            </a:pPr>
            <a:r>
              <a:rPr lang="en-US" sz="2000" spc="0">
                <a:solidFill>
                  <a:srgbClr val="000000"/>
                </a:solidFill>
                <a:latin typeface="Arial" panose="02020603050405020304" pitchFamily="2"/>
              </a:rPr>
              <a:t>Begins the day after you </a:t>
            </a:r>
            <a:br/>
            <a:r>
              <a:rPr lang="en-US" sz="2000" spc="0">
                <a:solidFill>
                  <a:srgbClr val="000000"/>
                </a:solidFill>
                <a:latin typeface="Arial" panose="02020603050405020304" pitchFamily="2"/>
              </a:rPr>
              <a:t>separate from active duty </a:t>
            </a:r>
          </a:p>
          <a:p>
            <a:pPr marL="1234440" marR="0" indent="365760" algn="l">
              <a:lnSpc>
                <a:spcPts val="2400"/>
              </a:lnSpc>
              <a:spcBef>
                <a:spcPts val="465"/>
              </a:spcBef>
              <a:spcAft>
                <a:spcPts val="0"/>
              </a:spcAft>
              <a:buFont typeface="Symbol"/>
              <a:buChar char="·"/>
            </a:pPr>
            <a:r>
              <a:rPr lang="en-US" sz="2000" spc="0">
                <a:solidFill>
                  <a:srgbClr val="000000"/>
                </a:solidFill>
                <a:latin typeface="Arial" panose="02020603050405020304" pitchFamily="2"/>
              </a:rPr>
              <a:t>You have 90 days from the start of </a:t>
            </a:r>
            <a:br/>
            <a:r>
              <a:rPr lang="en-US" sz="2000" spc="0">
                <a:solidFill>
                  <a:srgbClr val="000000"/>
                </a:solidFill>
                <a:latin typeface="Arial" panose="02020603050405020304" pitchFamily="2"/>
              </a:rPr>
              <a:t>TAMP to enroll or reenroll in a </a:t>
            </a:r>
            <a:br/>
            <a:r>
              <a:rPr lang="en-US" sz="2000" spc="0">
                <a:solidFill>
                  <a:srgbClr val="000000"/>
                </a:solidFill>
                <a:latin typeface="Arial" panose="02020603050405020304" pitchFamily="2"/>
              </a:rPr>
              <a:t>TRICARE plan. </a:t>
            </a:r>
          </a:p>
          <a:p>
            <a:pPr marL="1234440" marR="0" indent="365760" algn="l">
              <a:lnSpc>
                <a:spcPts val="2400"/>
              </a:lnSpc>
              <a:spcBef>
                <a:spcPts val="495"/>
              </a:spcBef>
              <a:spcAft>
                <a:spcPts val="0"/>
              </a:spcAft>
              <a:buFont typeface="Symbol"/>
              <a:buChar char="·"/>
            </a:pPr>
            <a:r>
              <a:rPr lang="en-US" sz="2000" spc="-10">
                <a:solidFill>
                  <a:srgbClr val="000000"/>
                </a:solidFill>
                <a:latin typeface="Arial" panose="02020603050405020304" pitchFamily="2"/>
              </a:rPr>
              <a:t>All beneficiaries covered as </a:t>
            </a:r>
          </a:p>
          <a:p>
            <a:pPr marL="1234440" marR="0" indent="0" algn="l">
              <a:lnSpc>
                <a:spcPts val="2400"/>
              </a:lnSpc>
              <a:spcBef>
                <a:spcPts val="0"/>
              </a:spcBef>
              <a:spcAft>
                <a:spcPts val="0"/>
              </a:spcAft>
            </a:pPr>
            <a:r>
              <a:rPr lang="en-US" sz="2000" spc="-10">
                <a:solidFill>
                  <a:srgbClr val="000000"/>
                </a:solidFill>
                <a:latin typeface="Arial" panose="02020603050405020304" pitchFamily="2"/>
              </a:rPr>
              <a:t>active duty family members (ADFMs), </a:t>
            </a:r>
          </a:p>
          <a:p>
            <a:pPr marL="1234440" marR="0" indent="0" algn="l">
              <a:lnSpc>
                <a:spcPts val="2400"/>
              </a:lnSpc>
              <a:spcBef>
                <a:spcPts val="0"/>
              </a:spcBef>
              <a:spcAft>
                <a:spcPts val="13430"/>
              </a:spcAft>
            </a:pPr>
            <a:r>
              <a:rPr lang="en-US" sz="2000" spc="-10">
                <a:solidFill>
                  <a:srgbClr val="000000"/>
                </a:solidFill>
                <a:latin typeface="Arial" panose="02020603050405020304" pitchFamily="2"/>
              </a:rPr>
              <a:t>including the sponsor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layout 7">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355600"/>
            <a:ext cx="9144000" cy="1261110"/>
          </a:xfrm>
          <a:prstGeom prst="rect">
            <a:avLst/>
          </a:prstGeom>
          <a:noFill/>
          <a:ln w="0" cmpd="sng">
            <a:noFill/>
            <a:prstDash val="solid"/>
          </a:ln>
        </p:spPr>
        <p:txBody>
          <a:bodyPr vert="horz" lIns="0" tIns="3810" rIns="0" bIns="0" anchor="t"/>
          <a:lstStyle/>
          <a:p>
            <a:pPr marL="0" marR="0" indent="0" algn="ctr">
              <a:lnSpc>
                <a:spcPts val="4300"/>
              </a:lnSpc>
              <a:spcAft>
                <a:spcPts val="5515"/>
              </a:spcAft>
            </a:pPr>
            <a:r>
              <a:rPr lang="en-US" sz="3800" spc="-85">
                <a:solidFill>
                  <a:srgbClr val="006BB6"/>
                </a:solidFill>
                <a:latin typeface="Arial" panose="02020603050405020304" pitchFamily="2"/>
              </a:rPr>
              <a:t>TAMP Eligibility </a:t>
            </a:r>
          </a:p>
        </p:txBody>
      </p:sp>
      <p:sp>
        <p:nvSpPr>
          <p:cNvPr id="3" name="Text Placeholder 2"/>
          <p:cNvSpPr>
            <a:spLocks noGrp="1"/>
          </p:cNvSpPr>
          <p:nvPr>
            <p:ph type="body" idx="10"/>
          </p:nvPr>
        </p:nvSpPr>
        <p:spPr>
          <a:xfrm>
            <a:off x="0" y="1616710"/>
            <a:ext cx="9144000" cy="4893945"/>
          </a:xfrm>
          <a:prstGeom prst="rect">
            <a:avLst/>
          </a:prstGeom>
          <a:noFill/>
          <a:ln w="0" cmpd="sng">
            <a:noFill/>
            <a:prstDash val="solid"/>
          </a:ln>
        </p:spPr>
        <p:txBody>
          <a:bodyPr vert="horz" lIns="0" tIns="175260" rIns="0" bIns="0" anchor="t"/>
          <a:lstStyle/>
          <a:p>
            <a:pPr marL="594360" marR="0" indent="365760" algn="l">
              <a:lnSpc>
                <a:spcPts val="2500"/>
              </a:lnSpc>
              <a:spcAft>
                <a:spcPts val="0"/>
              </a:spcAft>
              <a:buFont typeface="Symbol"/>
              <a:buChar char="·"/>
            </a:pPr>
            <a:r>
              <a:rPr lang="en-US" sz="2000" spc="-15">
                <a:solidFill>
                  <a:srgbClr val="000000"/>
                </a:solidFill>
                <a:latin typeface="Arial" panose="02020603050405020304" pitchFamily="2"/>
              </a:rPr>
              <a:t>You and your eligible family members may get TAMP health care </a:t>
            </a:r>
          </a:p>
          <a:p>
            <a:pPr marL="960120" marR="0" indent="0" algn="l">
              <a:lnSpc>
                <a:spcPts val="2300"/>
              </a:lnSpc>
              <a:spcBef>
                <a:spcPts val="110"/>
              </a:spcBef>
              <a:spcAft>
                <a:spcPts val="0"/>
              </a:spcAft>
            </a:pPr>
            <a:r>
              <a:rPr lang="en-US" sz="2000" spc="-20">
                <a:solidFill>
                  <a:srgbClr val="000000"/>
                </a:solidFill>
                <a:latin typeface="Arial" panose="02020603050405020304" pitchFamily="2"/>
              </a:rPr>
              <a:t>benefits after active duty if you: </a:t>
            </a:r>
          </a:p>
          <a:p>
            <a:pPr marL="1280160" marR="640080" indent="0" algn="just">
              <a:lnSpc>
                <a:spcPts val="2200"/>
              </a:lnSpc>
              <a:spcBef>
                <a:spcPts val="390"/>
              </a:spcBef>
              <a:spcAft>
                <a:spcPts val="0"/>
              </a:spcAft>
            </a:pPr>
            <a:r>
              <a:rPr lang="en-US" sz="1800" spc="-45">
                <a:solidFill>
                  <a:srgbClr val="000000"/>
                </a:solidFill>
                <a:latin typeface="Arial" panose="02020603050405020304" pitchFamily="2"/>
              </a:rPr>
              <a:t>– </a:t>
            </a:r>
            <a:r>
              <a:rPr lang="en-US" sz="1800" spc="-35">
                <a:solidFill>
                  <a:srgbClr val="000000"/>
                </a:solidFill>
                <a:latin typeface="Arial" panose="02020603050405020304" pitchFamily="2"/>
              </a:rPr>
              <a:t>Involuntarily separate from active duty under honorable conditions. This includes service members who receive a voluntary separation incentive </a:t>
            </a:r>
          </a:p>
          <a:p>
            <a:pPr marL="1280160" marR="0" indent="0" algn="l">
              <a:lnSpc>
                <a:spcPts val="2100"/>
              </a:lnSpc>
              <a:spcBef>
                <a:spcPts val="115"/>
              </a:spcBef>
              <a:spcAft>
                <a:spcPts val="0"/>
              </a:spcAft>
            </a:pPr>
            <a:r>
              <a:rPr lang="en-US" sz="1800" spc="-5">
                <a:solidFill>
                  <a:srgbClr val="000000"/>
                </a:solidFill>
                <a:latin typeface="Arial" panose="02020603050405020304" pitchFamily="2"/>
              </a:rPr>
              <a:t>or voluntary separation pay and aren’t entitled to retirement pay. </a:t>
            </a:r>
          </a:p>
          <a:p>
            <a:pPr marL="1280160" marR="822960" indent="0" algn="l">
              <a:lnSpc>
                <a:spcPts val="2200"/>
              </a:lnSpc>
              <a:spcBef>
                <a:spcPts val="405"/>
              </a:spcBef>
              <a:spcAft>
                <a:spcPts val="0"/>
              </a:spcAft>
            </a:pPr>
            <a:r>
              <a:rPr lang="en-US" sz="1800" spc="0">
                <a:solidFill>
                  <a:srgbClr val="000000"/>
                </a:solidFill>
                <a:latin typeface="Arial" panose="02020603050405020304" pitchFamily="2"/>
              </a:rPr>
              <a:t>– Are a National Guard or Reserve member separating from a period of active duty that was more than 30 consecutive days in support of a contingency operation </a:t>
            </a:r>
          </a:p>
          <a:p>
            <a:pPr marL="1280160" marR="1188720" indent="0" algn="l">
              <a:lnSpc>
                <a:spcPts val="2200"/>
              </a:lnSpc>
              <a:spcBef>
                <a:spcPts val="380"/>
              </a:spcBef>
              <a:spcAft>
                <a:spcPts val="0"/>
              </a:spcAft>
            </a:pPr>
            <a:r>
              <a:rPr lang="en-US" sz="1800" spc="0">
                <a:solidFill>
                  <a:srgbClr val="000000"/>
                </a:solidFill>
                <a:latin typeface="Arial" panose="02020603050405020304" pitchFamily="2"/>
              </a:rPr>
              <a:t>– Separate following involuntary retention (stop-loss) in support of a contingency operation </a:t>
            </a:r>
          </a:p>
          <a:p>
            <a:pPr marL="1280160" marR="640080" indent="0" algn="just">
              <a:lnSpc>
                <a:spcPts val="2200"/>
              </a:lnSpc>
              <a:spcBef>
                <a:spcPts val="410"/>
              </a:spcBef>
              <a:spcAft>
                <a:spcPts val="0"/>
              </a:spcAft>
            </a:pPr>
            <a:r>
              <a:rPr lang="en-US" sz="1800" spc="0">
                <a:solidFill>
                  <a:srgbClr val="000000"/>
                </a:solidFill>
                <a:latin typeface="Arial" panose="02020603050405020304" pitchFamily="2"/>
              </a:rPr>
              <a:t>– Separate following a voluntary agreement to stay on active duty for less than one year in support of a contingency operation </a:t>
            </a:r>
          </a:p>
          <a:p>
            <a:pPr marL="1280160" marR="731520" indent="0" algn="l">
              <a:lnSpc>
                <a:spcPts val="2200"/>
              </a:lnSpc>
              <a:spcBef>
                <a:spcPts val="410"/>
              </a:spcBef>
              <a:spcAft>
                <a:spcPts val="0"/>
              </a:spcAft>
            </a:pPr>
            <a:r>
              <a:rPr lang="en-US" sz="1800" spc="0">
                <a:solidFill>
                  <a:srgbClr val="000000"/>
                </a:solidFill>
                <a:latin typeface="Arial" panose="02020603050405020304" pitchFamily="2"/>
              </a:rPr>
              <a:t>– Separate and agree to immediately become a member of the Selected Reserve with no gap in service </a:t>
            </a:r>
          </a:p>
          <a:p>
            <a:pPr marL="960120" marR="0" indent="0" algn="l">
              <a:lnSpc>
                <a:spcPts val="2200"/>
              </a:lnSpc>
              <a:spcBef>
                <a:spcPts val="385"/>
              </a:spcBef>
              <a:spcAft>
                <a:spcPts val="1795"/>
              </a:spcAft>
            </a:pPr>
            <a:r>
              <a:rPr lang="en-US" sz="1800" spc="-20">
                <a:solidFill>
                  <a:srgbClr val="000000"/>
                </a:solidFill>
                <a:latin typeface="Arial" panose="02020603050405020304" pitchFamily="2"/>
              </a:rPr>
              <a:t>– </a:t>
            </a:r>
            <a:r>
              <a:rPr lang="en-US" sz="1800" spc="-15">
                <a:solidFill>
                  <a:srgbClr val="000000"/>
                </a:solidFill>
                <a:latin typeface="Arial" panose="02020603050405020304" pitchFamily="2"/>
              </a:rPr>
              <a:t>Separate due to a sole-survivorship discharge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layout 9">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355600"/>
            <a:ext cx="9144000" cy="932180"/>
          </a:xfrm>
          <a:prstGeom prst="rect">
            <a:avLst/>
          </a:prstGeom>
          <a:noFill/>
          <a:ln w="0" cmpd="sng">
            <a:noFill/>
            <a:prstDash val="solid"/>
          </a:ln>
        </p:spPr>
        <p:txBody>
          <a:bodyPr vert="horz" lIns="0" tIns="3810" rIns="0" bIns="0" anchor="t"/>
          <a:lstStyle/>
          <a:p>
            <a:pPr marL="0" marR="0" indent="0" algn="ctr">
              <a:lnSpc>
                <a:spcPts val="4300"/>
              </a:lnSpc>
              <a:spcAft>
                <a:spcPts val="2950"/>
              </a:spcAft>
            </a:pPr>
            <a:r>
              <a:rPr lang="en-US" sz="3800" spc="-20">
                <a:solidFill>
                  <a:srgbClr val="006BB6"/>
                </a:solidFill>
                <a:latin typeface="Arial" panose="02020603050405020304" pitchFamily="2"/>
              </a:rPr>
              <a:t>Program Options </a:t>
            </a:r>
          </a:p>
        </p:txBody>
      </p:sp>
      <p:sp>
        <p:nvSpPr>
          <p:cNvPr id="3" name="Text Placeholder 2"/>
          <p:cNvSpPr>
            <a:spLocks noGrp="1"/>
          </p:cNvSpPr>
          <p:nvPr>
            <p:ph type="body" idx="10"/>
          </p:nvPr>
        </p:nvSpPr>
        <p:spPr>
          <a:xfrm>
            <a:off x="0" y="1287780"/>
            <a:ext cx="9144000" cy="474345"/>
          </a:xfrm>
          <a:prstGeom prst="rect">
            <a:avLst/>
          </a:prstGeom>
          <a:noFill/>
          <a:ln w="0" cmpd="sng">
            <a:noFill/>
            <a:prstDash val="solid"/>
          </a:ln>
        </p:spPr>
        <p:txBody>
          <a:bodyPr vert="horz" lIns="0" tIns="0" rIns="0" bIns="0" anchor="t"/>
          <a:lstStyle/>
          <a:p>
            <a:pPr marL="411480" marR="0" indent="0" algn="l">
              <a:lnSpc>
                <a:spcPts val="2200"/>
              </a:lnSpc>
              <a:spcAft>
                <a:spcPts val="1435"/>
              </a:spcAft>
            </a:pPr>
            <a:r>
              <a:rPr lang="en-US" sz="2000" b="1" spc="-10">
                <a:solidFill>
                  <a:srgbClr val="009DDE"/>
                </a:solidFill>
                <a:latin typeface="Arial" panose="02020603050405020304" pitchFamily="2"/>
              </a:rPr>
              <a:t>Program Options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layout 11">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0" y="342900"/>
            <a:ext cx="9144000" cy="502920"/>
          </a:xfrm>
          <a:prstGeom prst="rect">
            <a:avLst/>
          </a:prstGeom>
          <a:noFill/>
          <a:ln w="0" cmpd="sng">
            <a:noFill/>
            <a:prstDash val="solid"/>
          </a:ln>
        </p:spPr>
        <p:txBody>
          <a:bodyPr vert="horz" lIns="0" tIns="13335" rIns="0" bIns="0" anchor="t"/>
          <a:lstStyle/>
          <a:p>
            <a:pPr marL="0" marR="0" indent="0" algn="ctr">
              <a:lnSpc>
                <a:spcPts val="3900"/>
              </a:lnSpc>
              <a:spcAft>
                <a:spcPts val="4715"/>
              </a:spcAft>
            </a:pPr>
            <a:r>
              <a:rPr lang="en-US" sz="3400" spc="-10">
                <a:solidFill>
                  <a:srgbClr val="006BB6"/>
                </a:solidFill>
                <a:latin typeface="Arial" panose="02020603050405020304" pitchFamily="2"/>
              </a:rPr>
              <a:t>Continued Health Care Benefit Program </a:t>
            </a:r>
          </a:p>
        </p:txBody>
      </p:sp>
      <p:sp>
        <p:nvSpPr>
          <p:cNvPr id="6" name="Text Placeholder 5"/>
          <p:cNvSpPr>
            <a:spLocks noGrp="1"/>
          </p:cNvSpPr>
          <p:nvPr>
            <p:ph type="body" idx="10"/>
          </p:nvPr>
        </p:nvSpPr>
        <p:spPr>
          <a:xfrm>
            <a:off x="3684905" y="1452245"/>
            <a:ext cx="4114800" cy="3738245"/>
          </a:xfrm>
          <a:prstGeom prst="rect">
            <a:avLst/>
          </a:prstGeom>
          <a:noFill/>
          <a:ln w="0" cmpd="sng">
            <a:noFill/>
            <a:prstDash val="solid"/>
          </a:ln>
        </p:spPr>
        <p:txBody>
          <a:bodyPr vert="horz" lIns="0" tIns="141605" rIns="0" bIns="0" anchor="t"/>
          <a:lstStyle/>
          <a:p>
            <a:pPr marL="365760" marR="0" indent="365760" algn="l">
              <a:lnSpc>
                <a:spcPts val="2400"/>
              </a:lnSpc>
              <a:spcAft>
                <a:spcPts val="0"/>
              </a:spcAft>
              <a:buFont typeface="Symbol"/>
              <a:buChar char="·"/>
            </a:pPr>
            <a:r>
              <a:rPr lang="en-US" sz="2000" spc="0">
                <a:solidFill>
                  <a:srgbClr val="000000"/>
                </a:solidFill>
                <a:latin typeface="Arial" panose="02020603050405020304" pitchFamily="2"/>
              </a:rPr>
              <a:t>Premium-based, continued health care coverage </a:t>
            </a:r>
          </a:p>
          <a:p>
            <a:pPr marL="365760" marR="0" indent="365760" algn="l">
              <a:lnSpc>
                <a:spcPts val="2400"/>
              </a:lnSpc>
              <a:spcBef>
                <a:spcPts val="505"/>
              </a:spcBef>
              <a:spcAft>
                <a:spcPts val="0"/>
              </a:spcAft>
              <a:buFont typeface="Symbol"/>
              <a:buChar char="·"/>
            </a:pPr>
            <a:r>
              <a:rPr lang="en-US" sz="2000" spc="0">
                <a:solidFill>
                  <a:srgbClr val="000000"/>
                </a:solidFill>
                <a:latin typeface="Arial" panose="02020603050405020304" pitchFamily="2"/>
              </a:rPr>
              <a:t>Available for 18-36 months after you lose all TRICARE eligibility </a:t>
            </a:r>
          </a:p>
          <a:p>
            <a:pPr marL="365760" marR="685800" indent="365760" algn="l">
              <a:lnSpc>
                <a:spcPts val="2400"/>
              </a:lnSpc>
              <a:spcBef>
                <a:spcPts val="480"/>
              </a:spcBef>
              <a:spcAft>
                <a:spcPts val="0"/>
              </a:spcAft>
              <a:buFont typeface="Symbol"/>
              <a:buChar char="·"/>
            </a:pPr>
            <a:r>
              <a:rPr lang="en-US" sz="2000" spc="-20">
                <a:solidFill>
                  <a:srgbClr val="000000"/>
                </a:solidFill>
                <a:latin typeface="Arial" panose="02020603050405020304" pitchFamily="2"/>
              </a:rPr>
              <a:t>Similar to TRICARE Select, but with premium payments </a:t>
            </a:r>
          </a:p>
          <a:p>
            <a:pPr marL="365760" marR="0" indent="365760" algn="l">
              <a:lnSpc>
                <a:spcPts val="2500"/>
              </a:lnSpc>
              <a:spcBef>
                <a:spcPts val="405"/>
              </a:spcBef>
              <a:spcAft>
                <a:spcPts val="0"/>
              </a:spcAft>
              <a:buFont typeface="Symbol"/>
              <a:buChar char="·"/>
            </a:pPr>
            <a:r>
              <a:rPr lang="en-US" sz="2000" spc="-45">
                <a:solidFill>
                  <a:srgbClr val="000000"/>
                </a:solidFill>
                <a:latin typeface="Arial" panose="02020603050405020304" pitchFamily="2"/>
              </a:rPr>
              <a:t>No dental benefits </a:t>
            </a:r>
          </a:p>
          <a:p>
            <a:pPr marL="365760" marR="640080" indent="365760" algn="l">
              <a:lnSpc>
                <a:spcPts val="2400"/>
              </a:lnSpc>
              <a:spcBef>
                <a:spcPts val="480"/>
              </a:spcBef>
              <a:spcAft>
                <a:spcPts val="0"/>
              </a:spcAft>
              <a:buFont typeface="Symbol"/>
              <a:buChar char="·"/>
            </a:pPr>
            <a:r>
              <a:rPr lang="en-US" sz="2000" spc="-15">
                <a:solidFill>
                  <a:srgbClr val="000000"/>
                </a:solidFill>
                <a:latin typeface="Arial" panose="02020603050405020304" pitchFamily="2"/>
              </a:rPr>
              <a:t>Requires enrollment within 60 days after loss of regular TRICARE eligibility or </a:t>
            </a:r>
          </a:p>
          <a:p>
            <a:pPr marL="365760" marR="0" indent="0" algn="l">
              <a:lnSpc>
                <a:spcPts val="2300"/>
              </a:lnSpc>
              <a:spcBef>
                <a:spcPts val="0"/>
              </a:spcBef>
              <a:spcAft>
                <a:spcPts val="0"/>
              </a:spcAft>
            </a:pPr>
            <a:r>
              <a:rPr lang="en-US" sz="2000" spc="-35">
                <a:solidFill>
                  <a:srgbClr val="000000"/>
                </a:solidFill>
                <a:latin typeface="Arial" panose="02020603050405020304" pitchFamily="2"/>
              </a:rPr>
              <a:t>TAMP coverage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9" r:id="rId9"/>
    <p:sldLayoutId id="2147483660" r:id="rId10"/>
    <p:sldLayoutId id="2147483661" r:id="rId11"/>
    <p:sldLayoutId id="2147483663" r:id="rId12"/>
    <p:sldLayoutId id="2147483664" r:id="rId13"/>
    <p:sldLayoutId id="2147483668" r:id="rId14"/>
    <p:sldLayoutId id="2147483669" r:id="rId15"/>
    <p:sldLayoutId id="2147483670" r:id="rId16"/>
    <p:sldLayoutId id="2147483671" r:id="rId17"/>
    <p:sldLayoutId id="2147483672" r:id="rId18"/>
    <p:sldLayoutId id="2147483674" r:id="rId19"/>
    <p:sldLayoutId id="2147483675" r:id="rId20"/>
    <p:sldLayoutId id="2147483676" r:id="rId21"/>
    <p:sldLayoutId id="2147483677" r:id="rId22"/>
    <p:sldLayoutId id="2147483678" r:id="rId23"/>
    <p:sldLayoutId id="2147483679" r:id="rId24"/>
    <p:sldLayoutId id="2147483680" r:id="rId25"/>
    <p:sldLayoutId id="2147483681" r:id="rId26"/>
    <p:sldLayoutId id="2147483682" r:id="rId27"/>
    <p:sldLayoutId id="2147483683" r:id="rId28"/>
    <p:sldLayoutId id="2147483685" r:id="rId29"/>
    <p:sldLayoutId id="2147483686" r:id="rId30"/>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4.xml"/><Relationship Id="rId4" Type="http://schemas.openxmlformats.org/officeDocument/2006/relationships/image" Target="../media/image34.jp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29.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45.jpg"/><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97226"/>
        </a:solidFill>
        <a:effectLst/>
      </p:bgPr>
    </p:bg>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0" y="0"/>
            <a:ext cx="9144000" cy="2528570"/>
          </a:xfrm>
          <a:prstGeom prst="rect">
            <a:avLst/>
          </a:prstGeom>
        </p:spPr>
      </p:pic>
      <p:pic>
        <p:nvPicPr>
          <p:cNvPr id="8" name="Picture 7"/>
          <p:cNvPicPr/>
          <p:nvPr/>
        </p:nvPicPr>
        <p:blipFill>
          <a:blip r:embed="rId3"/>
          <a:stretch>
            <a:fillRect/>
          </a:stretch>
        </p:blipFill>
        <p:spPr>
          <a:xfrm>
            <a:off x="808892" y="6382386"/>
            <a:ext cx="7786468" cy="150300"/>
          </a:xfrm>
          <a:prstGeom prst="rect">
            <a:avLst/>
          </a:prstGeom>
        </p:spPr>
      </p:pic>
      <p:pic>
        <p:nvPicPr>
          <p:cNvPr id="11" name="Picture 10"/>
          <p:cNvPicPr/>
          <p:nvPr/>
        </p:nvPicPr>
        <p:blipFill>
          <a:blip r:embed="rId4"/>
          <a:stretch>
            <a:fillRect/>
          </a:stretch>
        </p:blipFill>
        <p:spPr>
          <a:xfrm>
            <a:off x="5586730" y="2075815"/>
            <a:ext cx="3557270" cy="1618615"/>
          </a:xfrm>
          <a:prstGeom prst="rect">
            <a:avLst/>
          </a:prstGeom>
        </p:spPr>
      </p:pic>
      <p:sp>
        <p:nvSpPr>
          <p:cNvPr id="6" name="Text Placeholder 5"/>
          <p:cNvSpPr>
            <a:spLocks noGrp="1"/>
          </p:cNvSpPr>
          <p:nvPr>
            <p:ph type="body" idx="10"/>
          </p:nvPr>
        </p:nvSpPr>
        <p:spPr>
          <a:xfrm>
            <a:off x="365662" y="4071866"/>
            <a:ext cx="8229698" cy="601198"/>
          </a:xfrm>
          <a:prstGeom prst="rect">
            <a:avLst/>
          </a:prstGeom>
          <a:noFill/>
          <a:ln w="0" cmpd="sng">
            <a:noFill/>
            <a:prstDash val="solid"/>
          </a:ln>
        </p:spPr>
        <p:txBody>
          <a:bodyPr vert="horz" lIns="0" tIns="0" rIns="0" bIns="0" anchor="t"/>
          <a:lstStyle/>
          <a:p>
            <a:pPr marL="0" marR="0" indent="0" algn="ctr">
              <a:lnSpc>
                <a:spcPts val="2300"/>
              </a:lnSpc>
              <a:spcAft>
                <a:spcPts val="12565"/>
              </a:spcAft>
            </a:pPr>
            <a:r>
              <a:rPr lang="en-US" sz="2000" spc="-40" dirty="0">
                <a:solidFill>
                  <a:srgbClr val="FFFFFF"/>
                </a:solidFill>
                <a:latin typeface="Tahoma" panose="020B0604030504040204" pitchFamily="34" charset="0"/>
                <a:ea typeface="Tahoma" panose="020B0604030504040204" pitchFamily="34" charset="0"/>
                <a:cs typeface="Tahoma" panose="020B0604030504040204" pitchFamily="34" charset="0"/>
              </a:rPr>
              <a:t>Your Options For </a:t>
            </a:r>
            <a:r>
              <a:rPr lang="en-US" sz="2400" spc="-40" dirty="0">
                <a:solidFill>
                  <a:srgbClr val="FFFFFF"/>
                </a:solidFill>
                <a:latin typeface="Tahoma" panose="020B0604030504040204" pitchFamily="34" charset="0"/>
                <a:ea typeface="Tahoma" panose="020B0604030504040204" pitchFamily="34" charset="0"/>
                <a:cs typeface="Tahoma" panose="020B0604030504040204" pitchFamily="34" charset="0"/>
              </a:rPr>
              <a:t>Care</a:t>
            </a:r>
            <a:r>
              <a:rPr lang="en-US" sz="2000" spc="-40" dirty="0">
                <a:solidFill>
                  <a:srgbClr val="FFFFFF"/>
                </a:solidFill>
                <a:latin typeface="Tahoma" panose="020B0604030504040204" pitchFamily="34" charset="0"/>
                <a:ea typeface="Tahoma" panose="020B0604030504040204" pitchFamily="34" charset="0"/>
                <a:cs typeface="Tahoma" panose="020B0604030504040204" pitchFamily="34" charset="0"/>
              </a:rPr>
              <a:t> After Separating From Active Duty </a:t>
            </a:r>
          </a:p>
        </p:txBody>
      </p:sp>
      <p:sp>
        <p:nvSpPr>
          <p:cNvPr id="9" name="Text Placeholder 8"/>
          <p:cNvSpPr>
            <a:spLocks noGrp="1"/>
          </p:cNvSpPr>
          <p:nvPr>
            <p:ph type="body" idx="10"/>
          </p:nvPr>
        </p:nvSpPr>
        <p:spPr>
          <a:xfrm>
            <a:off x="8929370" y="5463540"/>
            <a:ext cx="131445" cy="918845"/>
          </a:xfrm>
          <a:prstGeom prst="rect">
            <a:avLst/>
          </a:prstGeom>
          <a:noFill/>
          <a:ln w="0" cmpd="sng">
            <a:noFill/>
            <a:prstDash val="solid"/>
          </a:ln>
        </p:spPr>
        <p:txBody>
          <a:bodyPr vert="vert270" lIns="0" tIns="0" rIns="45720" bIns="0" anchor="t"/>
          <a:lstStyle/>
          <a:p>
            <a:pPr marL="0" marR="0" indent="0" algn="l">
              <a:lnSpc>
                <a:spcPts val="600"/>
              </a:lnSpc>
              <a:spcAft>
                <a:spcPts val="0"/>
              </a:spcAft>
            </a:pPr>
            <a:r>
              <a:rPr lang="en-US" sz="850" b="1" spc="-100">
                <a:solidFill>
                  <a:srgbClr val="FFFFFF"/>
                </a:solidFill>
                <a:latin typeface="Arial" panose="02020603050405020304" pitchFamily="2"/>
              </a:rPr>
              <a:t>PP436G011021WW </a:t>
            </a:r>
          </a:p>
        </p:txBody>
      </p:sp>
      <p:sp>
        <p:nvSpPr>
          <p:cNvPr id="7" name="Rectangle 6"/>
          <p:cNvSpPr/>
          <p:nvPr/>
        </p:nvSpPr>
        <p:spPr>
          <a:xfrm>
            <a:off x="624255" y="2528570"/>
            <a:ext cx="7851530" cy="7685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Separating From Active Duty</a:t>
            </a:r>
          </a:p>
        </p:txBody>
      </p:sp>
      <p:sp>
        <p:nvSpPr>
          <p:cNvPr id="10" name="Rectangle 9"/>
          <p:cNvSpPr/>
          <p:nvPr/>
        </p:nvSpPr>
        <p:spPr>
          <a:xfrm>
            <a:off x="2583131" y="5453722"/>
            <a:ext cx="3842238" cy="3165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www.health.mil/tricarebriefings</a:t>
            </a:r>
          </a:p>
        </p:txBody>
      </p:sp>
      <p:cxnSp>
        <p:nvCxnSpPr>
          <p:cNvPr id="4" name="Straight Connector 3"/>
          <p:cNvCxnSpPr/>
          <p:nvPr/>
        </p:nvCxnSpPr>
        <p:spPr>
          <a:xfrm>
            <a:off x="3279648" y="4401312"/>
            <a:ext cx="248716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5974080" y="1459865"/>
            <a:ext cx="3169920" cy="5056505"/>
          </a:xfrm>
          <a:prstGeom prst="rect">
            <a:avLst/>
          </a:prstGeom>
        </p:spPr>
      </p:pic>
      <p:sp>
        <p:nvSpPr>
          <p:cNvPr id="2" name="Text Placeholder 1"/>
          <p:cNvSpPr>
            <a:spLocks noGrp="1"/>
          </p:cNvSpPr>
          <p:nvPr>
            <p:ph type="body" idx="10"/>
          </p:nvPr>
        </p:nvSpPr>
        <p:spPr>
          <a:xfrm>
            <a:off x="865505" y="355600"/>
            <a:ext cx="8278495" cy="1104265"/>
          </a:xfrm>
          <a:prstGeom prst="rect">
            <a:avLst/>
          </a:prstGeom>
          <a:noFill/>
          <a:ln w="0" cmpd="sng">
            <a:noFill/>
            <a:prstDash val="solid"/>
          </a:ln>
        </p:spPr>
        <p:txBody>
          <a:bodyPr vert="horz" lIns="0" tIns="3810" rIns="0" bIns="0" anchor="t"/>
          <a:lstStyle/>
          <a:p>
            <a:pPr marL="0" marR="0" indent="0" algn="ctr">
              <a:lnSpc>
                <a:spcPts val="4300"/>
              </a:lnSpc>
              <a:spcAft>
                <a:spcPts val="4315"/>
              </a:spcAft>
            </a:pPr>
            <a:r>
              <a:rPr lang="en-US" sz="3800" spc="-15">
                <a:solidFill>
                  <a:srgbClr val="006BB6"/>
                </a:solidFill>
                <a:latin typeface="Arial" panose="02020603050405020304" pitchFamily="2"/>
              </a:rPr>
              <a:t>Coverage Options </a:t>
            </a:r>
          </a:p>
        </p:txBody>
      </p:sp>
      <p:graphicFrame>
        <p:nvGraphicFramePr>
          <p:cNvPr id="4" name="Table 3"/>
          <p:cNvGraphicFramePr>
            <a:graphicFrameLocks noGrp="1"/>
          </p:cNvGraphicFramePr>
          <p:nvPr>
            <p:extLst>
              <p:ext uri="{D42A27DB-BD31-4B8C-83A1-F6EECF244321}">
                <p14:modId xmlns:p14="http://schemas.microsoft.com/office/powerpoint/2010/main" val="2688094026"/>
              </p:ext>
            </p:extLst>
          </p:nvPr>
        </p:nvGraphicFramePr>
        <p:xfrm>
          <a:off x="865505" y="1459865"/>
          <a:ext cx="8278495" cy="5059680"/>
        </p:xfrm>
        <a:graphic>
          <a:graphicData uri="http://schemas.openxmlformats.org/drawingml/2006/table">
            <a:tbl>
              <a:tblPr/>
              <a:tblGrid>
                <a:gridCol w="5108575">
                  <a:extLst>
                    <a:ext uri="{9D8B030D-6E8A-4147-A177-3AD203B41FA5}">
                      <a16:colId xmlns:a16="http://schemas.microsoft.com/office/drawing/2014/main" val="20000"/>
                    </a:ext>
                  </a:extLst>
                </a:gridCol>
                <a:gridCol w="3169920">
                  <a:extLst>
                    <a:ext uri="{9D8B030D-6E8A-4147-A177-3AD203B41FA5}">
                      <a16:colId xmlns:a16="http://schemas.microsoft.com/office/drawing/2014/main" val="20001"/>
                    </a:ext>
                  </a:extLst>
                </a:gridCol>
              </a:tblGrid>
              <a:tr h="5059680">
                <a:tc>
                  <a:txBody>
                    <a:bodyPr/>
                    <a:lstStyle/>
                    <a:p>
                      <a:pPr marL="0" marR="0" indent="365760" algn="l">
                        <a:lnSpc>
                          <a:spcPts val="2400"/>
                        </a:lnSpc>
                        <a:spcBef>
                          <a:spcPts val="890"/>
                        </a:spcBef>
                        <a:spcAft>
                          <a:spcPts val="0"/>
                        </a:spcAft>
                        <a:buFont typeface="Symbol"/>
                        <a:buChar char="·"/>
                      </a:pPr>
                      <a:r>
                        <a:rPr lang="en-US" sz="2000" spc="0" dirty="0">
                          <a:solidFill>
                            <a:srgbClr val="000000"/>
                          </a:solidFill>
                          <a:latin typeface="Arial" panose="02020603050405020304" pitchFamily="2"/>
                        </a:rPr>
                        <a:t>Transitional health care options: </a:t>
                      </a:r>
                    </a:p>
                    <a:p>
                      <a:pPr marL="731520" marR="662940" indent="0" algn="l">
                        <a:lnSpc>
                          <a:spcPts val="2200"/>
                        </a:lnSpc>
                        <a:spcBef>
                          <a:spcPts val="415"/>
                        </a:spcBef>
                        <a:spcAft>
                          <a:spcPts val="0"/>
                        </a:spcAft>
                      </a:pPr>
                      <a:r>
                        <a:rPr lang="en-US" sz="2300" spc="-60" dirty="0">
                          <a:solidFill>
                            <a:srgbClr val="000000"/>
                          </a:solidFill>
                          <a:latin typeface="Arial" panose="02020603050405020304" pitchFamily="2"/>
                        </a:rPr>
                        <a:t>– </a:t>
                      </a:r>
                      <a:r>
                        <a:rPr lang="en-US" sz="1800" spc="-50" dirty="0">
                          <a:solidFill>
                            <a:srgbClr val="000000"/>
                          </a:solidFill>
                          <a:latin typeface="Arial" panose="02020603050405020304" pitchFamily="2"/>
                        </a:rPr>
                        <a:t>Transitional Assistance Management Program (TAMP) </a:t>
                      </a:r>
                    </a:p>
                    <a:p>
                      <a:pPr marL="731520" marR="0" indent="0" algn="l">
                        <a:lnSpc>
                          <a:spcPts val="2200"/>
                        </a:lnSpc>
                        <a:spcBef>
                          <a:spcPts val="410"/>
                        </a:spcBef>
                        <a:spcAft>
                          <a:spcPts val="0"/>
                        </a:spcAft>
                      </a:pPr>
                      <a:r>
                        <a:rPr lang="en-US" sz="2300" spc="0" dirty="0">
                          <a:solidFill>
                            <a:srgbClr val="000000"/>
                          </a:solidFill>
                          <a:latin typeface="Arial" panose="02020603050405020304" pitchFamily="2"/>
                        </a:rPr>
                        <a:t>– </a:t>
                      </a:r>
                      <a:r>
                        <a:rPr lang="en-US" sz="1800" spc="0" dirty="0">
                          <a:solidFill>
                            <a:srgbClr val="000000"/>
                          </a:solidFill>
                          <a:latin typeface="Arial" panose="02020603050405020304" pitchFamily="2"/>
                        </a:rPr>
                        <a:t>Continued Health Care Benefit </a:t>
                      </a:r>
                      <a:br>
                        <a:rPr dirty="0"/>
                      </a:br>
                      <a:r>
                        <a:rPr lang="en-US" sz="1800" spc="0" dirty="0">
                          <a:solidFill>
                            <a:srgbClr val="000000"/>
                          </a:solidFill>
                          <a:latin typeface="Arial" panose="02020603050405020304" pitchFamily="2"/>
                        </a:rPr>
                        <a:t>Program (CHCBP) </a:t>
                      </a:r>
                    </a:p>
                    <a:p>
                      <a:pPr marL="0" marR="0" indent="365760" algn="l">
                        <a:lnSpc>
                          <a:spcPts val="2500"/>
                        </a:lnSpc>
                        <a:spcBef>
                          <a:spcPts val="405"/>
                        </a:spcBef>
                        <a:spcAft>
                          <a:spcPts val="0"/>
                        </a:spcAft>
                        <a:buFont typeface="Symbol"/>
                        <a:buChar char="·"/>
                      </a:pPr>
                      <a:r>
                        <a:rPr lang="en-US" sz="1950" spc="0" dirty="0">
                          <a:solidFill>
                            <a:srgbClr val="000000"/>
                          </a:solidFill>
                          <a:latin typeface="Arial" panose="02020603050405020304" pitchFamily="2"/>
                        </a:rPr>
                        <a:t>If you’re transitioning to the National </a:t>
                      </a:r>
                    </a:p>
                    <a:p>
                      <a:pPr marL="365760" marR="0" indent="0" algn="l">
                        <a:lnSpc>
                          <a:spcPts val="2300"/>
                        </a:lnSpc>
                        <a:spcBef>
                          <a:spcPts val="110"/>
                        </a:spcBef>
                        <a:spcAft>
                          <a:spcPts val="0"/>
                        </a:spcAft>
                      </a:pPr>
                      <a:r>
                        <a:rPr lang="en-US" sz="2000" spc="0" dirty="0">
                          <a:solidFill>
                            <a:srgbClr val="000000"/>
                          </a:solidFill>
                          <a:latin typeface="Arial" panose="02020603050405020304" pitchFamily="2"/>
                        </a:rPr>
                        <a:t>Guard or Reserve, you may </a:t>
                      </a:r>
                    </a:p>
                    <a:p>
                      <a:pPr marL="365760" marR="0" indent="0" algn="l">
                        <a:lnSpc>
                          <a:spcPts val="2400"/>
                        </a:lnSpc>
                        <a:spcBef>
                          <a:spcPts val="0"/>
                        </a:spcBef>
                        <a:spcAft>
                          <a:spcPts val="0"/>
                        </a:spcAft>
                      </a:pPr>
                      <a:r>
                        <a:rPr lang="en-US" sz="2000" spc="0" dirty="0">
                          <a:solidFill>
                            <a:srgbClr val="000000"/>
                          </a:solidFill>
                          <a:latin typeface="Arial" panose="02020603050405020304" pitchFamily="2"/>
                        </a:rPr>
                        <a:t>qualify to purchase TRICARE Reserve </a:t>
                      </a:r>
                    </a:p>
                    <a:p>
                      <a:pPr marL="365760" marR="0" indent="0" algn="l">
                        <a:lnSpc>
                          <a:spcPts val="2400"/>
                        </a:lnSpc>
                        <a:spcBef>
                          <a:spcPts val="0"/>
                        </a:spcBef>
                        <a:spcAft>
                          <a:spcPts val="0"/>
                        </a:spcAft>
                      </a:pPr>
                      <a:r>
                        <a:rPr lang="en-US" sz="2000" spc="0" dirty="0">
                          <a:solidFill>
                            <a:srgbClr val="000000"/>
                          </a:solidFill>
                          <a:latin typeface="Arial" panose="02020603050405020304" pitchFamily="2"/>
                        </a:rPr>
                        <a:t>Select (TRS). For more information, </a:t>
                      </a:r>
                    </a:p>
                    <a:p>
                      <a:pPr marL="365760" marR="0" indent="0" algn="l">
                        <a:lnSpc>
                          <a:spcPts val="2400"/>
                        </a:lnSpc>
                        <a:spcBef>
                          <a:spcPts val="0"/>
                        </a:spcBef>
                        <a:spcAft>
                          <a:spcPts val="0"/>
                        </a:spcAft>
                      </a:pPr>
                      <a:r>
                        <a:rPr lang="en-US" sz="2000" spc="0" dirty="0">
                          <a:solidFill>
                            <a:srgbClr val="000000"/>
                          </a:solidFill>
                          <a:latin typeface="Arial" panose="02020603050405020304" pitchFamily="2"/>
                        </a:rPr>
                        <a:t>go to </a:t>
                      </a:r>
                      <a:r>
                        <a:rPr lang="en-US" sz="2000" b="1" u="sng" spc="0" dirty="0">
                          <a:solidFill>
                            <a:srgbClr val="0000FF"/>
                          </a:solidFill>
                          <a:latin typeface="Arial" panose="02020603050405020304" pitchFamily="2"/>
                        </a:rPr>
                        <a:t>www.tricare.mil/trs</a:t>
                      </a:r>
                      <a:r>
                        <a:rPr lang="en-US" sz="2000" u="sng" spc="0" dirty="0">
                          <a:solidFill>
                            <a:srgbClr val="0000FF"/>
                          </a:solidFill>
                          <a:latin typeface="Arial" panose="02020603050405020304" pitchFamily="2"/>
                        </a:rPr>
                        <a:t>.</a:t>
                      </a:r>
                      <a:r>
                        <a:rPr lang="en-US" sz="100" spc="0" dirty="0">
                          <a:solidFill>
                            <a:srgbClr val="000000"/>
                          </a:solidFill>
                          <a:latin typeface="Arial" panose="02020603050405020304" pitchFamily="2"/>
                        </a:rPr>
                        <a:t> </a:t>
                      </a:r>
                    </a:p>
                    <a:p>
                      <a:pPr marL="0" marR="0" indent="365760" algn="l">
                        <a:lnSpc>
                          <a:spcPts val="2400"/>
                        </a:lnSpc>
                        <a:spcBef>
                          <a:spcPts val="480"/>
                        </a:spcBef>
                        <a:spcAft>
                          <a:spcPts val="0"/>
                        </a:spcAft>
                        <a:buFont typeface="Symbol"/>
                        <a:buChar char="·"/>
                      </a:pPr>
                      <a:r>
                        <a:rPr lang="en-US" sz="2000" spc="0" dirty="0">
                          <a:solidFill>
                            <a:srgbClr val="000000"/>
                          </a:solidFill>
                          <a:latin typeface="Arial" panose="02020603050405020304" pitchFamily="2"/>
                        </a:rPr>
                        <a:t>Active duty coverage ends on your </a:t>
                      </a:r>
                    </a:p>
                    <a:p>
                      <a:pPr marL="365760" marR="0" indent="0" algn="l">
                        <a:lnSpc>
                          <a:spcPts val="2300"/>
                        </a:lnSpc>
                        <a:spcBef>
                          <a:spcPts val="125"/>
                        </a:spcBef>
                        <a:spcAft>
                          <a:spcPts val="9260"/>
                        </a:spcAft>
                      </a:pPr>
                      <a:r>
                        <a:rPr lang="en-US" sz="2000" spc="0" dirty="0">
                          <a:solidFill>
                            <a:srgbClr val="000000"/>
                          </a:solidFill>
                          <a:latin typeface="Arial" panose="02020603050405020304" pitchFamily="2"/>
                        </a:rPr>
                        <a:t>last day of active duty. </a:t>
                      </a:r>
                    </a:p>
                  </a:txBody>
                  <a:tcPr marL="0" marR="0" marT="0" marB="0">
                    <a:lnL w="0" cmpd="sng">
                      <a:noFill/>
                      <a:prstDash val="solid"/>
                    </a:lnL>
                    <a:lnR w="0" cmpd="sng">
                      <a:noFill/>
                      <a:prstDash val="solid"/>
                    </a:lnR>
                    <a:lnT w="0" cmpd="sng">
                      <a:noFill/>
                      <a:prstDash val="solid"/>
                    </a:lnT>
                    <a:lnB w="0" cmpd="sng">
                      <a:noFill/>
                      <a:prstDash val="solid"/>
                    </a:lnB>
                    <a:noFill/>
                  </a:tcPr>
                </a:tc>
                <a:tc>
                  <a:txBody>
                    <a:bodyPr/>
                    <a:lstStyle/>
                    <a:p>
                      <a:endParaRPr dirty="0"/>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cxnSp>
        <p:nvCxnSpPr>
          <p:cNvPr id="6" name="Straight Connector 5"/>
          <p:cNvCxnSpPr/>
          <p:nvPr/>
        </p:nvCxnSpPr>
        <p:spPr>
          <a:xfrm>
            <a:off x="0" y="6522720"/>
            <a:ext cx="9144635" cy="0"/>
          </a:xfrm>
          <a:prstGeom prst="line">
            <a:avLst/>
          </a:prstGeom>
          <a:ln w="6350" cmpd="sng">
            <a:solidFill>
              <a:srgbClr val="EB8248"/>
            </a:solidFill>
          </a:ln>
        </p:spPr>
      </p:cxnSp>
      <p:cxnSp>
        <p:nvCxnSpPr>
          <p:cNvPr id="7" name="Straight Connector 6"/>
          <p:cNvCxnSpPr/>
          <p:nvPr/>
        </p:nvCxnSpPr>
        <p:spPr>
          <a:xfrm>
            <a:off x="0" y="6522720"/>
            <a:ext cx="6316345" cy="0"/>
          </a:xfrm>
          <a:prstGeom prst="line">
            <a:avLst/>
          </a:prstGeom>
          <a:ln w="3175" cmpd="sng">
            <a:solidFill>
              <a:srgbClr val="F8E4DC"/>
            </a:solidFill>
          </a:ln>
        </p:spPr>
      </p:cxnSp>
      <p:sp>
        <p:nvSpPr>
          <p:cNvPr id="8" name="Right Arrow 7"/>
          <p:cNvSpPr/>
          <p:nvPr/>
        </p:nvSpPr>
        <p:spPr>
          <a:xfrm>
            <a:off x="463296" y="4632960"/>
            <a:ext cx="401574" cy="390144"/>
          </a:xfrm>
          <a:prstGeom prst="rightArrow">
            <a:avLst>
              <a:gd name="adj1" fmla="val 31818"/>
              <a:gd name="adj2" fmla="val 28261"/>
            </a:avLst>
          </a:prstGeom>
          <a:solidFill>
            <a:srgbClr val="002060">
              <a:alpha val="0"/>
            </a:srgb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Transitional Coverage Timel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p:spPr>
      </p:pic>
      <p:sp>
        <p:nvSpPr>
          <p:cNvPr id="5" name="Title 4" hidden="1"/>
          <p:cNvSpPr>
            <a:spLocks noGrp="1"/>
          </p:cNvSpPr>
          <p:nvPr>
            <p:ph type="title"/>
          </p:nvPr>
        </p:nvSpPr>
        <p:spPr/>
        <p:txBody>
          <a:bodyPr/>
          <a:lstStyle/>
          <a:p>
            <a:r>
              <a:rPr lang="en-US" dirty="0"/>
              <a:t>Transitional Coverage Timeline</a:t>
            </a:r>
          </a:p>
        </p:txBody>
      </p:sp>
      <p:sp>
        <p:nvSpPr>
          <p:cNvPr id="2" name="Oval 1"/>
          <p:cNvSpPr/>
          <p:nvPr/>
        </p:nvSpPr>
        <p:spPr>
          <a:xfrm>
            <a:off x="5721724" y="3123079"/>
            <a:ext cx="336176" cy="305921"/>
          </a:xfrm>
          <a:prstGeom prst="ellipse">
            <a:avLst/>
          </a:prstGeom>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2" idx="0"/>
          </p:cNvCxnSpPr>
          <p:nvPr/>
        </p:nvCxnSpPr>
        <p:spPr>
          <a:xfrm flipV="1">
            <a:off x="5889812" y="2985249"/>
            <a:ext cx="0" cy="13783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057900" y="3123079"/>
            <a:ext cx="2716306" cy="305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7030A0"/>
                </a:solidFill>
                <a:latin typeface="Tahoma" panose="020B0604030504040204" pitchFamily="34" charset="0"/>
                <a:ea typeface="Tahoma" panose="020B0604030504040204" pitchFamily="34" charset="0"/>
                <a:cs typeface="Tahoma" panose="020B0604030504040204" pitchFamily="34" charset="0"/>
              </a:rPr>
              <a:t>TRICARE Reserve Select</a:t>
            </a:r>
          </a:p>
        </p:txBody>
      </p:sp>
      <p:sp>
        <p:nvSpPr>
          <p:cNvPr id="11" name="Oval 10"/>
          <p:cNvSpPr/>
          <p:nvPr/>
        </p:nvSpPr>
        <p:spPr>
          <a:xfrm>
            <a:off x="2189629" y="6059020"/>
            <a:ext cx="336176" cy="305921"/>
          </a:xfrm>
          <a:prstGeom prst="ellipse">
            <a:avLst/>
          </a:prstGeom>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V="1">
            <a:off x="2357717" y="5741894"/>
            <a:ext cx="0" cy="317126"/>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525805" y="6059019"/>
            <a:ext cx="3000936" cy="3059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7030A0"/>
                </a:solidFill>
                <a:latin typeface="Tahoma" panose="020B0604030504040204" pitchFamily="34" charset="0"/>
                <a:ea typeface="Tahoma" panose="020B0604030504040204" pitchFamily="34" charset="0"/>
                <a:cs typeface="Tahoma" panose="020B0604030504040204" pitchFamily="34" charset="0"/>
              </a:rPr>
              <a:t>TRICARE Reserve Select</a:t>
            </a:r>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831506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5974080" y="1459865"/>
            <a:ext cx="3169920" cy="5056505"/>
          </a:xfrm>
          <a:prstGeom prst="rect">
            <a:avLst/>
          </a:prstGeom>
        </p:spPr>
      </p:pic>
      <p:sp>
        <p:nvSpPr>
          <p:cNvPr id="2" name="Text Placeholder 1"/>
          <p:cNvSpPr>
            <a:spLocks noGrp="1"/>
          </p:cNvSpPr>
          <p:nvPr>
            <p:ph type="body" idx="10"/>
          </p:nvPr>
        </p:nvSpPr>
        <p:spPr>
          <a:xfrm>
            <a:off x="865505" y="355600"/>
            <a:ext cx="8278495" cy="1104265"/>
          </a:xfrm>
          <a:prstGeom prst="rect">
            <a:avLst/>
          </a:prstGeom>
          <a:noFill/>
          <a:ln w="0" cmpd="sng">
            <a:noFill/>
            <a:prstDash val="solid"/>
          </a:ln>
        </p:spPr>
        <p:txBody>
          <a:bodyPr vert="horz" lIns="0" tIns="3810" rIns="0" bIns="0" anchor="t"/>
          <a:lstStyle/>
          <a:p>
            <a:pPr marL="0" marR="0" indent="0" algn="ctr">
              <a:lnSpc>
                <a:spcPts val="4300"/>
              </a:lnSpc>
              <a:spcAft>
                <a:spcPts val="4315"/>
              </a:spcAft>
            </a:pPr>
            <a:r>
              <a:rPr lang="en-US" sz="3800" spc="-15">
                <a:solidFill>
                  <a:srgbClr val="006BB6"/>
                </a:solidFill>
                <a:latin typeface="Arial" panose="02020603050405020304" pitchFamily="2"/>
              </a:rPr>
              <a:t>Coverage Options </a:t>
            </a:r>
          </a:p>
        </p:txBody>
      </p:sp>
      <p:graphicFrame>
        <p:nvGraphicFramePr>
          <p:cNvPr id="4" name="Table 3"/>
          <p:cNvGraphicFramePr>
            <a:graphicFrameLocks noGrp="1"/>
          </p:cNvGraphicFramePr>
          <p:nvPr>
            <p:extLst>
              <p:ext uri="{D42A27DB-BD31-4B8C-83A1-F6EECF244321}">
                <p14:modId xmlns:p14="http://schemas.microsoft.com/office/powerpoint/2010/main" val="3792592606"/>
              </p:ext>
            </p:extLst>
          </p:nvPr>
        </p:nvGraphicFramePr>
        <p:xfrm>
          <a:off x="865505" y="1459865"/>
          <a:ext cx="8278495" cy="5059680"/>
        </p:xfrm>
        <a:graphic>
          <a:graphicData uri="http://schemas.openxmlformats.org/drawingml/2006/table">
            <a:tbl>
              <a:tblPr/>
              <a:tblGrid>
                <a:gridCol w="5108575">
                  <a:extLst>
                    <a:ext uri="{9D8B030D-6E8A-4147-A177-3AD203B41FA5}">
                      <a16:colId xmlns:a16="http://schemas.microsoft.com/office/drawing/2014/main" val="20000"/>
                    </a:ext>
                  </a:extLst>
                </a:gridCol>
                <a:gridCol w="3169920">
                  <a:extLst>
                    <a:ext uri="{9D8B030D-6E8A-4147-A177-3AD203B41FA5}">
                      <a16:colId xmlns:a16="http://schemas.microsoft.com/office/drawing/2014/main" val="20001"/>
                    </a:ext>
                  </a:extLst>
                </a:gridCol>
              </a:tblGrid>
              <a:tr h="5059680">
                <a:tc>
                  <a:txBody>
                    <a:bodyPr/>
                    <a:lstStyle/>
                    <a:p>
                      <a:pPr marL="0" marR="0" indent="365760" algn="l">
                        <a:lnSpc>
                          <a:spcPts val="2400"/>
                        </a:lnSpc>
                        <a:spcBef>
                          <a:spcPts val="890"/>
                        </a:spcBef>
                        <a:spcAft>
                          <a:spcPts val="0"/>
                        </a:spcAft>
                        <a:buFont typeface="Symbol"/>
                        <a:buChar char="·"/>
                      </a:pPr>
                      <a:r>
                        <a:rPr lang="en-US" sz="2000" spc="0" dirty="0">
                          <a:solidFill>
                            <a:srgbClr val="000000"/>
                          </a:solidFill>
                          <a:latin typeface="Arial" panose="02020603050405020304" pitchFamily="2"/>
                        </a:rPr>
                        <a:t>Transitional health care options: </a:t>
                      </a:r>
                    </a:p>
                    <a:p>
                      <a:pPr marL="731520" marR="662940" indent="0" algn="l">
                        <a:lnSpc>
                          <a:spcPts val="2200"/>
                        </a:lnSpc>
                        <a:spcBef>
                          <a:spcPts val="415"/>
                        </a:spcBef>
                        <a:spcAft>
                          <a:spcPts val="0"/>
                        </a:spcAft>
                      </a:pPr>
                      <a:r>
                        <a:rPr lang="en-US" sz="2300" spc="-60" dirty="0">
                          <a:solidFill>
                            <a:srgbClr val="000000"/>
                          </a:solidFill>
                          <a:latin typeface="Arial" panose="02020603050405020304" pitchFamily="2"/>
                        </a:rPr>
                        <a:t>– </a:t>
                      </a:r>
                      <a:r>
                        <a:rPr lang="en-US" sz="2000" b="1" spc="-50" dirty="0">
                          <a:solidFill>
                            <a:srgbClr val="000000"/>
                          </a:solidFill>
                          <a:latin typeface="Tahoma" panose="020B0604030504040204" pitchFamily="34" charset="0"/>
                          <a:ea typeface="Tahoma" panose="020B0604030504040204" pitchFamily="34" charset="0"/>
                          <a:cs typeface="Tahoma" panose="020B0604030504040204" pitchFamily="34" charset="0"/>
                        </a:rPr>
                        <a:t>Transitional Assistance Management Program (TAMP) </a:t>
                      </a:r>
                    </a:p>
                    <a:p>
                      <a:pPr marL="731520" marR="0" indent="0" algn="l">
                        <a:lnSpc>
                          <a:spcPts val="2200"/>
                        </a:lnSpc>
                        <a:spcBef>
                          <a:spcPts val="410"/>
                        </a:spcBef>
                        <a:spcAft>
                          <a:spcPts val="0"/>
                        </a:spcAft>
                      </a:pPr>
                      <a:r>
                        <a:rPr lang="en-US" sz="2300" spc="0" dirty="0">
                          <a:solidFill>
                            <a:srgbClr val="000000"/>
                          </a:solidFill>
                          <a:latin typeface="Arial" panose="02020603050405020304" pitchFamily="2"/>
                        </a:rPr>
                        <a:t>– </a:t>
                      </a:r>
                      <a:r>
                        <a:rPr lang="en-US" sz="1800" spc="0" dirty="0">
                          <a:solidFill>
                            <a:srgbClr val="000000"/>
                          </a:solidFill>
                          <a:latin typeface="Arial" panose="02020603050405020304" pitchFamily="2"/>
                        </a:rPr>
                        <a:t>Continued Health Care Benefit </a:t>
                      </a:r>
                      <a:br>
                        <a:rPr dirty="0"/>
                      </a:br>
                      <a:r>
                        <a:rPr lang="en-US" sz="1800" spc="0" dirty="0">
                          <a:solidFill>
                            <a:srgbClr val="000000"/>
                          </a:solidFill>
                          <a:latin typeface="Arial" panose="02020603050405020304" pitchFamily="2"/>
                        </a:rPr>
                        <a:t>Program (CHCBP) </a:t>
                      </a:r>
                    </a:p>
                    <a:p>
                      <a:pPr marL="0" marR="0" indent="365760" algn="l">
                        <a:lnSpc>
                          <a:spcPts val="2500"/>
                        </a:lnSpc>
                        <a:spcBef>
                          <a:spcPts val="405"/>
                        </a:spcBef>
                        <a:spcAft>
                          <a:spcPts val="0"/>
                        </a:spcAft>
                        <a:buFont typeface="Symbol"/>
                        <a:buChar char="·"/>
                      </a:pPr>
                      <a:r>
                        <a:rPr lang="en-US" sz="1950" spc="0" dirty="0">
                          <a:solidFill>
                            <a:srgbClr val="000000"/>
                          </a:solidFill>
                          <a:latin typeface="Arial" panose="02020603050405020304" pitchFamily="2"/>
                        </a:rPr>
                        <a:t>If you’re transitioning to the National </a:t>
                      </a:r>
                    </a:p>
                    <a:p>
                      <a:pPr marL="365760" marR="0" indent="0" algn="l">
                        <a:lnSpc>
                          <a:spcPts val="2300"/>
                        </a:lnSpc>
                        <a:spcBef>
                          <a:spcPts val="110"/>
                        </a:spcBef>
                        <a:spcAft>
                          <a:spcPts val="0"/>
                        </a:spcAft>
                      </a:pPr>
                      <a:r>
                        <a:rPr lang="en-US" sz="2000" spc="0" dirty="0">
                          <a:solidFill>
                            <a:srgbClr val="000000"/>
                          </a:solidFill>
                          <a:latin typeface="Arial" panose="02020603050405020304" pitchFamily="2"/>
                        </a:rPr>
                        <a:t>Guard or Reserve, you may </a:t>
                      </a:r>
                    </a:p>
                    <a:p>
                      <a:pPr marL="365760" marR="0" indent="0" algn="l">
                        <a:lnSpc>
                          <a:spcPts val="2400"/>
                        </a:lnSpc>
                        <a:spcBef>
                          <a:spcPts val="0"/>
                        </a:spcBef>
                        <a:spcAft>
                          <a:spcPts val="0"/>
                        </a:spcAft>
                      </a:pPr>
                      <a:r>
                        <a:rPr lang="en-US" sz="2000" spc="0" dirty="0">
                          <a:solidFill>
                            <a:srgbClr val="000000"/>
                          </a:solidFill>
                          <a:latin typeface="Arial" panose="02020603050405020304" pitchFamily="2"/>
                        </a:rPr>
                        <a:t>qualify to purchase TRICARE Reserve </a:t>
                      </a:r>
                    </a:p>
                    <a:p>
                      <a:pPr marL="365760" marR="0" indent="0" algn="l">
                        <a:lnSpc>
                          <a:spcPts val="2400"/>
                        </a:lnSpc>
                        <a:spcBef>
                          <a:spcPts val="0"/>
                        </a:spcBef>
                        <a:spcAft>
                          <a:spcPts val="0"/>
                        </a:spcAft>
                      </a:pPr>
                      <a:r>
                        <a:rPr lang="en-US" sz="2000" spc="0" dirty="0">
                          <a:solidFill>
                            <a:srgbClr val="000000"/>
                          </a:solidFill>
                          <a:latin typeface="Arial" panose="02020603050405020304" pitchFamily="2"/>
                        </a:rPr>
                        <a:t>Select (TRS). For more information, </a:t>
                      </a:r>
                    </a:p>
                    <a:p>
                      <a:pPr marL="365760" marR="0" indent="0" algn="l">
                        <a:lnSpc>
                          <a:spcPts val="2400"/>
                        </a:lnSpc>
                        <a:spcBef>
                          <a:spcPts val="0"/>
                        </a:spcBef>
                        <a:spcAft>
                          <a:spcPts val="0"/>
                        </a:spcAft>
                      </a:pPr>
                      <a:r>
                        <a:rPr lang="en-US" sz="2000" spc="0" dirty="0">
                          <a:solidFill>
                            <a:srgbClr val="000000"/>
                          </a:solidFill>
                          <a:latin typeface="Arial" panose="02020603050405020304" pitchFamily="2"/>
                        </a:rPr>
                        <a:t>go to </a:t>
                      </a:r>
                      <a:r>
                        <a:rPr lang="en-US" sz="2000" b="1" u="sng" spc="0" dirty="0">
                          <a:solidFill>
                            <a:srgbClr val="0000FF"/>
                          </a:solidFill>
                          <a:latin typeface="Arial" panose="02020603050405020304" pitchFamily="2"/>
                        </a:rPr>
                        <a:t>www.tricare.mil/trs</a:t>
                      </a:r>
                      <a:r>
                        <a:rPr lang="en-US" sz="2000" u="sng" spc="0" dirty="0">
                          <a:solidFill>
                            <a:srgbClr val="0000FF"/>
                          </a:solidFill>
                          <a:latin typeface="Arial" panose="02020603050405020304" pitchFamily="2"/>
                        </a:rPr>
                        <a:t>.</a:t>
                      </a:r>
                      <a:r>
                        <a:rPr lang="en-US" sz="100" spc="0" dirty="0">
                          <a:solidFill>
                            <a:srgbClr val="000000"/>
                          </a:solidFill>
                          <a:latin typeface="Arial" panose="02020603050405020304" pitchFamily="2"/>
                        </a:rPr>
                        <a:t> </a:t>
                      </a:r>
                    </a:p>
                    <a:p>
                      <a:pPr marL="0" marR="0" indent="365760" algn="l">
                        <a:lnSpc>
                          <a:spcPts val="2400"/>
                        </a:lnSpc>
                        <a:spcBef>
                          <a:spcPts val="480"/>
                        </a:spcBef>
                        <a:spcAft>
                          <a:spcPts val="0"/>
                        </a:spcAft>
                        <a:buFont typeface="Symbol"/>
                        <a:buChar char="·"/>
                      </a:pPr>
                      <a:r>
                        <a:rPr lang="en-US" sz="2000" spc="0" dirty="0">
                          <a:solidFill>
                            <a:srgbClr val="000000"/>
                          </a:solidFill>
                          <a:latin typeface="Arial" panose="02020603050405020304" pitchFamily="2"/>
                        </a:rPr>
                        <a:t>Active duty coverage ends on your </a:t>
                      </a:r>
                    </a:p>
                    <a:p>
                      <a:pPr marL="365760" marR="0" indent="0" algn="l">
                        <a:lnSpc>
                          <a:spcPts val="2300"/>
                        </a:lnSpc>
                        <a:spcBef>
                          <a:spcPts val="125"/>
                        </a:spcBef>
                        <a:spcAft>
                          <a:spcPts val="9260"/>
                        </a:spcAft>
                      </a:pPr>
                      <a:r>
                        <a:rPr lang="en-US" sz="2000" spc="0" dirty="0">
                          <a:solidFill>
                            <a:srgbClr val="000000"/>
                          </a:solidFill>
                          <a:latin typeface="Arial" panose="02020603050405020304" pitchFamily="2"/>
                        </a:rPr>
                        <a:t>last day of active duty. </a:t>
                      </a:r>
                    </a:p>
                  </a:txBody>
                  <a:tcPr marL="0" marR="0" marT="0" marB="0">
                    <a:lnL w="0" cmpd="sng">
                      <a:noFill/>
                      <a:prstDash val="solid"/>
                    </a:lnL>
                    <a:lnR w="0" cmpd="sng">
                      <a:noFill/>
                      <a:prstDash val="solid"/>
                    </a:lnR>
                    <a:lnT w="0" cmpd="sng">
                      <a:noFill/>
                      <a:prstDash val="solid"/>
                    </a:lnT>
                    <a:lnB w="0" cmpd="sng">
                      <a:noFill/>
                      <a:prstDash val="solid"/>
                    </a:lnB>
                    <a:noFill/>
                  </a:tcPr>
                </a:tc>
                <a:tc>
                  <a:txBody>
                    <a:bodyPr/>
                    <a:lstStyle/>
                    <a:p>
                      <a:endParaRPr dirty="0"/>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cxnSp>
        <p:nvCxnSpPr>
          <p:cNvPr id="6" name="Straight Connector 5"/>
          <p:cNvCxnSpPr/>
          <p:nvPr/>
        </p:nvCxnSpPr>
        <p:spPr>
          <a:xfrm>
            <a:off x="0" y="6522720"/>
            <a:ext cx="9144635" cy="0"/>
          </a:xfrm>
          <a:prstGeom prst="line">
            <a:avLst/>
          </a:prstGeom>
          <a:ln w="6350" cmpd="sng">
            <a:solidFill>
              <a:srgbClr val="EB8248"/>
            </a:solidFill>
          </a:ln>
        </p:spPr>
      </p:cxnSp>
      <p:cxnSp>
        <p:nvCxnSpPr>
          <p:cNvPr id="7" name="Straight Connector 6"/>
          <p:cNvCxnSpPr/>
          <p:nvPr/>
        </p:nvCxnSpPr>
        <p:spPr>
          <a:xfrm>
            <a:off x="0" y="6522720"/>
            <a:ext cx="6316345" cy="0"/>
          </a:xfrm>
          <a:prstGeom prst="line">
            <a:avLst/>
          </a:prstGeom>
          <a:ln w="3175" cmpd="sng">
            <a:solidFill>
              <a:srgbClr val="F8E4DC"/>
            </a:solidFill>
          </a:ln>
        </p:spPr>
      </p:cxnSp>
      <p:sp>
        <p:nvSpPr>
          <p:cNvPr id="8" name="Right Arrow 7"/>
          <p:cNvSpPr/>
          <p:nvPr/>
        </p:nvSpPr>
        <p:spPr>
          <a:xfrm>
            <a:off x="463296" y="4632960"/>
            <a:ext cx="401574" cy="390144"/>
          </a:xfrm>
          <a:prstGeom prst="rightArrow">
            <a:avLst>
              <a:gd name="adj1" fmla="val 31818"/>
              <a:gd name="adj2" fmla="val 28261"/>
            </a:avLst>
          </a:prstGeom>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9950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0" y="6510655"/>
            <a:ext cx="9144000" cy="347345"/>
          </a:xfrm>
          <a:prstGeom prst="rect">
            <a:avLst/>
          </a:prstGeom>
        </p:spPr>
      </p:pic>
      <p:sp>
        <p:nvSpPr>
          <p:cNvPr id="2" name="Text Placeholder 1"/>
          <p:cNvSpPr>
            <a:spLocks noGrp="1"/>
          </p:cNvSpPr>
          <p:nvPr>
            <p:ph type="body" idx="10"/>
          </p:nvPr>
        </p:nvSpPr>
        <p:spPr>
          <a:xfrm>
            <a:off x="0" y="355600"/>
            <a:ext cx="9144000" cy="1026795"/>
          </a:xfrm>
          <a:prstGeom prst="rect">
            <a:avLst/>
          </a:prstGeom>
          <a:noFill/>
          <a:ln w="0" cmpd="sng">
            <a:noFill/>
            <a:prstDash val="solid"/>
          </a:ln>
        </p:spPr>
        <p:txBody>
          <a:bodyPr vert="horz" lIns="0" tIns="3810" rIns="0" bIns="0" anchor="t"/>
          <a:lstStyle/>
          <a:p>
            <a:pPr marL="0" marR="0" indent="0" algn="ctr">
              <a:lnSpc>
                <a:spcPts val="4300"/>
              </a:lnSpc>
              <a:spcAft>
                <a:spcPts val="3735"/>
              </a:spcAft>
            </a:pPr>
            <a:r>
              <a:rPr lang="en-US" sz="3800" spc="-25" dirty="0">
                <a:solidFill>
                  <a:srgbClr val="006BB6"/>
                </a:solidFill>
                <a:latin typeface="Arial" panose="02020603050405020304" pitchFamily="2"/>
              </a:rPr>
              <a:t>TAMP Overview </a:t>
            </a:r>
          </a:p>
        </p:txBody>
      </p:sp>
      <p:sp>
        <p:nvSpPr>
          <p:cNvPr id="3" name="Text Placeholder 2"/>
          <p:cNvSpPr>
            <a:spLocks noGrp="1"/>
          </p:cNvSpPr>
          <p:nvPr>
            <p:ph type="body" idx="10"/>
          </p:nvPr>
        </p:nvSpPr>
        <p:spPr>
          <a:xfrm>
            <a:off x="0" y="1382395"/>
            <a:ext cx="9144000" cy="5128260"/>
          </a:xfrm>
          <a:prstGeom prst="rect">
            <a:avLst/>
          </a:prstGeom>
          <a:noFill/>
          <a:ln w="0" cmpd="sng">
            <a:noFill/>
            <a:prstDash val="solid"/>
          </a:ln>
        </p:spPr>
        <p:txBody>
          <a:bodyPr vert="horz" lIns="0" tIns="189230" rIns="0" bIns="0" anchor="t"/>
          <a:lstStyle/>
          <a:p>
            <a:pPr marL="1234440" marR="0" indent="365760" algn="l">
              <a:lnSpc>
                <a:spcPts val="2400"/>
              </a:lnSpc>
              <a:spcAft>
                <a:spcPts val="0"/>
              </a:spcAft>
              <a:buFont typeface="Symbol"/>
              <a:buChar char="·"/>
            </a:pPr>
            <a:r>
              <a:rPr lang="en-US" sz="2000" spc="0" dirty="0">
                <a:solidFill>
                  <a:srgbClr val="000000"/>
                </a:solidFill>
                <a:latin typeface="Arial" panose="02020603050405020304" pitchFamily="2"/>
              </a:rPr>
              <a:t>180 days of transitional health care </a:t>
            </a:r>
            <a:br>
              <a:rPr dirty="0"/>
            </a:br>
            <a:r>
              <a:rPr lang="en-US" sz="2000" spc="0" dirty="0">
                <a:solidFill>
                  <a:srgbClr val="000000"/>
                </a:solidFill>
                <a:latin typeface="Arial" panose="02020603050405020304" pitchFamily="2"/>
              </a:rPr>
              <a:t>benefits </a:t>
            </a:r>
          </a:p>
          <a:p>
            <a:pPr marL="1234440" marR="0" indent="365760" algn="l">
              <a:lnSpc>
                <a:spcPts val="2400"/>
              </a:lnSpc>
              <a:spcBef>
                <a:spcPts val="495"/>
              </a:spcBef>
              <a:spcAft>
                <a:spcPts val="0"/>
              </a:spcAft>
              <a:buFont typeface="Symbol"/>
              <a:buChar char="·"/>
            </a:pPr>
            <a:r>
              <a:rPr lang="en-US" sz="2000" spc="0" dirty="0">
                <a:solidFill>
                  <a:srgbClr val="000000"/>
                </a:solidFill>
                <a:latin typeface="Arial" panose="02020603050405020304" pitchFamily="2"/>
              </a:rPr>
              <a:t>Begins the day after you </a:t>
            </a:r>
            <a:br>
              <a:rPr dirty="0"/>
            </a:br>
            <a:r>
              <a:rPr lang="en-US" sz="2000" spc="0" dirty="0">
                <a:solidFill>
                  <a:srgbClr val="000000"/>
                </a:solidFill>
                <a:latin typeface="Arial" panose="02020603050405020304" pitchFamily="2"/>
              </a:rPr>
              <a:t>separate from active duty </a:t>
            </a:r>
          </a:p>
          <a:p>
            <a:pPr marL="1234440" marR="0" indent="365760" algn="l">
              <a:lnSpc>
                <a:spcPts val="2400"/>
              </a:lnSpc>
              <a:spcBef>
                <a:spcPts val="465"/>
              </a:spcBef>
              <a:spcAft>
                <a:spcPts val="0"/>
              </a:spcAft>
              <a:buFont typeface="Symbol"/>
              <a:buChar char="·"/>
            </a:pPr>
            <a:r>
              <a:rPr lang="en-US" sz="2000" spc="0" dirty="0">
                <a:solidFill>
                  <a:srgbClr val="000000"/>
                </a:solidFill>
                <a:latin typeface="Arial" panose="02020603050405020304" pitchFamily="2"/>
              </a:rPr>
              <a:t>You have 90 days from the start of </a:t>
            </a:r>
            <a:br>
              <a:rPr dirty="0"/>
            </a:br>
            <a:r>
              <a:rPr lang="en-US" sz="2000" spc="0" dirty="0">
                <a:solidFill>
                  <a:srgbClr val="000000"/>
                </a:solidFill>
                <a:latin typeface="Arial" panose="02020603050405020304" pitchFamily="2"/>
              </a:rPr>
              <a:t>TAMP to enroll or reenroll in a </a:t>
            </a:r>
            <a:br>
              <a:rPr dirty="0"/>
            </a:br>
            <a:r>
              <a:rPr lang="en-US" sz="2000" spc="0" dirty="0">
                <a:solidFill>
                  <a:srgbClr val="000000"/>
                </a:solidFill>
                <a:latin typeface="Arial" panose="02020603050405020304" pitchFamily="2"/>
              </a:rPr>
              <a:t>TRICARE plan. </a:t>
            </a:r>
          </a:p>
          <a:p>
            <a:pPr marL="1234440" marR="0" indent="365760" algn="l">
              <a:lnSpc>
                <a:spcPts val="2400"/>
              </a:lnSpc>
              <a:spcBef>
                <a:spcPts val="495"/>
              </a:spcBef>
              <a:spcAft>
                <a:spcPts val="0"/>
              </a:spcAft>
              <a:buFont typeface="Symbol"/>
              <a:buChar char="·"/>
            </a:pPr>
            <a:r>
              <a:rPr lang="en-US" sz="2000" spc="-10" dirty="0">
                <a:solidFill>
                  <a:srgbClr val="000000"/>
                </a:solidFill>
                <a:latin typeface="Arial" panose="02020603050405020304" pitchFamily="2"/>
              </a:rPr>
              <a:t>All beneficiaries covered as </a:t>
            </a:r>
          </a:p>
          <a:p>
            <a:pPr marL="1234440" marR="0" indent="0" algn="l">
              <a:lnSpc>
                <a:spcPts val="2400"/>
              </a:lnSpc>
              <a:spcBef>
                <a:spcPts val="0"/>
              </a:spcBef>
              <a:spcAft>
                <a:spcPts val="0"/>
              </a:spcAft>
            </a:pPr>
            <a:r>
              <a:rPr lang="en-US" sz="2000" spc="-10" dirty="0">
                <a:solidFill>
                  <a:srgbClr val="000000"/>
                </a:solidFill>
                <a:latin typeface="Arial" panose="02020603050405020304" pitchFamily="2"/>
              </a:rPr>
              <a:t>active duty family members (ADFMs), </a:t>
            </a:r>
          </a:p>
          <a:p>
            <a:pPr marL="1234440" marR="0" indent="0" algn="l">
              <a:lnSpc>
                <a:spcPts val="2400"/>
              </a:lnSpc>
              <a:spcBef>
                <a:spcPts val="0"/>
              </a:spcBef>
              <a:spcAft>
                <a:spcPts val="13430"/>
              </a:spcAft>
            </a:pPr>
            <a:r>
              <a:rPr lang="en-US" sz="2000" spc="-10" dirty="0">
                <a:solidFill>
                  <a:srgbClr val="000000"/>
                </a:solidFill>
                <a:latin typeface="Arial" panose="02020603050405020304" pitchFamily="2"/>
              </a:rPr>
              <a:t>including the sponsor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0" y="6510655"/>
            <a:ext cx="9144000" cy="347345"/>
          </a:xfrm>
          <a:prstGeom prst="rect">
            <a:avLst/>
          </a:prstGeom>
        </p:spPr>
      </p:pic>
      <p:sp>
        <p:nvSpPr>
          <p:cNvPr id="2" name="Text Placeholder 1"/>
          <p:cNvSpPr>
            <a:spLocks noGrp="1"/>
          </p:cNvSpPr>
          <p:nvPr>
            <p:ph type="body" idx="10"/>
          </p:nvPr>
        </p:nvSpPr>
        <p:spPr>
          <a:xfrm>
            <a:off x="0" y="355600"/>
            <a:ext cx="9144000" cy="1261110"/>
          </a:xfrm>
          <a:prstGeom prst="rect">
            <a:avLst/>
          </a:prstGeom>
          <a:noFill/>
          <a:ln w="0" cmpd="sng">
            <a:noFill/>
            <a:prstDash val="solid"/>
          </a:ln>
        </p:spPr>
        <p:txBody>
          <a:bodyPr vert="horz" lIns="0" tIns="3810" rIns="0" bIns="0" anchor="t"/>
          <a:lstStyle/>
          <a:p>
            <a:pPr marL="0" marR="0" indent="0" algn="ctr">
              <a:lnSpc>
                <a:spcPts val="4300"/>
              </a:lnSpc>
              <a:spcAft>
                <a:spcPts val="5515"/>
              </a:spcAft>
            </a:pPr>
            <a:r>
              <a:rPr lang="en-US" sz="3800" spc="-85">
                <a:solidFill>
                  <a:srgbClr val="006BB6"/>
                </a:solidFill>
                <a:latin typeface="Arial" panose="02020603050405020304" pitchFamily="2"/>
              </a:rPr>
              <a:t>TAMP Eligibility </a:t>
            </a:r>
          </a:p>
        </p:txBody>
      </p:sp>
      <p:sp>
        <p:nvSpPr>
          <p:cNvPr id="3" name="Text Placeholder 2"/>
          <p:cNvSpPr>
            <a:spLocks noGrp="1"/>
          </p:cNvSpPr>
          <p:nvPr>
            <p:ph type="body" idx="10"/>
          </p:nvPr>
        </p:nvSpPr>
        <p:spPr>
          <a:xfrm>
            <a:off x="0" y="986155"/>
            <a:ext cx="9144000" cy="5308473"/>
          </a:xfrm>
          <a:prstGeom prst="rect">
            <a:avLst/>
          </a:prstGeom>
          <a:noFill/>
          <a:ln w="0" cmpd="sng">
            <a:noFill/>
            <a:prstDash val="solid"/>
          </a:ln>
        </p:spPr>
        <p:txBody>
          <a:bodyPr vert="horz" lIns="0" tIns="175260" rIns="0" bIns="0" anchor="t"/>
          <a:lstStyle/>
          <a:p>
            <a:pPr marL="594360" marR="0" algn="l">
              <a:lnSpc>
                <a:spcPts val="2500"/>
              </a:lnSpc>
              <a:spcAft>
                <a:spcPts val="0"/>
              </a:spcAft>
            </a:pPr>
            <a:r>
              <a:rPr lang="en-US" sz="2000" spc="-15" dirty="0">
                <a:solidFill>
                  <a:srgbClr val="000000"/>
                </a:solidFill>
                <a:latin typeface="Arial" panose="02020603050405020304" pitchFamily="2"/>
              </a:rPr>
              <a:t>You and your eligible family members may get TAMP health care </a:t>
            </a:r>
          </a:p>
          <a:p>
            <a:pPr marL="960120" marR="0" indent="0" algn="l">
              <a:lnSpc>
                <a:spcPts val="2300"/>
              </a:lnSpc>
              <a:spcBef>
                <a:spcPts val="110"/>
              </a:spcBef>
              <a:spcAft>
                <a:spcPts val="0"/>
              </a:spcAft>
            </a:pPr>
            <a:r>
              <a:rPr lang="en-US" sz="2000" spc="-20" dirty="0">
                <a:solidFill>
                  <a:srgbClr val="000000"/>
                </a:solidFill>
                <a:latin typeface="Arial" panose="02020603050405020304" pitchFamily="2"/>
              </a:rPr>
              <a:t>benefits after active duty if you: </a:t>
            </a:r>
          </a:p>
          <a:p>
            <a:pPr marL="1280160" marR="640080" indent="0" algn="just">
              <a:lnSpc>
                <a:spcPts val="2200"/>
              </a:lnSpc>
              <a:spcBef>
                <a:spcPts val="390"/>
              </a:spcBef>
              <a:spcAft>
                <a:spcPts val="0"/>
              </a:spcAft>
            </a:pPr>
            <a:r>
              <a:rPr lang="en-US" sz="1800" spc="-45" dirty="0">
                <a:solidFill>
                  <a:srgbClr val="000000"/>
                </a:solidFill>
                <a:latin typeface="Arial" panose="02020603050405020304" pitchFamily="2"/>
              </a:rPr>
              <a:t>– </a:t>
            </a:r>
            <a:r>
              <a:rPr lang="en-US" sz="1800" spc="-35" dirty="0">
                <a:solidFill>
                  <a:srgbClr val="000000"/>
                </a:solidFill>
                <a:latin typeface="Arial" panose="02020603050405020304" pitchFamily="2"/>
              </a:rPr>
              <a:t>Involuntarily separate from active duty under honorable conditions. This includes service members who receive a voluntary separation incentive </a:t>
            </a:r>
          </a:p>
          <a:p>
            <a:pPr marL="1280160" marR="0" indent="0" algn="l">
              <a:lnSpc>
                <a:spcPts val="2100"/>
              </a:lnSpc>
              <a:spcBef>
                <a:spcPts val="115"/>
              </a:spcBef>
              <a:spcAft>
                <a:spcPts val="0"/>
              </a:spcAft>
            </a:pPr>
            <a:r>
              <a:rPr lang="en-US" sz="1800" spc="-5" dirty="0">
                <a:solidFill>
                  <a:srgbClr val="000000"/>
                </a:solidFill>
                <a:latin typeface="Arial" panose="02020603050405020304" pitchFamily="2"/>
              </a:rPr>
              <a:t>or voluntary separation pay and aren’t entitled to retirement pay. </a:t>
            </a:r>
          </a:p>
          <a:p>
            <a:pPr marL="1280160" marR="822960" indent="0" algn="l">
              <a:lnSpc>
                <a:spcPts val="2200"/>
              </a:lnSpc>
              <a:spcBef>
                <a:spcPts val="405"/>
              </a:spcBef>
              <a:spcAft>
                <a:spcPts val="0"/>
              </a:spcAft>
            </a:pPr>
            <a:r>
              <a:rPr lang="en-US" sz="1800" spc="0" dirty="0">
                <a:solidFill>
                  <a:srgbClr val="000000"/>
                </a:solidFill>
                <a:latin typeface="Arial" panose="02020603050405020304" pitchFamily="2"/>
              </a:rPr>
              <a:t>– Are a National Guard or Reserve member separating from a period of active duty that was more than 30 consecutive days in support of a contingency operation </a:t>
            </a:r>
          </a:p>
          <a:p>
            <a:pPr marL="1280160" marR="1188720" indent="0" algn="l">
              <a:lnSpc>
                <a:spcPts val="2200"/>
              </a:lnSpc>
              <a:spcBef>
                <a:spcPts val="380"/>
              </a:spcBef>
              <a:spcAft>
                <a:spcPts val="0"/>
              </a:spcAft>
            </a:pPr>
            <a:r>
              <a:rPr lang="en-US" sz="1800" spc="0" dirty="0">
                <a:solidFill>
                  <a:srgbClr val="000000"/>
                </a:solidFill>
                <a:latin typeface="Arial" panose="02020603050405020304" pitchFamily="2"/>
              </a:rPr>
              <a:t>– Separate following involuntary retention (stop-loss) in support of a contingency operation </a:t>
            </a:r>
          </a:p>
          <a:p>
            <a:pPr marL="1280160" marR="640080" indent="0" algn="just">
              <a:lnSpc>
                <a:spcPts val="2200"/>
              </a:lnSpc>
              <a:spcBef>
                <a:spcPts val="410"/>
              </a:spcBef>
              <a:spcAft>
                <a:spcPts val="0"/>
              </a:spcAft>
            </a:pPr>
            <a:r>
              <a:rPr lang="en-US" sz="1800" spc="0" dirty="0">
                <a:solidFill>
                  <a:srgbClr val="000000"/>
                </a:solidFill>
                <a:latin typeface="Arial" panose="02020603050405020304" pitchFamily="2"/>
              </a:rPr>
              <a:t>– Separate following a voluntary agreement to stay on active duty for less than one year in support of a contingency operation </a:t>
            </a:r>
          </a:p>
          <a:p>
            <a:pPr marL="1280160" marR="731520" indent="0" algn="l">
              <a:lnSpc>
                <a:spcPts val="2200"/>
              </a:lnSpc>
              <a:spcBef>
                <a:spcPts val="410"/>
              </a:spcBef>
              <a:spcAft>
                <a:spcPts val="0"/>
              </a:spcAft>
            </a:pPr>
            <a:r>
              <a:rPr lang="en-US" sz="1800" spc="0" dirty="0">
                <a:solidFill>
                  <a:srgbClr val="000000"/>
                </a:solidFill>
                <a:latin typeface="Arial" panose="02020603050405020304" pitchFamily="2"/>
              </a:rPr>
              <a:t>– Separate and agree to immediately become a member of the Selected Reserve with no gap in service</a:t>
            </a:r>
          </a:p>
          <a:p>
            <a:pPr marL="1280160" marR="731520" indent="0" algn="l">
              <a:lnSpc>
                <a:spcPts val="2200"/>
              </a:lnSpc>
              <a:spcBef>
                <a:spcPts val="410"/>
              </a:spcBef>
              <a:spcAft>
                <a:spcPts val="0"/>
              </a:spcAft>
            </a:pPr>
            <a:r>
              <a:rPr lang="en-US" sz="1800" spc="-20" dirty="0">
                <a:solidFill>
                  <a:srgbClr val="000000"/>
                </a:solidFill>
                <a:latin typeface="Arial" panose="02020603050405020304" pitchFamily="2"/>
              </a:rPr>
              <a:t>– </a:t>
            </a:r>
            <a:r>
              <a:rPr lang="en-US" sz="1800" spc="-15" dirty="0">
                <a:solidFill>
                  <a:srgbClr val="000000"/>
                </a:solidFill>
                <a:latin typeface="Arial" panose="02020603050405020304" pitchFamily="2"/>
              </a:rPr>
              <a:t>Separate due to a sole-survivorship discharge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7" name="Picture 6"/>
          <p:cNvPicPr/>
          <p:nvPr/>
        </p:nvPicPr>
        <p:blipFill>
          <a:blip r:embed="rId2"/>
          <a:stretch>
            <a:fillRect/>
          </a:stretch>
        </p:blipFill>
        <p:spPr>
          <a:xfrm>
            <a:off x="372110" y="5943600"/>
            <a:ext cx="8470265" cy="60960"/>
          </a:xfrm>
          <a:prstGeom prst="rect">
            <a:avLst/>
          </a:prstGeom>
        </p:spPr>
      </p:pic>
      <p:pic>
        <p:nvPicPr>
          <p:cNvPr id="9" name="Picture 8"/>
          <p:cNvPicPr/>
          <p:nvPr/>
        </p:nvPicPr>
        <p:blipFill>
          <a:blip r:embed="rId3"/>
          <a:stretch>
            <a:fillRect/>
          </a:stretch>
        </p:blipFill>
        <p:spPr>
          <a:xfrm>
            <a:off x="0" y="6510655"/>
            <a:ext cx="9144000" cy="347345"/>
          </a:xfrm>
          <a:prstGeom prst="rect">
            <a:avLst/>
          </a:prstGeom>
        </p:spPr>
      </p:pic>
      <p:sp>
        <p:nvSpPr>
          <p:cNvPr id="2" name="Text Placeholder 1"/>
          <p:cNvSpPr>
            <a:spLocks noGrp="1"/>
          </p:cNvSpPr>
          <p:nvPr>
            <p:ph type="body" idx="10"/>
          </p:nvPr>
        </p:nvSpPr>
        <p:spPr>
          <a:xfrm>
            <a:off x="0" y="355600"/>
            <a:ext cx="9144000" cy="932180"/>
          </a:xfrm>
          <a:prstGeom prst="rect">
            <a:avLst/>
          </a:prstGeom>
          <a:noFill/>
          <a:ln w="0" cmpd="sng">
            <a:noFill/>
            <a:prstDash val="solid"/>
          </a:ln>
        </p:spPr>
        <p:txBody>
          <a:bodyPr vert="horz" lIns="0" tIns="3810" rIns="0" bIns="0" anchor="t"/>
          <a:lstStyle/>
          <a:p>
            <a:pPr marL="0" marR="0" indent="0" algn="ctr">
              <a:lnSpc>
                <a:spcPts val="4300"/>
              </a:lnSpc>
              <a:spcAft>
                <a:spcPts val="2950"/>
              </a:spcAft>
            </a:pPr>
            <a:r>
              <a:rPr lang="en-US" sz="3800" spc="-20">
                <a:solidFill>
                  <a:srgbClr val="006BB6"/>
                </a:solidFill>
                <a:latin typeface="Arial" panose="02020603050405020304" pitchFamily="2"/>
              </a:rPr>
              <a:t>Program Options </a:t>
            </a:r>
          </a:p>
        </p:txBody>
      </p:sp>
      <p:sp>
        <p:nvSpPr>
          <p:cNvPr id="3" name="Text Placeholder 2"/>
          <p:cNvSpPr>
            <a:spLocks noGrp="1"/>
          </p:cNvSpPr>
          <p:nvPr>
            <p:ph type="body" idx="10"/>
          </p:nvPr>
        </p:nvSpPr>
        <p:spPr>
          <a:xfrm>
            <a:off x="0" y="1287780"/>
            <a:ext cx="9144000" cy="474345"/>
          </a:xfrm>
          <a:prstGeom prst="rect">
            <a:avLst/>
          </a:prstGeom>
          <a:noFill/>
          <a:ln w="0" cmpd="sng">
            <a:noFill/>
            <a:prstDash val="solid"/>
          </a:ln>
        </p:spPr>
        <p:txBody>
          <a:bodyPr vert="horz" lIns="0" tIns="0" rIns="0" bIns="0" anchor="t"/>
          <a:lstStyle/>
          <a:p>
            <a:pPr marL="411480" marR="0" indent="0" algn="l">
              <a:lnSpc>
                <a:spcPts val="2200"/>
              </a:lnSpc>
              <a:spcAft>
                <a:spcPts val="1435"/>
              </a:spcAft>
            </a:pPr>
            <a:r>
              <a:rPr lang="en-US" sz="2000" b="1" spc="-10">
                <a:solidFill>
                  <a:srgbClr val="009DDE"/>
                </a:solidFill>
                <a:latin typeface="Arial" panose="02020603050405020304" pitchFamily="2"/>
              </a:rPr>
              <a:t>Program Options </a:t>
            </a:r>
          </a:p>
        </p:txBody>
      </p:sp>
      <p:graphicFrame>
        <p:nvGraphicFramePr>
          <p:cNvPr id="5" name="Table 4"/>
          <p:cNvGraphicFramePr>
            <a:graphicFrameLocks noGrp="1"/>
          </p:cNvGraphicFramePr>
          <p:nvPr>
            <p:extLst>
              <p:ext uri="{D42A27DB-BD31-4B8C-83A1-F6EECF244321}">
                <p14:modId xmlns:p14="http://schemas.microsoft.com/office/powerpoint/2010/main" val="1992726760"/>
              </p:ext>
            </p:extLst>
          </p:nvPr>
        </p:nvGraphicFramePr>
        <p:xfrm>
          <a:off x="387350" y="1774190"/>
          <a:ext cx="8455025" cy="4169410"/>
        </p:xfrm>
        <a:graphic>
          <a:graphicData uri="http://schemas.openxmlformats.org/drawingml/2006/table">
            <a:tbl>
              <a:tblPr/>
              <a:tblGrid>
                <a:gridCol w="4337050">
                  <a:extLst>
                    <a:ext uri="{9D8B030D-6E8A-4147-A177-3AD203B41FA5}">
                      <a16:colId xmlns:a16="http://schemas.microsoft.com/office/drawing/2014/main" val="20000"/>
                    </a:ext>
                  </a:extLst>
                </a:gridCol>
                <a:gridCol w="4117975">
                  <a:extLst>
                    <a:ext uri="{9D8B030D-6E8A-4147-A177-3AD203B41FA5}">
                      <a16:colId xmlns:a16="http://schemas.microsoft.com/office/drawing/2014/main" val="20001"/>
                    </a:ext>
                  </a:extLst>
                </a:gridCol>
              </a:tblGrid>
              <a:tr h="615950">
                <a:tc>
                  <a:txBody>
                    <a:bodyPr/>
                    <a:lstStyle/>
                    <a:p>
                      <a:pPr marL="81915" marR="0" indent="0" algn="l">
                        <a:lnSpc>
                          <a:spcPts val="2000"/>
                        </a:lnSpc>
                        <a:spcBef>
                          <a:spcPts val="1475"/>
                        </a:spcBef>
                        <a:spcAft>
                          <a:spcPts val="1300"/>
                        </a:spcAft>
                      </a:pPr>
                      <a:r>
                        <a:rPr lang="en-US" sz="1800" b="1" spc="0">
                          <a:solidFill>
                            <a:srgbClr val="FFFFFF"/>
                          </a:solidFill>
                          <a:latin typeface="Arial" panose="02020603050405020304" pitchFamily="2"/>
                        </a:rPr>
                        <a:t>TRICARE Prime</a:t>
                      </a:r>
                      <a:r>
                        <a:rPr lang="en-US" sz="1800" b="1" spc="0" baseline="30000">
                          <a:solidFill>
                            <a:srgbClr val="FFFFFF"/>
                          </a:solidFill>
                          <a:latin typeface="Arial" panose="02020603050405020304" pitchFamily="2"/>
                        </a:rPr>
                        <a:t>®</a:t>
                      </a:r>
                      <a:r>
                        <a:rPr lang="en-US" sz="100" b="1" spc="0">
                          <a:solidFill>
                            <a:srgbClr val="FFFFFF"/>
                          </a:solidFill>
                          <a:latin typeface="Arial" panose="02020603050405020304" pitchFamily="2"/>
                        </a:rPr>
                        <a:t> </a:t>
                      </a:r>
                    </a:p>
                  </a:txBody>
                  <a:tcPr marL="0" marR="0" marT="0" marB="0" anchor="ctr">
                    <a:lnL w="0" cmpd="sng">
                      <a:noFill/>
                      <a:prstDash val="solid"/>
                    </a:lnL>
                    <a:lnR w="0" cmpd="sng">
                      <a:noFill/>
                      <a:prstDash val="solid"/>
                    </a:lnR>
                    <a:lnT w="0" cmpd="sng">
                      <a:noFill/>
                      <a:prstDash val="solid"/>
                    </a:lnT>
                    <a:lnB w="0" cmpd="sng">
                      <a:noFill/>
                      <a:prstDash val="solid"/>
                    </a:lnB>
                    <a:solidFill>
                      <a:srgbClr val="006BB6"/>
                    </a:solidFill>
                  </a:tcPr>
                </a:tc>
                <a:tc>
                  <a:txBody>
                    <a:bodyPr/>
                    <a:lstStyle/>
                    <a:p>
                      <a:pPr marL="88265" marR="0" indent="0" algn="l">
                        <a:lnSpc>
                          <a:spcPts val="2000"/>
                        </a:lnSpc>
                        <a:spcBef>
                          <a:spcPts val="405"/>
                        </a:spcBef>
                        <a:spcAft>
                          <a:spcPts val="2370"/>
                        </a:spcAft>
                      </a:pPr>
                      <a:r>
                        <a:rPr lang="en-US" sz="1800" b="1" spc="0" dirty="0">
                          <a:solidFill>
                            <a:srgbClr val="FFFFFF"/>
                          </a:solidFill>
                          <a:latin typeface="Arial" panose="02020603050405020304" pitchFamily="2"/>
                        </a:rPr>
                        <a:t>TRICARE Select</a:t>
                      </a:r>
                      <a:r>
                        <a:rPr lang="en-US" sz="1800" b="1" spc="0" baseline="30000" dirty="0">
                          <a:solidFill>
                            <a:srgbClr val="FFFFFF"/>
                          </a:solidFill>
                          <a:latin typeface="Arial" panose="02020603050405020304" pitchFamily="2"/>
                        </a:rPr>
                        <a:t>®</a:t>
                      </a:r>
                      <a:r>
                        <a:rPr lang="en-US" sz="100" b="1" spc="0" dirty="0">
                          <a:solidFill>
                            <a:srgbClr val="FFFFFF"/>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006BB6"/>
                    </a:solidFill>
                  </a:tcPr>
                </a:tc>
                <a:extLst>
                  <a:ext uri="{0D108BD9-81ED-4DB2-BD59-A6C34878D82A}">
                    <a16:rowId xmlns:a16="http://schemas.microsoft.com/office/drawing/2014/main" val="10000"/>
                  </a:ext>
                </a:extLst>
              </a:tr>
              <a:tr h="657860">
                <a:tc>
                  <a:txBody>
                    <a:bodyPr/>
                    <a:lstStyle/>
                    <a:p>
                      <a:pPr marL="81915" marR="0" indent="0" algn="l">
                        <a:lnSpc>
                          <a:spcPts val="2000"/>
                        </a:lnSpc>
                        <a:spcBef>
                          <a:spcPts val="635"/>
                        </a:spcBef>
                        <a:spcAft>
                          <a:spcPts val="2475"/>
                        </a:spcAft>
                      </a:pPr>
                      <a:r>
                        <a:rPr lang="en-US" sz="1800" spc="-20">
                          <a:solidFill>
                            <a:srgbClr val="000000"/>
                          </a:solidFill>
                          <a:latin typeface="Arial" panose="02020603050405020304" pitchFamily="2"/>
                        </a:rPr>
                        <a:t>Available in Prime Service Areas (PSAs) </a:t>
                      </a:r>
                    </a:p>
                  </a:txBody>
                  <a:tcPr marL="0" marR="0" marT="0" marB="0">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88265" marR="0" indent="0" algn="l">
                        <a:lnSpc>
                          <a:spcPts val="2000"/>
                        </a:lnSpc>
                        <a:spcBef>
                          <a:spcPts val="635"/>
                        </a:spcBef>
                        <a:spcAft>
                          <a:spcPts val="2475"/>
                        </a:spcAft>
                      </a:pPr>
                      <a:r>
                        <a:rPr lang="en-US" sz="1800" spc="0">
                          <a:solidFill>
                            <a:srgbClr val="000000"/>
                          </a:solidFill>
                          <a:latin typeface="Arial" panose="02020603050405020304" pitchFamily="2"/>
                        </a:rPr>
                        <a:t>Available anywhere </a:t>
                      </a:r>
                    </a:p>
                  </a:txBody>
                  <a:tcPr marL="0" marR="0" marT="0" marB="0">
                    <a:lnL w="0" cmpd="sng">
                      <a:noFill/>
                      <a:prstDash val="solid"/>
                    </a:lnL>
                    <a:lnR w="0" cmpd="sng">
                      <a:noFill/>
                      <a:prstDash val="solid"/>
                    </a:lnR>
                    <a:lnT w="0" cmpd="sng">
                      <a:noFill/>
                      <a:prstDash val="solid"/>
                    </a:lnT>
                    <a:lnB w="12065" cmpd="sng">
                      <a:solidFill>
                        <a:srgbClr val="000000"/>
                      </a:solidFill>
                      <a:prstDash val="solid"/>
                    </a:lnB>
                  </a:tcPr>
                </a:tc>
                <a:extLst>
                  <a:ext uri="{0D108BD9-81ED-4DB2-BD59-A6C34878D82A}">
                    <a16:rowId xmlns:a16="http://schemas.microsoft.com/office/drawing/2014/main" val="10001"/>
                  </a:ext>
                </a:extLst>
              </a:tr>
              <a:tr h="445135">
                <a:tc>
                  <a:txBody>
                    <a:bodyPr/>
                    <a:lstStyle/>
                    <a:p>
                      <a:pPr marL="81915" marR="0" indent="0" algn="l">
                        <a:lnSpc>
                          <a:spcPts val="2000"/>
                        </a:lnSpc>
                        <a:spcBef>
                          <a:spcPts val="495"/>
                        </a:spcBef>
                        <a:spcAft>
                          <a:spcPts val="960"/>
                        </a:spcAft>
                      </a:pPr>
                      <a:r>
                        <a:rPr lang="en-US" sz="1800" spc="0">
                          <a:solidFill>
                            <a:srgbClr val="000000"/>
                          </a:solidFill>
                          <a:latin typeface="Arial" panose="02020603050405020304" pitchFamily="2"/>
                        </a:rPr>
                        <a:t>Enrollment required </a:t>
                      </a:r>
                    </a:p>
                  </a:txBody>
                  <a:tcPr marL="0" marR="0" marT="0" marB="0" anchor="ctr">
                    <a:lnL w="0" cmpd="sng">
                      <a:noFill/>
                      <a:prstDash val="solid"/>
                    </a:lnL>
                    <a:lnR w="0" cmpd="sng">
                      <a:noFill/>
                      <a:prstDash val="solid"/>
                    </a:lnR>
                    <a:lnT w="12065" cmpd="sng">
                      <a:solidFill>
                        <a:srgbClr val="000000"/>
                      </a:solidFill>
                      <a:prstDash val="solid"/>
                    </a:lnT>
                    <a:lnB w="12065" cmpd="sng">
                      <a:solidFill>
                        <a:srgbClr val="000000"/>
                      </a:solidFill>
                      <a:prstDash val="solid"/>
                    </a:lnB>
                  </a:tcPr>
                </a:tc>
                <a:tc>
                  <a:txBody>
                    <a:bodyPr/>
                    <a:lstStyle/>
                    <a:p>
                      <a:pPr marL="88265" marR="0" indent="0" algn="l">
                        <a:lnSpc>
                          <a:spcPts val="2000"/>
                        </a:lnSpc>
                        <a:spcBef>
                          <a:spcPts val="495"/>
                        </a:spcBef>
                        <a:spcAft>
                          <a:spcPts val="960"/>
                        </a:spcAft>
                      </a:pPr>
                      <a:r>
                        <a:rPr lang="en-US" sz="1800" spc="0">
                          <a:solidFill>
                            <a:srgbClr val="000000"/>
                          </a:solidFill>
                          <a:latin typeface="Arial" panose="02020603050405020304" pitchFamily="2"/>
                        </a:rPr>
                        <a:t>Enrollment required </a:t>
                      </a:r>
                    </a:p>
                  </a:txBody>
                  <a:tcPr marL="0" marR="0" marT="0" marB="0" anchor="ctr">
                    <a:lnL w="0" cmpd="sng">
                      <a:noFill/>
                      <a:prstDash val="solid"/>
                    </a:lnL>
                    <a:lnR w="0" cmpd="sng">
                      <a:noFill/>
                      <a:prstDash val="solid"/>
                    </a:lnR>
                    <a:lnT w="12065" cmpd="sng">
                      <a:solidFill>
                        <a:srgbClr val="000000"/>
                      </a:solidFill>
                      <a:prstDash val="solid"/>
                    </a:lnT>
                    <a:lnB w="12065" cmpd="sng">
                      <a:solidFill>
                        <a:srgbClr val="000000"/>
                      </a:solidFill>
                      <a:prstDash val="solid"/>
                    </a:lnB>
                  </a:tcPr>
                </a:tc>
                <a:extLst>
                  <a:ext uri="{0D108BD9-81ED-4DB2-BD59-A6C34878D82A}">
                    <a16:rowId xmlns:a16="http://schemas.microsoft.com/office/drawing/2014/main" val="10002"/>
                  </a:ext>
                </a:extLst>
              </a:tr>
              <a:tr h="914400">
                <a:tc>
                  <a:txBody>
                    <a:bodyPr/>
                    <a:lstStyle/>
                    <a:p>
                      <a:pPr marL="81915" marR="0" indent="0" algn="l">
                        <a:lnSpc>
                          <a:spcPts val="2000"/>
                        </a:lnSpc>
                        <a:spcBef>
                          <a:spcPts val="495"/>
                        </a:spcBef>
                        <a:spcAft>
                          <a:spcPts val="4655"/>
                        </a:spcAft>
                      </a:pPr>
                      <a:r>
                        <a:rPr lang="en-US" sz="1800" spc="0">
                          <a:solidFill>
                            <a:srgbClr val="000000"/>
                          </a:solidFill>
                          <a:latin typeface="Arial" panose="02020603050405020304" pitchFamily="2"/>
                        </a:rPr>
                        <a:t>Get most care from a PCM </a:t>
                      </a:r>
                    </a:p>
                  </a:txBody>
                  <a:tcPr marL="0" marR="0" marT="0" marB="0">
                    <a:lnL w="0" cmpd="sng">
                      <a:noFill/>
                      <a:prstDash val="solid"/>
                    </a:lnL>
                    <a:lnR w="0" cmpd="sng">
                      <a:noFill/>
                      <a:prstDash val="solid"/>
                    </a:lnR>
                    <a:lnT w="12065" cmpd="sng">
                      <a:solidFill>
                        <a:srgbClr val="000000"/>
                      </a:solidFill>
                      <a:prstDash val="solid"/>
                    </a:lnT>
                    <a:lnB w="12065" cmpd="sng">
                      <a:solidFill>
                        <a:srgbClr val="000000"/>
                      </a:solidFill>
                      <a:prstDash val="solid"/>
                    </a:lnB>
                  </a:tcPr>
                </a:tc>
                <a:tc>
                  <a:txBody>
                    <a:bodyPr/>
                    <a:lstStyle/>
                    <a:p>
                      <a:pPr marL="91440" marR="0" indent="0" algn="l">
                        <a:lnSpc>
                          <a:spcPts val="2000"/>
                        </a:lnSpc>
                        <a:spcBef>
                          <a:spcPts val="495"/>
                        </a:spcBef>
                        <a:spcAft>
                          <a:spcPts val="0"/>
                        </a:spcAft>
                      </a:pPr>
                      <a:r>
                        <a:rPr lang="en-US" sz="1800" spc="0">
                          <a:solidFill>
                            <a:srgbClr val="000000"/>
                          </a:solidFill>
                          <a:latin typeface="Arial" panose="02020603050405020304" pitchFamily="2"/>
                        </a:rPr>
                        <a:t>Freedom to choose your provider </a:t>
                      </a:r>
                    </a:p>
                    <a:p>
                      <a:pPr marL="91440" marR="0" indent="228600" algn="l">
                        <a:lnSpc>
                          <a:spcPts val="2200"/>
                        </a:lnSpc>
                        <a:spcBef>
                          <a:spcPts val="0"/>
                        </a:spcBef>
                        <a:spcAft>
                          <a:spcPts val="0"/>
                        </a:spcAft>
                        <a:buFont typeface="Symbol"/>
                        <a:buChar char="·"/>
                      </a:pPr>
                      <a:r>
                        <a:rPr lang="en-US" sz="1750" spc="0">
                          <a:solidFill>
                            <a:srgbClr val="000000"/>
                          </a:solidFill>
                          <a:latin typeface="Arial" panose="02020603050405020304" pitchFamily="2"/>
                        </a:rPr>
                        <a:t>Network = lower costs </a:t>
                      </a:r>
                    </a:p>
                    <a:p>
                      <a:pPr marL="91440" marR="0" indent="228600" algn="l">
                        <a:lnSpc>
                          <a:spcPts val="2200"/>
                        </a:lnSpc>
                        <a:spcBef>
                          <a:spcPts val="0"/>
                        </a:spcBef>
                        <a:spcAft>
                          <a:spcPts val="335"/>
                        </a:spcAft>
                        <a:buFont typeface="Symbol"/>
                        <a:buChar char="·"/>
                      </a:pPr>
                      <a:r>
                        <a:rPr lang="en-US" sz="1750" spc="0">
                          <a:solidFill>
                            <a:srgbClr val="000000"/>
                          </a:solidFill>
                          <a:latin typeface="Arial" panose="02020603050405020304" pitchFamily="2"/>
                        </a:rPr>
                        <a:t>Non</a:t>
                      </a:r>
                      <a:r>
                        <a:rPr lang="en-US" sz="1800" spc="0">
                          <a:solidFill>
                            <a:srgbClr val="000000"/>
                          </a:solidFill>
                          <a:latin typeface="Arial" panose="02020603050405020304" pitchFamily="2"/>
                        </a:rPr>
                        <a:t>-network = higher costs </a:t>
                      </a:r>
                    </a:p>
                  </a:txBody>
                  <a:tcPr marL="0" marR="0" marT="0" marB="0">
                    <a:lnL w="0" cmpd="sng">
                      <a:noFill/>
                      <a:prstDash val="solid"/>
                    </a:lnL>
                    <a:lnR w="0" cmpd="sng">
                      <a:noFill/>
                      <a:prstDash val="solid"/>
                    </a:lnR>
                    <a:lnT w="12065" cmpd="sng">
                      <a:solidFill>
                        <a:srgbClr val="000000"/>
                      </a:solidFill>
                      <a:prstDash val="solid"/>
                    </a:lnT>
                    <a:lnB w="12065" cmpd="sng">
                      <a:solidFill>
                        <a:srgbClr val="000000"/>
                      </a:solidFill>
                      <a:prstDash val="solid"/>
                    </a:lnB>
                  </a:tcPr>
                </a:tc>
                <a:extLst>
                  <a:ext uri="{0D108BD9-81ED-4DB2-BD59-A6C34878D82A}">
                    <a16:rowId xmlns:a16="http://schemas.microsoft.com/office/drawing/2014/main" val="10003"/>
                  </a:ext>
                </a:extLst>
              </a:tr>
              <a:tr h="926465">
                <a:tc>
                  <a:txBody>
                    <a:bodyPr/>
                    <a:lstStyle/>
                    <a:p>
                      <a:pPr marL="91440" marR="1028700" indent="0" algn="l">
                        <a:lnSpc>
                          <a:spcPts val="2200"/>
                        </a:lnSpc>
                        <a:spcBef>
                          <a:spcPts val="380"/>
                        </a:spcBef>
                        <a:spcAft>
                          <a:spcPts val="410"/>
                        </a:spcAft>
                      </a:pPr>
                      <a:r>
                        <a:rPr lang="en-US" sz="1800" spc="-35">
                          <a:solidFill>
                            <a:srgbClr val="000000"/>
                          </a:solidFill>
                          <a:latin typeface="Arial" panose="02020603050405020304" pitchFamily="2"/>
                        </a:rPr>
                        <a:t>Need a PCM referral for care </a:t>
                      </a:r>
                      <a:r>
                        <a:rPr lang="en-US" sz="1750" spc="-35">
                          <a:solidFill>
                            <a:srgbClr val="000000"/>
                          </a:solidFill>
                          <a:latin typeface="Arial" panose="02020603050405020304" pitchFamily="2"/>
                        </a:rPr>
                        <a:t>your PCM can’t provide to avoid </a:t>
                      </a:r>
                      <a:r>
                        <a:rPr lang="en-US" sz="1800" spc="-35">
                          <a:solidFill>
                            <a:srgbClr val="000000"/>
                          </a:solidFill>
                          <a:latin typeface="Arial" panose="02020603050405020304" pitchFamily="2"/>
                        </a:rPr>
                        <a:t>additional charges </a:t>
                      </a:r>
                    </a:p>
                  </a:txBody>
                  <a:tcPr marL="0" marR="0" marT="0" marB="0">
                    <a:lnL w="0" cmpd="sng">
                      <a:noFill/>
                      <a:prstDash val="solid"/>
                    </a:lnL>
                    <a:lnR w="0" cmpd="sng">
                      <a:noFill/>
                      <a:prstDash val="solid"/>
                    </a:lnR>
                    <a:lnT w="12065" cmpd="sng">
                      <a:solidFill>
                        <a:srgbClr val="000000"/>
                      </a:solidFill>
                      <a:prstDash val="solid"/>
                    </a:lnT>
                    <a:lnB w="12065" cmpd="sng">
                      <a:solidFill>
                        <a:srgbClr val="000000"/>
                      </a:solidFill>
                      <a:prstDash val="solid"/>
                    </a:lnB>
                  </a:tcPr>
                </a:tc>
                <a:tc>
                  <a:txBody>
                    <a:bodyPr/>
                    <a:lstStyle/>
                    <a:p>
                      <a:pPr marL="91440" marR="0" indent="0" algn="l">
                        <a:lnSpc>
                          <a:spcPts val="2200"/>
                        </a:lnSpc>
                        <a:spcBef>
                          <a:spcPts val="380"/>
                        </a:spcBef>
                        <a:spcAft>
                          <a:spcPts val="410"/>
                        </a:spcAft>
                      </a:pPr>
                      <a:r>
                        <a:rPr lang="en-US" sz="1800" spc="0">
                          <a:solidFill>
                            <a:srgbClr val="000000"/>
                          </a:solidFill>
                          <a:latin typeface="Arial" panose="02020603050405020304" pitchFamily="2"/>
                        </a:rPr>
                        <a:t>Referrals not necessary; prior authorization from your regional contractor may be required </a:t>
                      </a:r>
                    </a:p>
                  </a:txBody>
                  <a:tcPr marL="0" marR="0" marT="0" marB="0">
                    <a:lnL w="0" cmpd="sng">
                      <a:noFill/>
                      <a:prstDash val="solid"/>
                    </a:lnL>
                    <a:lnR w="0" cmpd="sng">
                      <a:noFill/>
                      <a:prstDash val="solid"/>
                    </a:lnR>
                    <a:lnT w="12065" cmpd="sng">
                      <a:solidFill>
                        <a:srgbClr val="000000"/>
                      </a:solidFill>
                      <a:prstDash val="solid"/>
                    </a:lnT>
                    <a:lnB w="12065" cmpd="sng">
                      <a:solidFill>
                        <a:srgbClr val="000000"/>
                      </a:solidFill>
                      <a:prstDash val="solid"/>
                    </a:lnB>
                  </a:tcPr>
                </a:tc>
                <a:extLst>
                  <a:ext uri="{0D108BD9-81ED-4DB2-BD59-A6C34878D82A}">
                    <a16:rowId xmlns:a16="http://schemas.microsoft.com/office/drawing/2014/main" val="10004"/>
                  </a:ext>
                </a:extLst>
              </a:tr>
              <a:tr h="609600">
                <a:tc>
                  <a:txBody>
                    <a:bodyPr/>
                    <a:lstStyle/>
                    <a:p>
                      <a:pPr marL="81915" marR="0" indent="0" algn="l">
                        <a:lnSpc>
                          <a:spcPts val="2000"/>
                        </a:lnSpc>
                        <a:spcBef>
                          <a:spcPts val="495"/>
                        </a:spcBef>
                        <a:spcAft>
                          <a:spcPts val="2260"/>
                        </a:spcAft>
                      </a:pPr>
                      <a:r>
                        <a:rPr lang="en-US" sz="1800" spc="0">
                          <a:solidFill>
                            <a:srgbClr val="000000"/>
                          </a:solidFill>
                          <a:latin typeface="Arial" panose="02020603050405020304" pitchFamily="2"/>
                        </a:rPr>
                        <a:t>No deductibles or cost-shares </a:t>
                      </a:r>
                    </a:p>
                  </a:txBody>
                  <a:tcPr marL="0" marR="0" marT="0" marB="0">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91440" marR="0" indent="0" algn="l">
                        <a:lnSpc>
                          <a:spcPts val="2200"/>
                        </a:lnSpc>
                        <a:spcBef>
                          <a:spcPts val="380"/>
                        </a:spcBef>
                        <a:spcAft>
                          <a:spcPts val="100"/>
                        </a:spcAft>
                      </a:pPr>
                      <a:r>
                        <a:rPr lang="en-US" sz="1800" spc="0" dirty="0">
                          <a:solidFill>
                            <a:srgbClr val="000000"/>
                          </a:solidFill>
                          <a:latin typeface="Arial" panose="02020603050405020304" pitchFamily="2"/>
                        </a:rPr>
                        <a:t>Deductible, copayments and cost-shares apply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ICARE is available worldwide and managed regionally. There are two TRICARE regions in the United States—TRICARE East and TRICARE West—and one overseas region with three areas—TRICARE Eurasia-Africa, TRICARE Latin America and Canada, and TRICARE Pacific. Benefits are the same regardless of where you live, but there are different customer service contacts for each region.&#10;Health Net Federal Services, LLC administers the benefit in the West Region and Humana Military administers the benefit in the East Region. Both regional contractors partner with the Military Health System to provide health, medical, and administrative support including customer service, claims processing, and prior authorizations for certain health care services. &#10;Contact information for each region will be provided at the end of this presentation.&#10;&#10;" title="TRICARE Stateside Reg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hidden="1"/>
          <p:cNvSpPr>
            <a:spLocks noGrp="1"/>
          </p:cNvSpPr>
          <p:nvPr>
            <p:ph type="title" idx="4294967295"/>
          </p:nvPr>
        </p:nvSpPr>
        <p:spPr>
          <a:xfrm>
            <a:off x="628650" y="365126"/>
            <a:ext cx="7886700" cy="1325563"/>
          </a:xfrm>
          <a:prstGeom prst="rect">
            <a:avLst/>
          </a:prstGeom>
        </p:spPr>
        <p:txBody>
          <a:bodyPr/>
          <a:lstStyle/>
          <a:p>
            <a:r>
              <a:rPr lang="en-US" dirty="0"/>
              <a:t>TRICARE Stateside Regions</a:t>
            </a:r>
          </a:p>
        </p:txBody>
      </p:sp>
      <p:sp>
        <p:nvSpPr>
          <p:cNvPr id="4" name="Rectangle 3"/>
          <p:cNvSpPr/>
          <p:nvPr/>
        </p:nvSpPr>
        <p:spPr>
          <a:xfrm>
            <a:off x="228600" y="4876800"/>
            <a:ext cx="41148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algn="ct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West Region</a:t>
            </a:r>
          </a:p>
          <a:p>
            <a:pPr algn="ctr"/>
            <a:r>
              <a:rPr lang="en-US" sz="2400" dirty="0">
                <a:solidFill>
                  <a:srgbClr val="000099"/>
                </a:solidFill>
                <a:latin typeface="Tahoma" panose="020B0604030504040204" pitchFamily="34" charset="0"/>
                <a:ea typeface="Tahoma" panose="020B0604030504040204" pitchFamily="34" charset="0"/>
                <a:cs typeface="Tahoma" panose="020B0604030504040204" pitchFamily="34" charset="0"/>
              </a:rPr>
              <a:t>Health Net Federal Services</a:t>
            </a:r>
          </a:p>
          <a:p>
            <a:pPr algn="ctr"/>
            <a:r>
              <a:rPr lang="en-US" sz="2400" dirty="0">
                <a:solidFill>
                  <a:srgbClr val="000099"/>
                </a:solidFill>
                <a:latin typeface="Tahoma" panose="020B0604030504040204" pitchFamily="34" charset="0"/>
                <a:ea typeface="Tahoma" panose="020B0604030504040204" pitchFamily="34" charset="0"/>
                <a:cs typeface="Tahoma" panose="020B0604030504040204" pitchFamily="34" charset="0"/>
              </a:rPr>
              <a:t>1.844.866.9378</a:t>
            </a:r>
          </a:p>
          <a:p>
            <a:pPr algn="ctr"/>
            <a:r>
              <a:rPr lang="en-US" sz="2800" dirty="0">
                <a:solidFill>
                  <a:srgbClr val="CC0099"/>
                </a:solidFill>
                <a:latin typeface="Tahoma" panose="020B0604030504040204" pitchFamily="34" charset="0"/>
                <a:ea typeface="Tahoma" panose="020B0604030504040204" pitchFamily="34" charset="0"/>
                <a:cs typeface="Tahoma" panose="020B0604030504040204" pitchFamily="34" charset="0"/>
              </a:rPr>
              <a:t>www.tricare-west.com</a:t>
            </a:r>
          </a:p>
          <a:p>
            <a:pPr algn="ctr"/>
            <a:endParaRPr lang="en-US" sz="2000" dirty="0">
              <a:solidFill>
                <a:srgbClr val="000099"/>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5486400" y="990600"/>
            <a:ext cx="33528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East Region</a:t>
            </a:r>
          </a:p>
          <a:p>
            <a:pPr algn="ctr"/>
            <a:r>
              <a:rPr lang="en-US" b="1"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Humana Military</a:t>
            </a:r>
          </a:p>
          <a:p>
            <a:pPr algn="ctr"/>
            <a:r>
              <a:rPr lang="en-US" b="1"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1.800.444.5445</a:t>
            </a:r>
          </a:p>
          <a:p>
            <a:pPr algn="ctr"/>
            <a:r>
              <a:rPr lang="en-US" b="1" dirty="0">
                <a:solidFill>
                  <a:srgbClr val="CC0099"/>
                </a:solidFill>
                <a:latin typeface="Tahoma" panose="020B0604030504040204" pitchFamily="34" charset="0"/>
                <a:ea typeface="Tahoma" panose="020B0604030504040204" pitchFamily="34" charset="0"/>
                <a:cs typeface="Tahoma" panose="020B0604030504040204" pitchFamily="34" charset="0"/>
              </a:rPr>
              <a:t>HumanaMilitary.com</a:t>
            </a:r>
          </a:p>
          <a:p>
            <a:pPr algn="ctr"/>
            <a:r>
              <a:rPr lang="en-US" b="1" dirty="0">
                <a:solidFill>
                  <a:srgbClr val="CC0099"/>
                </a:solidFill>
                <a:latin typeface="Tahoma" panose="020B0604030504040204" pitchFamily="34" charset="0"/>
                <a:ea typeface="Tahoma" panose="020B0604030504040204" pitchFamily="34" charset="0"/>
                <a:cs typeface="Tahoma" panose="020B0604030504040204" pitchFamily="34" charset="0"/>
              </a:rPr>
              <a:t>www.tricare-east.com</a:t>
            </a:r>
          </a:p>
        </p:txBody>
      </p:sp>
      <p:sp>
        <p:nvSpPr>
          <p:cNvPr id="6" name="Rectangle 5"/>
          <p:cNvSpPr/>
          <p:nvPr/>
        </p:nvSpPr>
        <p:spPr>
          <a:xfrm>
            <a:off x="5334000" y="5410200"/>
            <a:ext cx="3581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For more information about NDAA impact on TRICARE visit:  </a:t>
            </a:r>
            <a:r>
              <a:rPr lang="en-US" dirty="0">
                <a:solidFill>
                  <a:srgbClr val="CC0099"/>
                </a:solidFill>
                <a:latin typeface="Tahoma" panose="020B0604030504040204" pitchFamily="34" charset="0"/>
                <a:ea typeface="Tahoma" panose="020B0604030504040204" pitchFamily="34" charset="0"/>
                <a:cs typeface="Tahoma" panose="020B0604030504040204" pitchFamily="34" charset="0"/>
              </a:rPr>
              <a:t>www.tricare.mil/changes</a:t>
            </a:r>
            <a:endParaRPr lang="en-US"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44570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idx="4294967295"/>
          </p:nvPr>
        </p:nvSpPr>
        <p:spPr>
          <a:xfrm>
            <a:off x="457200" y="274638"/>
            <a:ext cx="8229600" cy="1143000"/>
          </a:xfrm>
          <a:prstGeom prst="rect">
            <a:avLst/>
          </a:prstGeom>
        </p:spPr>
        <p:txBody>
          <a:bodyPr>
            <a:normAutofit/>
          </a:bodyPr>
          <a:lstStyle/>
          <a:p>
            <a:r>
              <a:rPr lang="en-US" dirty="0"/>
              <a:t>Medical Coverage: US Family Health Plan (USFHP)</a:t>
            </a:r>
          </a:p>
        </p:txBody>
      </p:sp>
      <p:pic>
        <p:nvPicPr>
          <p:cNvPr id="3" name="Content Placeholder 2" descr="The US Family Health Plan, or USFHP, is a TRICARE Prime option available through networks of community-based not-for-profit health care systems in six areas of the United States. &#10;USFHP is not available to active duty service members.&#10;USFHP provides comprehensive coverage, but it’s important to note that beneficiaries enrolled in USFHP are not eligible for any other TRICARE benefits, including pharmacy, dental, and military hospital or clinic care.&#10;Visit www.usfhp.com to find out if you are in a designated USFHP area or to enroll in USFHP.&#10;&#10;" title="Medical Coverage: US Family Health Plan (USFHP"/>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p:pic>
      <p:sp>
        <p:nvSpPr>
          <p:cNvPr id="17" name="Slide Number Placeholder 1"/>
          <p:cNvSpPr>
            <a:spLocks noGrp="1"/>
          </p:cNvSpPr>
          <p:nvPr>
            <p:ph type="sldNum" sz="quarter" idx="4294967295"/>
          </p:nvPr>
        </p:nvSpPr>
        <p:spPr>
          <a:xfrm>
            <a:off x="6858000" y="6492875"/>
            <a:ext cx="2133600" cy="365125"/>
          </a:xfrm>
          <a:prstGeom prst="rect">
            <a:avLst/>
          </a:prstGeom>
        </p:spPr>
        <p:txBody>
          <a:bodyPr/>
          <a:lstStyle/>
          <a:p>
            <a:pPr>
              <a:defRPr/>
            </a:pPr>
            <a:fld id="{149D9240-56F4-492C-9500-1C2AEC2F616A}" type="slidenum">
              <a:rPr lang="en-US" sz="1600" smtClean="0">
                <a:solidFill>
                  <a:prstClr val="white"/>
                </a:solidFill>
                <a:latin typeface="Arial" panose="020B0604020202020204" pitchFamily="34" charset="0"/>
                <a:cs typeface="Arial" panose="020B0604020202020204" pitchFamily="34" charset="0"/>
              </a:rPr>
              <a:pPr>
                <a:defRPr/>
              </a:pPr>
              <a:t>17</a:t>
            </a:fld>
            <a:endParaRPr lang="en-US" sz="1600" dirty="0">
              <a:solidFill>
                <a:prstClr val="white"/>
              </a:solidFill>
              <a:latin typeface="Arial" panose="020B0604020202020204" pitchFamily="34" charset="0"/>
              <a:cs typeface="Arial" panose="020B0604020202020204" pitchFamily="34" charset="0"/>
            </a:endParaRPr>
          </a:p>
        </p:txBody>
      </p:sp>
      <p:sp>
        <p:nvSpPr>
          <p:cNvPr id="5" name="Rectangle 4"/>
          <p:cNvSpPr/>
          <p:nvPr/>
        </p:nvSpPr>
        <p:spPr>
          <a:xfrm>
            <a:off x="4343400" y="4495800"/>
            <a:ext cx="4114800" cy="1981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Locally available locations:</a:t>
            </a:r>
          </a:p>
          <a:p>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John Hopkins Medicine</a:t>
            </a:r>
          </a:p>
          <a:p>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   Martin’s Point Health Care</a:t>
            </a:r>
          </a:p>
          <a:p>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   Brighton Marine Health Center</a:t>
            </a:r>
          </a:p>
          <a:p>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   Saint Vincent Catholic Medical Centers</a:t>
            </a:r>
          </a:p>
          <a:p>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prstClr val="black"/>
                </a:solidFill>
                <a:latin typeface="Tahoma" panose="020B0604030504040204" pitchFamily="34" charset="0"/>
                <a:ea typeface="Tahoma" panose="020B0604030504040204" pitchFamily="34" charset="0"/>
                <a:cs typeface="Tahoma" panose="020B0604030504040204" pitchFamily="34" charset="0"/>
              </a:rPr>
              <a:t>Christus</a:t>
            </a: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 Health</a:t>
            </a:r>
          </a:p>
          <a:p>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   Pacific Medical Center [PACMED Clinics]</a:t>
            </a:r>
          </a:p>
        </p:txBody>
      </p:sp>
      <p:sp>
        <p:nvSpPr>
          <p:cNvPr id="6" name="Rectangle 5"/>
          <p:cNvSpPr/>
          <p:nvPr/>
        </p:nvSpPr>
        <p:spPr>
          <a:xfrm>
            <a:off x="457200" y="5181600"/>
            <a:ext cx="3048000" cy="1066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Enrollment is necessary to be in USFHP </a:t>
            </a:r>
          </a:p>
          <a:p>
            <a:pPr algn="ct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(where locally available)</a:t>
            </a:r>
          </a:p>
        </p:txBody>
      </p:sp>
      <p:sp>
        <p:nvSpPr>
          <p:cNvPr id="2" name="Rectangle 1"/>
          <p:cNvSpPr/>
          <p:nvPr/>
        </p:nvSpPr>
        <p:spPr>
          <a:xfrm>
            <a:off x="990600" y="990600"/>
            <a:ext cx="7010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FF"/>
                </a:solidFill>
                <a:latin typeface="Tahoma" panose="020B0604030504040204" pitchFamily="34" charset="0"/>
                <a:ea typeface="Tahoma" panose="020B0604030504040204" pitchFamily="34" charset="0"/>
                <a:cs typeface="Tahoma" panose="020B0604030504040204" pitchFamily="34" charset="0"/>
              </a:rPr>
              <a:t>www.tricare.mil/usfhp</a:t>
            </a:r>
            <a:r>
              <a:rPr lang="en-US" sz="2800" dirty="0">
                <a:solidFill>
                  <a:srgbClr val="0066CC"/>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rgbClr val="FF66CC"/>
                </a:solidFill>
                <a:latin typeface="Tahoma" panose="020B0604030504040204" pitchFamily="34" charset="0"/>
                <a:ea typeface="Tahoma" panose="020B0604030504040204" pitchFamily="34" charset="0"/>
                <a:cs typeface="Tahoma" panose="020B0604030504040204" pitchFamily="34" charset="0"/>
              </a:rPr>
              <a:t>1.800.748.7374</a:t>
            </a:r>
          </a:p>
        </p:txBody>
      </p:sp>
      <p:sp>
        <p:nvSpPr>
          <p:cNvPr id="9" name="5-Point Star 8"/>
          <p:cNvSpPr/>
          <p:nvPr/>
        </p:nvSpPr>
        <p:spPr>
          <a:xfrm>
            <a:off x="5115812" y="3488820"/>
            <a:ext cx="282011" cy="247828"/>
          </a:xfrm>
          <a:prstGeom prst="star5">
            <a:avLst/>
          </a:prstGeom>
          <a:solidFill>
            <a:srgbClr val="C00000"/>
          </a:solidFill>
          <a:ln w="1905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0460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5974080" y="1459865"/>
            <a:ext cx="3169920" cy="5056505"/>
          </a:xfrm>
          <a:prstGeom prst="rect">
            <a:avLst/>
          </a:prstGeom>
        </p:spPr>
      </p:pic>
      <p:sp>
        <p:nvSpPr>
          <p:cNvPr id="2" name="Text Placeholder 1"/>
          <p:cNvSpPr>
            <a:spLocks noGrp="1"/>
          </p:cNvSpPr>
          <p:nvPr>
            <p:ph type="body" idx="10"/>
          </p:nvPr>
        </p:nvSpPr>
        <p:spPr>
          <a:xfrm>
            <a:off x="865505" y="355600"/>
            <a:ext cx="8278495" cy="1104265"/>
          </a:xfrm>
          <a:prstGeom prst="rect">
            <a:avLst/>
          </a:prstGeom>
          <a:noFill/>
          <a:ln w="0" cmpd="sng">
            <a:noFill/>
            <a:prstDash val="solid"/>
          </a:ln>
        </p:spPr>
        <p:txBody>
          <a:bodyPr vert="horz" lIns="0" tIns="3810" rIns="0" bIns="0" anchor="t"/>
          <a:lstStyle/>
          <a:p>
            <a:pPr marL="0" marR="0" indent="0" algn="ctr">
              <a:lnSpc>
                <a:spcPts val="4300"/>
              </a:lnSpc>
              <a:spcAft>
                <a:spcPts val="4315"/>
              </a:spcAft>
            </a:pPr>
            <a:r>
              <a:rPr lang="en-US" sz="3800" spc="-15">
                <a:solidFill>
                  <a:srgbClr val="006BB6"/>
                </a:solidFill>
                <a:latin typeface="Arial" panose="02020603050405020304" pitchFamily="2"/>
              </a:rPr>
              <a:t>Coverage Options </a:t>
            </a:r>
          </a:p>
        </p:txBody>
      </p:sp>
      <p:graphicFrame>
        <p:nvGraphicFramePr>
          <p:cNvPr id="4" name="Table 3"/>
          <p:cNvGraphicFramePr>
            <a:graphicFrameLocks noGrp="1"/>
          </p:cNvGraphicFramePr>
          <p:nvPr>
            <p:extLst>
              <p:ext uri="{D42A27DB-BD31-4B8C-83A1-F6EECF244321}">
                <p14:modId xmlns:p14="http://schemas.microsoft.com/office/powerpoint/2010/main" val="927924871"/>
              </p:ext>
            </p:extLst>
          </p:nvPr>
        </p:nvGraphicFramePr>
        <p:xfrm>
          <a:off x="865505" y="1459865"/>
          <a:ext cx="8278495" cy="5059680"/>
        </p:xfrm>
        <a:graphic>
          <a:graphicData uri="http://schemas.openxmlformats.org/drawingml/2006/table">
            <a:tbl>
              <a:tblPr/>
              <a:tblGrid>
                <a:gridCol w="5108575">
                  <a:extLst>
                    <a:ext uri="{9D8B030D-6E8A-4147-A177-3AD203B41FA5}">
                      <a16:colId xmlns:a16="http://schemas.microsoft.com/office/drawing/2014/main" val="20000"/>
                    </a:ext>
                  </a:extLst>
                </a:gridCol>
                <a:gridCol w="3169920">
                  <a:extLst>
                    <a:ext uri="{9D8B030D-6E8A-4147-A177-3AD203B41FA5}">
                      <a16:colId xmlns:a16="http://schemas.microsoft.com/office/drawing/2014/main" val="20001"/>
                    </a:ext>
                  </a:extLst>
                </a:gridCol>
              </a:tblGrid>
              <a:tr h="5059680">
                <a:tc>
                  <a:txBody>
                    <a:bodyPr/>
                    <a:lstStyle/>
                    <a:p>
                      <a:pPr marL="0" marR="0" indent="365760" algn="l">
                        <a:lnSpc>
                          <a:spcPts val="2400"/>
                        </a:lnSpc>
                        <a:spcBef>
                          <a:spcPts val="890"/>
                        </a:spcBef>
                        <a:spcAft>
                          <a:spcPts val="0"/>
                        </a:spcAft>
                        <a:buFont typeface="Symbol"/>
                        <a:buChar char="·"/>
                      </a:pPr>
                      <a:r>
                        <a:rPr lang="en-US" sz="2000" spc="0" dirty="0">
                          <a:solidFill>
                            <a:srgbClr val="000000"/>
                          </a:solidFill>
                          <a:latin typeface="Arial" panose="02020603050405020304" pitchFamily="2"/>
                        </a:rPr>
                        <a:t>Transitional health care options: </a:t>
                      </a:r>
                    </a:p>
                    <a:p>
                      <a:pPr marL="731520" marR="662940" indent="0" algn="l">
                        <a:lnSpc>
                          <a:spcPts val="2200"/>
                        </a:lnSpc>
                        <a:spcBef>
                          <a:spcPts val="415"/>
                        </a:spcBef>
                        <a:spcAft>
                          <a:spcPts val="0"/>
                        </a:spcAft>
                      </a:pPr>
                      <a:r>
                        <a:rPr lang="en-US" sz="2300" spc="-60" dirty="0">
                          <a:solidFill>
                            <a:srgbClr val="000000"/>
                          </a:solidFill>
                          <a:latin typeface="Arial" panose="02020603050405020304" pitchFamily="2"/>
                        </a:rPr>
                        <a:t>– </a:t>
                      </a:r>
                      <a:r>
                        <a:rPr lang="en-US" sz="2000" b="0" spc="-50" dirty="0">
                          <a:solidFill>
                            <a:srgbClr val="000000"/>
                          </a:solidFill>
                          <a:latin typeface="Arial" panose="020B0604020202020204" pitchFamily="34" charset="0"/>
                          <a:ea typeface="Tahoma" panose="020B0604030504040204" pitchFamily="34" charset="0"/>
                          <a:cs typeface="Arial" panose="020B0604020202020204" pitchFamily="34" charset="0"/>
                        </a:rPr>
                        <a:t>Transitional Assistance Management Program (TAMP) </a:t>
                      </a:r>
                    </a:p>
                    <a:p>
                      <a:pPr marL="731520" marR="0" indent="0" algn="l">
                        <a:lnSpc>
                          <a:spcPts val="2200"/>
                        </a:lnSpc>
                        <a:spcBef>
                          <a:spcPts val="410"/>
                        </a:spcBef>
                        <a:spcAft>
                          <a:spcPts val="0"/>
                        </a:spcAft>
                      </a:pPr>
                      <a:r>
                        <a:rPr lang="en-US" sz="2300" spc="0" dirty="0">
                          <a:solidFill>
                            <a:srgbClr val="000000"/>
                          </a:solidFill>
                          <a:latin typeface="Arial" panose="02020603050405020304" pitchFamily="2"/>
                        </a:rPr>
                        <a:t>– </a:t>
                      </a:r>
                      <a:r>
                        <a:rPr lang="en-US" sz="2000" b="1" spc="0" dirty="0">
                          <a:solidFill>
                            <a:srgbClr val="000000"/>
                          </a:solidFill>
                          <a:latin typeface="Tahoma" panose="020B0604030504040204" pitchFamily="34" charset="0"/>
                          <a:ea typeface="Tahoma" panose="020B0604030504040204" pitchFamily="34" charset="0"/>
                          <a:cs typeface="Tahoma" panose="020B0604030504040204" pitchFamily="34" charset="0"/>
                        </a:rPr>
                        <a:t>Continued Health Care Benefit </a:t>
                      </a:r>
                      <a:br>
                        <a:rPr sz="2000" b="1" dirty="0">
                          <a:latin typeface="Tahoma" panose="020B0604030504040204" pitchFamily="34" charset="0"/>
                          <a:ea typeface="Tahoma" panose="020B0604030504040204" pitchFamily="34" charset="0"/>
                          <a:cs typeface="Tahoma" panose="020B0604030504040204" pitchFamily="34" charset="0"/>
                        </a:rPr>
                      </a:br>
                      <a:r>
                        <a:rPr lang="en-US" sz="2000" b="1" spc="0" dirty="0">
                          <a:solidFill>
                            <a:srgbClr val="000000"/>
                          </a:solidFill>
                          <a:latin typeface="Tahoma" panose="020B0604030504040204" pitchFamily="34" charset="0"/>
                          <a:ea typeface="Tahoma" panose="020B0604030504040204" pitchFamily="34" charset="0"/>
                          <a:cs typeface="Tahoma" panose="020B0604030504040204" pitchFamily="34" charset="0"/>
                        </a:rPr>
                        <a:t>Program (CHCBP) </a:t>
                      </a:r>
                    </a:p>
                    <a:p>
                      <a:pPr marL="0" marR="0" indent="365760" algn="l">
                        <a:lnSpc>
                          <a:spcPts val="2500"/>
                        </a:lnSpc>
                        <a:spcBef>
                          <a:spcPts val="405"/>
                        </a:spcBef>
                        <a:spcAft>
                          <a:spcPts val="0"/>
                        </a:spcAft>
                        <a:buFont typeface="Symbol"/>
                        <a:buChar char="·"/>
                      </a:pPr>
                      <a:r>
                        <a:rPr lang="en-US" sz="1950" spc="0" dirty="0">
                          <a:solidFill>
                            <a:srgbClr val="000000"/>
                          </a:solidFill>
                          <a:latin typeface="Arial" panose="02020603050405020304" pitchFamily="2"/>
                        </a:rPr>
                        <a:t>If you’re transitioning to the National </a:t>
                      </a:r>
                    </a:p>
                    <a:p>
                      <a:pPr marL="365760" marR="0" indent="0" algn="l">
                        <a:lnSpc>
                          <a:spcPts val="2300"/>
                        </a:lnSpc>
                        <a:spcBef>
                          <a:spcPts val="110"/>
                        </a:spcBef>
                        <a:spcAft>
                          <a:spcPts val="0"/>
                        </a:spcAft>
                      </a:pPr>
                      <a:r>
                        <a:rPr lang="en-US" sz="2000" spc="0" dirty="0">
                          <a:solidFill>
                            <a:srgbClr val="000000"/>
                          </a:solidFill>
                          <a:latin typeface="Arial" panose="02020603050405020304" pitchFamily="2"/>
                        </a:rPr>
                        <a:t>Guard or Reserve, you may </a:t>
                      </a:r>
                    </a:p>
                    <a:p>
                      <a:pPr marL="365760" marR="0" indent="0" algn="l">
                        <a:lnSpc>
                          <a:spcPts val="2400"/>
                        </a:lnSpc>
                        <a:spcBef>
                          <a:spcPts val="0"/>
                        </a:spcBef>
                        <a:spcAft>
                          <a:spcPts val="0"/>
                        </a:spcAft>
                      </a:pPr>
                      <a:r>
                        <a:rPr lang="en-US" sz="2000" spc="0" dirty="0">
                          <a:solidFill>
                            <a:srgbClr val="000000"/>
                          </a:solidFill>
                          <a:latin typeface="Arial" panose="02020603050405020304" pitchFamily="2"/>
                        </a:rPr>
                        <a:t>qualify to purchase TRICARE Reserve </a:t>
                      </a:r>
                    </a:p>
                    <a:p>
                      <a:pPr marL="365760" marR="0" indent="0" algn="l">
                        <a:lnSpc>
                          <a:spcPts val="2400"/>
                        </a:lnSpc>
                        <a:spcBef>
                          <a:spcPts val="0"/>
                        </a:spcBef>
                        <a:spcAft>
                          <a:spcPts val="0"/>
                        </a:spcAft>
                      </a:pPr>
                      <a:r>
                        <a:rPr lang="en-US" sz="2000" spc="0" dirty="0">
                          <a:solidFill>
                            <a:srgbClr val="000000"/>
                          </a:solidFill>
                          <a:latin typeface="Arial" panose="02020603050405020304" pitchFamily="2"/>
                        </a:rPr>
                        <a:t>Select (TRS). For more information, </a:t>
                      </a:r>
                    </a:p>
                    <a:p>
                      <a:pPr marL="365760" marR="0" indent="0" algn="l">
                        <a:lnSpc>
                          <a:spcPts val="2400"/>
                        </a:lnSpc>
                        <a:spcBef>
                          <a:spcPts val="0"/>
                        </a:spcBef>
                        <a:spcAft>
                          <a:spcPts val="0"/>
                        </a:spcAft>
                      </a:pPr>
                      <a:r>
                        <a:rPr lang="en-US" sz="2000" spc="0" dirty="0">
                          <a:solidFill>
                            <a:srgbClr val="000000"/>
                          </a:solidFill>
                          <a:latin typeface="Arial" panose="02020603050405020304" pitchFamily="2"/>
                        </a:rPr>
                        <a:t>go to </a:t>
                      </a:r>
                      <a:r>
                        <a:rPr lang="en-US" sz="2000" b="1" u="sng" spc="0" dirty="0">
                          <a:solidFill>
                            <a:srgbClr val="0000FF"/>
                          </a:solidFill>
                          <a:latin typeface="Arial" panose="02020603050405020304" pitchFamily="2"/>
                        </a:rPr>
                        <a:t>www.tricare.mil/trs</a:t>
                      </a:r>
                      <a:r>
                        <a:rPr lang="en-US" sz="2000" u="sng" spc="0" dirty="0">
                          <a:solidFill>
                            <a:srgbClr val="0000FF"/>
                          </a:solidFill>
                          <a:latin typeface="Arial" panose="02020603050405020304" pitchFamily="2"/>
                        </a:rPr>
                        <a:t>.</a:t>
                      </a:r>
                      <a:r>
                        <a:rPr lang="en-US" sz="100" spc="0" dirty="0">
                          <a:solidFill>
                            <a:srgbClr val="000000"/>
                          </a:solidFill>
                          <a:latin typeface="Arial" panose="02020603050405020304" pitchFamily="2"/>
                        </a:rPr>
                        <a:t> </a:t>
                      </a:r>
                    </a:p>
                    <a:p>
                      <a:pPr marL="0" marR="0" indent="365760" algn="l">
                        <a:lnSpc>
                          <a:spcPts val="2400"/>
                        </a:lnSpc>
                        <a:spcBef>
                          <a:spcPts val="480"/>
                        </a:spcBef>
                        <a:spcAft>
                          <a:spcPts val="0"/>
                        </a:spcAft>
                        <a:buFont typeface="Symbol"/>
                        <a:buChar char="·"/>
                      </a:pPr>
                      <a:r>
                        <a:rPr lang="en-US" sz="2000" spc="0" dirty="0">
                          <a:solidFill>
                            <a:srgbClr val="000000"/>
                          </a:solidFill>
                          <a:latin typeface="Arial" panose="02020603050405020304" pitchFamily="2"/>
                        </a:rPr>
                        <a:t>Active duty coverage ends on your </a:t>
                      </a:r>
                    </a:p>
                    <a:p>
                      <a:pPr marL="365760" marR="0" indent="0" algn="l">
                        <a:lnSpc>
                          <a:spcPts val="2300"/>
                        </a:lnSpc>
                        <a:spcBef>
                          <a:spcPts val="125"/>
                        </a:spcBef>
                        <a:spcAft>
                          <a:spcPts val="9260"/>
                        </a:spcAft>
                      </a:pPr>
                      <a:r>
                        <a:rPr lang="en-US" sz="2000" spc="0" dirty="0">
                          <a:solidFill>
                            <a:srgbClr val="000000"/>
                          </a:solidFill>
                          <a:latin typeface="Arial" panose="02020603050405020304" pitchFamily="2"/>
                        </a:rPr>
                        <a:t>last day of active duty. </a:t>
                      </a:r>
                    </a:p>
                  </a:txBody>
                  <a:tcPr marL="0" marR="0" marT="0" marB="0">
                    <a:lnL w="0" cmpd="sng">
                      <a:noFill/>
                      <a:prstDash val="solid"/>
                    </a:lnL>
                    <a:lnR w="0" cmpd="sng">
                      <a:noFill/>
                      <a:prstDash val="solid"/>
                    </a:lnR>
                    <a:lnT w="0" cmpd="sng">
                      <a:noFill/>
                      <a:prstDash val="solid"/>
                    </a:lnT>
                    <a:lnB w="0" cmpd="sng">
                      <a:noFill/>
                      <a:prstDash val="solid"/>
                    </a:lnB>
                    <a:noFill/>
                  </a:tcPr>
                </a:tc>
                <a:tc>
                  <a:txBody>
                    <a:bodyPr/>
                    <a:lstStyle/>
                    <a:p>
                      <a:endParaRPr dirty="0"/>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cxnSp>
        <p:nvCxnSpPr>
          <p:cNvPr id="6" name="Straight Connector 5"/>
          <p:cNvCxnSpPr/>
          <p:nvPr/>
        </p:nvCxnSpPr>
        <p:spPr>
          <a:xfrm>
            <a:off x="0" y="6522720"/>
            <a:ext cx="9144635" cy="0"/>
          </a:xfrm>
          <a:prstGeom prst="line">
            <a:avLst/>
          </a:prstGeom>
          <a:ln w="6350" cmpd="sng">
            <a:solidFill>
              <a:srgbClr val="EB8248"/>
            </a:solidFill>
          </a:ln>
        </p:spPr>
      </p:cxnSp>
      <p:cxnSp>
        <p:nvCxnSpPr>
          <p:cNvPr id="7" name="Straight Connector 6"/>
          <p:cNvCxnSpPr/>
          <p:nvPr/>
        </p:nvCxnSpPr>
        <p:spPr>
          <a:xfrm>
            <a:off x="0" y="6522720"/>
            <a:ext cx="6316345" cy="0"/>
          </a:xfrm>
          <a:prstGeom prst="line">
            <a:avLst/>
          </a:prstGeom>
          <a:ln w="3175" cmpd="sng">
            <a:solidFill>
              <a:srgbClr val="F8E4DC"/>
            </a:solidFill>
          </a:ln>
        </p:spPr>
      </p:cxnSp>
      <p:sp>
        <p:nvSpPr>
          <p:cNvPr id="8" name="Right Arrow 7"/>
          <p:cNvSpPr/>
          <p:nvPr/>
        </p:nvSpPr>
        <p:spPr>
          <a:xfrm>
            <a:off x="463296" y="4632960"/>
            <a:ext cx="401574" cy="390144"/>
          </a:xfrm>
          <a:prstGeom prst="rightArrow">
            <a:avLst>
              <a:gd name="adj1" fmla="val 31818"/>
              <a:gd name="adj2" fmla="val 28261"/>
            </a:avLst>
          </a:prstGeom>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9409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0" y="1167130"/>
            <a:ext cx="9144000" cy="5690870"/>
          </a:xfrm>
          <a:prstGeom prst="rect">
            <a:avLst/>
          </a:prstGeom>
        </p:spPr>
      </p:pic>
      <p:sp>
        <p:nvSpPr>
          <p:cNvPr id="4" name="Text Placeholder 3"/>
          <p:cNvSpPr>
            <a:spLocks noGrp="1"/>
          </p:cNvSpPr>
          <p:nvPr>
            <p:ph type="body" idx="10"/>
          </p:nvPr>
        </p:nvSpPr>
        <p:spPr>
          <a:xfrm>
            <a:off x="0" y="342900"/>
            <a:ext cx="9144000" cy="502920"/>
          </a:xfrm>
          <a:prstGeom prst="rect">
            <a:avLst/>
          </a:prstGeom>
          <a:noFill/>
          <a:ln w="0" cmpd="sng">
            <a:noFill/>
            <a:prstDash val="solid"/>
          </a:ln>
        </p:spPr>
        <p:txBody>
          <a:bodyPr vert="horz" lIns="0" tIns="13335" rIns="0" bIns="0" anchor="t"/>
          <a:lstStyle/>
          <a:p>
            <a:pPr marL="0" marR="0" indent="0" algn="ctr">
              <a:lnSpc>
                <a:spcPts val="3900"/>
              </a:lnSpc>
              <a:spcAft>
                <a:spcPts val="4715"/>
              </a:spcAft>
            </a:pPr>
            <a:r>
              <a:rPr lang="en-US" sz="3400" spc="-10">
                <a:solidFill>
                  <a:srgbClr val="006BB6"/>
                </a:solidFill>
                <a:latin typeface="Arial" panose="02020603050405020304" pitchFamily="2"/>
              </a:rPr>
              <a:t>Continued Health Care Benefit Program </a:t>
            </a:r>
          </a:p>
        </p:txBody>
      </p:sp>
      <p:sp>
        <p:nvSpPr>
          <p:cNvPr id="6" name="Text Placeholder 5"/>
          <p:cNvSpPr>
            <a:spLocks noGrp="1"/>
          </p:cNvSpPr>
          <p:nvPr>
            <p:ph type="body" idx="10"/>
          </p:nvPr>
        </p:nvSpPr>
        <p:spPr>
          <a:xfrm>
            <a:off x="3684905" y="1452245"/>
            <a:ext cx="4114800" cy="4911979"/>
          </a:xfrm>
          <a:prstGeom prst="rect">
            <a:avLst/>
          </a:prstGeom>
          <a:noFill/>
          <a:ln w="0" cmpd="sng">
            <a:noFill/>
            <a:prstDash val="solid"/>
          </a:ln>
        </p:spPr>
        <p:txBody>
          <a:bodyPr vert="horz" lIns="0" tIns="141605" rIns="0" bIns="0" anchor="t"/>
          <a:lstStyle/>
          <a:p>
            <a:pPr marL="365760" marR="0" indent="365760" algn="l">
              <a:lnSpc>
                <a:spcPts val="2400"/>
              </a:lnSpc>
              <a:spcAft>
                <a:spcPts val="0"/>
              </a:spcAft>
              <a:buFont typeface="Symbol"/>
              <a:buChar char="·"/>
            </a:pPr>
            <a:r>
              <a:rPr lang="en-US" sz="2000" spc="0" dirty="0">
                <a:solidFill>
                  <a:srgbClr val="000000"/>
                </a:solidFill>
                <a:latin typeface="Arial" panose="02020603050405020304" pitchFamily="2"/>
              </a:rPr>
              <a:t>Premium-based, continued health care coverage </a:t>
            </a:r>
          </a:p>
          <a:p>
            <a:pPr marL="365760" marR="0" indent="365760" algn="l">
              <a:lnSpc>
                <a:spcPts val="2400"/>
              </a:lnSpc>
              <a:spcBef>
                <a:spcPts val="505"/>
              </a:spcBef>
              <a:spcAft>
                <a:spcPts val="0"/>
              </a:spcAft>
              <a:buFont typeface="Symbol"/>
              <a:buChar char="·"/>
            </a:pPr>
            <a:r>
              <a:rPr lang="en-US" sz="2000" spc="0" dirty="0">
                <a:solidFill>
                  <a:srgbClr val="000000"/>
                </a:solidFill>
                <a:latin typeface="Arial" panose="02020603050405020304" pitchFamily="2"/>
              </a:rPr>
              <a:t>Available for 18-36 months after you lose all TRICARE eligibility </a:t>
            </a:r>
          </a:p>
          <a:p>
            <a:pPr marL="365760" marR="685800" indent="365760" algn="l">
              <a:lnSpc>
                <a:spcPts val="2400"/>
              </a:lnSpc>
              <a:spcBef>
                <a:spcPts val="480"/>
              </a:spcBef>
              <a:spcAft>
                <a:spcPts val="0"/>
              </a:spcAft>
              <a:buFont typeface="Symbol"/>
              <a:buChar char="·"/>
            </a:pPr>
            <a:r>
              <a:rPr lang="en-US" sz="2000" spc="-20" dirty="0">
                <a:solidFill>
                  <a:srgbClr val="000000"/>
                </a:solidFill>
                <a:latin typeface="Arial" panose="02020603050405020304" pitchFamily="2"/>
              </a:rPr>
              <a:t>Similar to TRICARE Select, but with premium payments </a:t>
            </a:r>
          </a:p>
          <a:p>
            <a:pPr marL="365760" marR="0" indent="365760" algn="l">
              <a:lnSpc>
                <a:spcPts val="2500"/>
              </a:lnSpc>
              <a:spcBef>
                <a:spcPts val="405"/>
              </a:spcBef>
              <a:spcAft>
                <a:spcPts val="0"/>
              </a:spcAft>
              <a:buFont typeface="Symbol"/>
              <a:buChar char="·"/>
            </a:pPr>
            <a:r>
              <a:rPr lang="en-US" sz="2000" spc="-45" dirty="0">
                <a:solidFill>
                  <a:srgbClr val="000000"/>
                </a:solidFill>
                <a:latin typeface="Arial" panose="02020603050405020304" pitchFamily="2"/>
              </a:rPr>
              <a:t>No dental benefits </a:t>
            </a:r>
          </a:p>
          <a:p>
            <a:pPr marL="365760" marR="640080" indent="365760" algn="l">
              <a:lnSpc>
                <a:spcPts val="2400"/>
              </a:lnSpc>
              <a:spcBef>
                <a:spcPts val="480"/>
              </a:spcBef>
              <a:spcAft>
                <a:spcPts val="0"/>
              </a:spcAft>
              <a:buFont typeface="Symbol"/>
              <a:buChar char="·"/>
            </a:pPr>
            <a:r>
              <a:rPr lang="en-US" sz="2000" spc="-15" dirty="0">
                <a:solidFill>
                  <a:srgbClr val="000000"/>
                </a:solidFill>
                <a:latin typeface="Arial" panose="02020603050405020304" pitchFamily="2"/>
              </a:rPr>
              <a:t>Requires enrollment within 60 days after loss of regular TRICARE eligibility or </a:t>
            </a:r>
            <a:r>
              <a:rPr lang="en-US" sz="2000" spc="-35" dirty="0">
                <a:solidFill>
                  <a:srgbClr val="000000"/>
                </a:solidFill>
                <a:latin typeface="Arial" panose="02020603050405020304" pitchFamily="2"/>
              </a:rPr>
              <a:t>TAMP coverage </a:t>
            </a:r>
          </a:p>
        </p:txBody>
      </p:sp>
      <p:sp>
        <p:nvSpPr>
          <p:cNvPr id="5" name="Rectangle 4"/>
          <p:cNvSpPr/>
          <p:nvPr/>
        </p:nvSpPr>
        <p:spPr>
          <a:xfrm>
            <a:off x="2760785" y="896815"/>
            <a:ext cx="3666392" cy="386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Not a TRICARE Program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86C26"/>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0"/>
            <a:ext cx="9144000" cy="6858000"/>
          </a:xfrm>
          <a:prstGeom prst="rect">
            <a:avLst/>
          </a:prstGeom>
          <a:solidFill>
            <a:srgbClr val="E86C26"/>
          </a:solidFill>
          <a:ln w="0" cmpd="sng">
            <a:noFill/>
            <a:prstDash val="solid"/>
          </a:ln>
        </p:spPr>
        <p:txBody>
          <a:bodyPr vert="horz" lIns="0" tIns="0" rIns="0" bIns="0" anchor="t"/>
          <a:lstStyle/>
          <a:p>
            <a:endParaRPr/>
          </a:p>
        </p:txBody>
      </p:sp>
      <p:pic>
        <p:nvPicPr>
          <p:cNvPr id="4" name="Picture 3"/>
          <p:cNvPicPr/>
          <p:nvPr/>
        </p:nvPicPr>
        <p:blipFill>
          <a:blip r:embed="rId2"/>
          <a:stretch>
            <a:fillRect/>
          </a:stretch>
        </p:blipFill>
        <p:spPr>
          <a:xfrm>
            <a:off x="0" y="0"/>
            <a:ext cx="9144000" cy="6858000"/>
          </a:xfrm>
          <a:prstGeom prst="rect">
            <a:avLst/>
          </a:prstGeom>
        </p:spPr>
      </p:pic>
      <p:sp>
        <p:nvSpPr>
          <p:cNvPr id="5" name="Text Placeholder 4"/>
          <p:cNvSpPr>
            <a:spLocks noGrp="1"/>
          </p:cNvSpPr>
          <p:nvPr>
            <p:ph type="body" idx="10"/>
          </p:nvPr>
        </p:nvSpPr>
        <p:spPr>
          <a:xfrm>
            <a:off x="2353310" y="1659255"/>
            <a:ext cx="1905000" cy="956945"/>
          </a:xfrm>
          <a:prstGeom prst="rect">
            <a:avLst/>
          </a:prstGeom>
          <a:noFill/>
          <a:ln w="0" cmpd="sng">
            <a:noFill/>
            <a:prstDash val="solid"/>
          </a:ln>
        </p:spPr>
        <p:txBody>
          <a:bodyPr vert="horz" lIns="0" tIns="0" rIns="0" bIns="0" anchor="t"/>
          <a:lstStyle/>
          <a:p>
            <a:pPr marL="0" marR="0" indent="0" algn="l">
              <a:lnSpc>
                <a:spcPts val="3800"/>
              </a:lnSpc>
              <a:spcAft>
                <a:spcPts val="0"/>
              </a:spcAft>
            </a:pPr>
            <a:r>
              <a:rPr lang="en-US" sz="3200" b="1" spc="-90">
                <a:solidFill>
                  <a:srgbClr val="0F347A"/>
                </a:solidFill>
                <a:latin typeface="Arial" panose="02020603050405020304" pitchFamily="2"/>
              </a:rPr>
              <a:t>Today’s AGENDA </a:t>
            </a:r>
          </a:p>
        </p:txBody>
      </p:sp>
      <p:sp>
        <p:nvSpPr>
          <p:cNvPr id="6" name="Text Placeholder 5"/>
          <p:cNvSpPr>
            <a:spLocks noGrp="1"/>
          </p:cNvSpPr>
          <p:nvPr>
            <p:ph type="body" idx="10"/>
          </p:nvPr>
        </p:nvSpPr>
        <p:spPr>
          <a:xfrm>
            <a:off x="4980305" y="1598295"/>
            <a:ext cx="2853055" cy="2505075"/>
          </a:xfrm>
          <a:prstGeom prst="rect">
            <a:avLst/>
          </a:prstGeom>
          <a:noFill/>
          <a:ln w="0" cmpd="sng">
            <a:noFill/>
            <a:prstDash val="solid"/>
          </a:ln>
        </p:spPr>
        <p:txBody>
          <a:bodyPr vert="horz" lIns="0" tIns="115570" rIns="0" bIns="0" anchor="t"/>
          <a:lstStyle/>
          <a:p>
            <a:pPr marL="365760" marR="0" indent="365760" algn="l">
              <a:lnSpc>
                <a:spcPts val="2800"/>
              </a:lnSpc>
              <a:spcAft>
                <a:spcPts val="0"/>
              </a:spcAft>
              <a:buFont typeface="Symbol"/>
              <a:buChar char="·"/>
            </a:pPr>
            <a:r>
              <a:rPr lang="en-US" sz="2000" spc="-45">
                <a:solidFill>
                  <a:srgbClr val="1275BA"/>
                </a:solidFill>
                <a:latin typeface="Arial" panose="02020603050405020304" pitchFamily="2"/>
              </a:rPr>
              <a:t>Health Care Coverage </a:t>
            </a:r>
          </a:p>
          <a:p>
            <a:pPr marL="365760" marR="0" indent="365760" algn="l">
              <a:lnSpc>
                <a:spcPts val="2500"/>
              </a:lnSpc>
              <a:spcBef>
                <a:spcPts val="100"/>
              </a:spcBef>
              <a:spcAft>
                <a:spcPts val="0"/>
              </a:spcAft>
              <a:buFont typeface="Symbol"/>
              <a:buChar char="·"/>
            </a:pPr>
            <a:r>
              <a:rPr lang="en-US" sz="2000" spc="-25">
                <a:solidFill>
                  <a:srgbClr val="1275BA"/>
                </a:solidFill>
                <a:latin typeface="Arial" panose="02020603050405020304" pitchFamily="2"/>
              </a:rPr>
              <a:t>Transitional Coverage </a:t>
            </a:r>
          </a:p>
          <a:p>
            <a:pPr marL="365760" marR="0" indent="365760" algn="l">
              <a:lnSpc>
                <a:spcPts val="2500"/>
              </a:lnSpc>
              <a:spcBef>
                <a:spcPts val="400"/>
              </a:spcBef>
              <a:spcAft>
                <a:spcPts val="0"/>
              </a:spcAft>
              <a:buFont typeface="Symbol"/>
              <a:buChar char="·"/>
            </a:pPr>
            <a:r>
              <a:rPr lang="en-US" sz="2000" spc="-15">
                <a:solidFill>
                  <a:srgbClr val="1275BA"/>
                </a:solidFill>
                <a:latin typeface="Arial" panose="02020603050405020304" pitchFamily="2"/>
              </a:rPr>
              <a:t>Benefit Information </a:t>
            </a:r>
          </a:p>
          <a:p>
            <a:pPr marL="365760" marR="0" indent="365760" algn="l">
              <a:lnSpc>
                <a:spcPts val="2400"/>
              </a:lnSpc>
              <a:spcBef>
                <a:spcPts val="480"/>
              </a:spcBef>
              <a:spcAft>
                <a:spcPts val="0"/>
              </a:spcAft>
              <a:buFont typeface="Symbol"/>
              <a:buChar char="·"/>
            </a:pPr>
            <a:r>
              <a:rPr lang="en-US" sz="2000" spc="0">
                <a:solidFill>
                  <a:srgbClr val="1275BA"/>
                </a:solidFill>
                <a:latin typeface="Arial" panose="02020603050405020304" pitchFamily="2"/>
              </a:rPr>
              <a:t>Other Important Information </a:t>
            </a:r>
          </a:p>
          <a:p>
            <a:pPr marL="365760" marR="0" indent="365760" algn="l">
              <a:lnSpc>
                <a:spcPts val="2400"/>
              </a:lnSpc>
              <a:spcBef>
                <a:spcPts val="480"/>
              </a:spcBef>
              <a:spcAft>
                <a:spcPts val="0"/>
              </a:spcAft>
              <a:buFont typeface="Symbol"/>
              <a:buChar char="·"/>
            </a:pPr>
            <a:r>
              <a:rPr lang="en-US" sz="2000" spc="0">
                <a:solidFill>
                  <a:srgbClr val="1275BA"/>
                </a:solidFill>
                <a:latin typeface="Arial" panose="02020603050405020304" pitchFamily="2"/>
              </a:rPr>
              <a:t>For Information and Assistance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5730240" y="1593850"/>
            <a:ext cx="2959735" cy="4928870"/>
          </a:xfrm>
          <a:prstGeom prst="rect">
            <a:avLst/>
          </a:prstGeom>
        </p:spPr>
      </p:pic>
      <p:sp>
        <p:nvSpPr>
          <p:cNvPr id="2" name="Text Placeholder 1"/>
          <p:cNvSpPr>
            <a:spLocks noGrp="1"/>
          </p:cNvSpPr>
          <p:nvPr>
            <p:ph type="body" idx="10"/>
          </p:nvPr>
        </p:nvSpPr>
        <p:spPr>
          <a:xfrm>
            <a:off x="0" y="355600"/>
            <a:ext cx="8699500" cy="1229360"/>
          </a:xfrm>
          <a:prstGeom prst="rect">
            <a:avLst/>
          </a:prstGeom>
          <a:noFill/>
          <a:ln w="0" cmpd="sng">
            <a:noFill/>
            <a:prstDash val="solid"/>
          </a:ln>
        </p:spPr>
        <p:txBody>
          <a:bodyPr vert="horz" lIns="0" tIns="3810" rIns="0" bIns="0" anchor="t"/>
          <a:lstStyle/>
          <a:p>
            <a:pPr marL="0" marR="0" indent="0" algn="ctr">
              <a:lnSpc>
                <a:spcPts val="4300"/>
              </a:lnSpc>
              <a:spcAft>
                <a:spcPts val="5300"/>
              </a:spcAft>
            </a:pPr>
            <a:r>
              <a:rPr lang="en-US" sz="3800" spc="-10">
                <a:solidFill>
                  <a:srgbClr val="006BB6"/>
                </a:solidFill>
                <a:latin typeface="Arial" panose="02020603050405020304" pitchFamily="2"/>
              </a:rPr>
              <a:t>Qualifying for CHCBP </a:t>
            </a:r>
          </a:p>
        </p:txBody>
      </p:sp>
      <p:graphicFrame>
        <p:nvGraphicFramePr>
          <p:cNvPr id="4" name="Table 3"/>
          <p:cNvGraphicFramePr>
            <a:graphicFrameLocks noGrp="1"/>
          </p:cNvGraphicFramePr>
          <p:nvPr/>
        </p:nvGraphicFramePr>
        <p:xfrm>
          <a:off x="0" y="1584960"/>
          <a:ext cx="8699500" cy="5203190"/>
        </p:xfrm>
        <a:graphic>
          <a:graphicData uri="http://schemas.openxmlformats.org/drawingml/2006/table">
            <a:tbl>
              <a:tblPr/>
              <a:tblGrid>
                <a:gridCol w="5433695">
                  <a:extLst>
                    <a:ext uri="{9D8B030D-6E8A-4147-A177-3AD203B41FA5}">
                      <a16:colId xmlns:a16="http://schemas.microsoft.com/office/drawing/2014/main" val="20000"/>
                    </a:ext>
                  </a:extLst>
                </a:gridCol>
                <a:gridCol w="3265805">
                  <a:extLst>
                    <a:ext uri="{9D8B030D-6E8A-4147-A177-3AD203B41FA5}">
                      <a16:colId xmlns:a16="http://schemas.microsoft.com/office/drawing/2014/main" val="20001"/>
                    </a:ext>
                  </a:extLst>
                </a:gridCol>
              </a:tblGrid>
              <a:tr h="4928870">
                <a:tc>
                  <a:txBody>
                    <a:bodyPr/>
                    <a:lstStyle/>
                    <a:p>
                      <a:pPr marL="822960" marR="0" indent="365760" algn="l">
                        <a:lnSpc>
                          <a:spcPts val="2300"/>
                        </a:lnSpc>
                        <a:spcBef>
                          <a:spcPts val="0"/>
                        </a:spcBef>
                        <a:spcAft>
                          <a:spcPts val="0"/>
                        </a:spcAft>
                        <a:buFont typeface="Symbol"/>
                        <a:buChar char="·"/>
                      </a:pPr>
                      <a:r>
                        <a:rPr lang="en-US" sz="2000" spc="0">
                          <a:solidFill>
                            <a:srgbClr val="000000"/>
                          </a:solidFill>
                          <a:latin typeface="Arial" panose="02020603050405020304" pitchFamily="2"/>
                        </a:rPr>
                        <a:t>Former ADSMs and their qualifying </a:t>
                      </a:r>
                    </a:p>
                    <a:p>
                      <a:pPr marL="0" marR="401320" indent="0" algn="r">
                        <a:lnSpc>
                          <a:spcPts val="2300"/>
                        </a:lnSpc>
                        <a:spcBef>
                          <a:spcPts val="120"/>
                        </a:spcBef>
                        <a:spcAft>
                          <a:spcPts val="0"/>
                        </a:spcAft>
                      </a:pPr>
                      <a:r>
                        <a:rPr lang="en-US" sz="2000" spc="0">
                          <a:solidFill>
                            <a:srgbClr val="000000"/>
                          </a:solidFill>
                          <a:latin typeface="Arial" panose="02020603050405020304" pitchFamily="2"/>
                        </a:rPr>
                        <a:t>family members (up to 18 months) </a:t>
                      </a:r>
                    </a:p>
                    <a:p>
                      <a:pPr marL="822960" marR="0" indent="365760" algn="l">
                        <a:lnSpc>
                          <a:spcPts val="2400"/>
                        </a:lnSpc>
                        <a:spcBef>
                          <a:spcPts val="495"/>
                        </a:spcBef>
                        <a:spcAft>
                          <a:spcPts val="0"/>
                        </a:spcAft>
                        <a:buFont typeface="Symbol"/>
                        <a:buChar char="·"/>
                      </a:pPr>
                      <a:r>
                        <a:rPr lang="en-US" sz="2000" spc="0">
                          <a:solidFill>
                            <a:srgbClr val="000000"/>
                          </a:solidFill>
                          <a:latin typeface="Arial" panose="02020603050405020304" pitchFamily="2"/>
                        </a:rPr>
                        <a:t>Former National Guard and Reserve </a:t>
                      </a:r>
                    </a:p>
                    <a:p>
                      <a:pPr marL="1188720" marR="0" indent="0" algn="l">
                        <a:lnSpc>
                          <a:spcPts val="2400"/>
                        </a:lnSpc>
                        <a:spcBef>
                          <a:spcPts val="0"/>
                        </a:spcBef>
                        <a:spcAft>
                          <a:spcPts val="0"/>
                        </a:spcAft>
                      </a:pPr>
                      <a:r>
                        <a:rPr lang="en-US" sz="2000" spc="0">
                          <a:solidFill>
                            <a:srgbClr val="000000"/>
                          </a:solidFill>
                          <a:latin typeface="Arial" panose="02020603050405020304" pitchFamily="2"/>
                        </a:rPr>
                        <a:t>members (up to 18 months) </a:t>
                      </a:r>
                    </a:p>
                    <a:p>
                      <a:pPr marL="822960" marR="0" indent="365760" algn="l">
                        <a:lnSpc>
                          <a:spcPts val="2500"/>
                        </a:lnSpc>
                        <a:spcBef>
                          <a:spcPts val="430"/>
                        </a:spcBef>
                        <a:spcAft>
                          <a:spcPts val="0"/>
                        </a:spcAft>
                        <a:buFont typeface="Symbol"/>
                        <a:buChar char="·"/>
                      </a:pPr>
                      <a:r>
                        <a:rPr lang="en-US" sz="1950" spc="0">
                          <a:solidFill>
                            <a:srgbClr val="000000"/>
                          </a:solidFill>
                          <a:latin typeface="Arial" panose="02020603050405020304" pitchFamily="2"/>
                        </a:rPr>
                        <a:t>Certain former spouses who haven’t </a:t>
                      </a:r>
                    </a:p>
                    <a:p>
                      <a:pPr marL="1188720" marR="0" indent="0" algn="l">
                        <a:lnSpc>
                          <a:spcPts val="2400"/>
                        </a:lnSpc>
                        <a:spcBef>
                          <a:spcPts val="10"/>
                        </a:spcBef>
                        <a:spcAft>
                          <a:spcPts val="0"/>
                        </a:spcAft>
                      </a:pPr>
                      <a:r>
                        <a:rPr lang="en-US" sz="2000" spc="0">
                          <a:solidFill>
                            <a:srgbClr val="000000"/>
                          </a:solidFill>
                          <a:latin typeface="Arial" panose="02020603050405020304" pitchFamily="2"/>
                        </a:rPr>
                        <a:t>remarried before age 55 (up to </a:t>
                      </a:r>
                    </a:p>
                    <a:p>
                      <a:pPr marL="1188720" marR="0" indent="0" algn="l">
                        <a:lnSpc>
                          <a:spcPts val="2300"/>
                        </a:lnSpc>
                        <a:spcBef>
                          <a:spcPts val="120"/>
                        </a:spcBef>
                        <a:spcAft>
                          <a:spcPts val="0"/>
                        </a:spcAft>
                      </a:pPr>
                      <a:r>
                        <a:rPr lang="en-US" sz="2000" spc="0">
                          <a:solidFill>
                            <a:srgbClr val="000000"/>
                          </a:solidFill>
                          <a:latin typeface="Arial" panose="02020603050405020304" pitchFamily="2"/>
                        </a:rPr>
                        <a:t>36 months) </a:t>
                      </a:r>
                    </a:p>
                    <a:p>
                      <a:pPr marL="822960" marR="0" indent="365760" algn="l">
                        <a:lnSpc>
                          <a:spcPts val="2400"/>
                        </a:lnSpc>
                        <a:spcBef>
                          <a:spcPts val="495"/>
                        </a:spcBef>
                        <a:spcAft>
                          <a:spcPts val="0"/>
                        </a:spcAft>
                        <a:buFont typeface="Symbol"/>
                        <a:buChar char="·"/>
                      </a:pPr>
                      <a:r>
                        <a:rPr lang="en-US" sz="2000" spc="0">
                          <a:solidFill>
                            <a:srgbClr val="000000"/>
                          </a:solidFill>
                          <a:latin typeface="Arial" panose="02020603050405020304" pitchFamily="2"/>
                        </a:rPr>
                        <a:t>Dependent spouses and children </a:t>
                      </a:r>
                    </a:p>
                    <a:p>
                      <a:pPr marL="1188720" marR="0" indent="0" algn="l">
                        <a:lnSpc>
                          <a:spcPts val="2400"/>
                        </a:lnSpc>
                        <a:spcBef>
                          <a:spcPts val="0"/>
                        </a:spcBef>
                        <a:spcAft>
                          <a:spcPts val="15760"/>
                        </a:spcAft>
                      </a:pPr>
                      <a:r>
                        <a:rPr lang="en-US" sz="2000" spc="0">
                          <a:solidFill>
                            <a:srgbClr val="000000"/>
                          </a:solidFill>
                          <a:latin typeface="Arial" panose="02020603050405020304" pitchFamily="2"/>
                        </a:rPr>
                        <a:t>(up to 36 months) </a:t>
                      </a:r>
                    </a:p>
                  </a:txBody>
                  <a:tcPr marL="0" marR="0" marT="0" marB="0">
                    <a:lnL w="0" cmpd="sng">
                      <a:noFill/>
                      <a:prstDash val="solid"/>
                    </a:lnL>
                    <a:lnR w="0" cmpd="sng">
                      <a:noFill/>
                      <a:prstDash val="solid"/>
                    </a:lnR>
                    <a:lnT w="0" cmpd="sng">
                      <a:noFill/>
                      <a:prstDash val="solid"/>
                    </a:lnT>
                    <a:lnB w="8890" cmpd="dbl">
                      <a:solidFill>
                        <a:srgbClr val="EA8248"/>
                      </a:solidFill>
                      <a:prstDash val="solid"/>
                    </a:lnB>
                  </a:tcPr>
                </a:tc>
                <a:tc rowSpan="2">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endParaRPr/>
                    </a:p>
                  </a:txBody>
                  <a:tcPr marL="0" marR="0" marT="0" marB="0">
                    <a:lnL w="0" cmpd="sng">
                      <a:noFill/>
                      <a:prstDash val="solid"/>
                    </a:lnL>
                    <a:lnR w="0" cmpd="sng">
                      <a:noFill/>
                      <a:prstDash val="solid"/>
                    </a:lnR>
                    <a:lnT w="8890" cmpd="dbl">
                      <a:solidFill>
                        <a:srgbClr val="EA8248"/>
                      </a:solidFill>
                      <a:prstDash val="solid"/>
                    </a:lnT>
                    <a:lnB w="0" cmpd="sng">
                      <a:noFill/>
                      <a:prstDash val="solid"/>
                    </a:lnB>
                  </a:tcPr>
                </a:tc>
                <a:tc vMerge="1">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0" y="6510655"/>
            <a:ext cx="9144000" cy="347345"/>
          </a:xfrm>
          <a:prstGeom prst="rect">
            <a:avLst/>
          </a:prstGeom>
        </p:spPr>
      </p:pic>
      <p:sp>
        <p:nvSpPr>
          <p:cNvPr id="2" name="Text Placeholder 1"/>
          <p:cNvSpPr>
            <a:spLocks noGrp="1"/>
          </p:cNvSpPr>
          <p:nvPr>
            <p:ph type="body" idx="10"/>
          </p:nvPr>
        </p:nvSpPr>
        <p:spPr>
          <a:xfrm>
            <a:off x="234950" y="355600"/>
            <a:ext cx="8699500" cy="1026795"/>
          </a:xfrm>
          <a:prstGeom prst="rect">
            <a:avLst/>
          </a:prstGeom>
          <a:noFill/>
          <a:ln w="0" cmpd="sng">
            <a:noFill/>
            <a:prstDash val="solid"/>
          </a:ln>
        </p:spPr>
        <p:txBody>
          <a:bodyPr vert="horz" lIns="0" tIns="3810" rIns="0" bIns="0" anchor="t"/>
          <a:lstStyle/>
          <a:p>
            <a:pPr marL="0" marR="0" indent="0" algn="ctr">
              <a:lnSpc>
                <a:spcPts val="4300"/>
              </a:lnSpc>
              <a:spcAft>
                <a:spcPts val="3715"/>
              </a:spcAft>
            </a:pPr>
            <a:r>
              <a:rPr lang="en-US" sz="3800" spc="-20" dirty="0">
                <a:solidFill>
                  <a:srgbClr val="006BB6"/>
                </a:solidFill>
                <a:latin typeface="Arial" panose="02020603050405020304" pitchFamily="2"/>
              </a:rPr>
              <a:t>Purchasing CHCBP </a:t>
            </a:r>
          </a:p>
        </p:txBody>
      </p:sp>
      <p:sp>
        <p:nvSpPr>
          <p:cNvPr id="3" name="Text Placeholder 2"/>
          <p:cNvSpPr>
            <a:spLocks noGrp="1"/>
          </p:cNvSpPr>
          <p:nvPr>
            <p:ph type="body" idx="10"/>
          </p:nvPr>
        </p:nvSpPr>
        <p:spPr>
          <a:xfrm>
            <a:off x="104775" y="1382395"/>
            <a:ext cx="8699500" cy="5128260"/>
          </a:xfrm>
          <a:prstGeom prst="rect">
            <a:avLst/>
          </a:prstGeom>
          <a:noFill/>
          <a:ln w="0" cmpd="sng">
            <a:noFill/>
            <a:prstDash val="solid"/>
          </a:ln>
        </p:spPr>
        <p:txBody>
          <a:bodyPr vert="horz" lIns="0" tIns="191770" rIns="0" bIns="0" anchor="t">
            <a:normAutofit fontScale="97500"/>
          </a:bodyPr>
          <a:lstStyle/>
          <a:p>
            <a:pPr marL="1097280" marR="822960" indent="320040" algn="l">
              <a:lnSpc>
                <a:spcPts val="2400"/>
              </a:lnSpc>
              <a:spcAft>
                <a:spcPts val="0"/>
              </a:spcAft>
              <a:buFont typeface="Symbol"/>
              <a:buChar char="·"/>
            </a:pPr>
            <a:r>
              <a:rPr lang="en-US" sz="2000" spc="0" dirty="0">
                <a:solidFill>
                  <a:srgbClr val="000000"/>
                </a:solidFill>
                <a:latin typeface="Arial" panose="02020603050405020304" pitchFamily="2"/>
              </a:rPr>
              <a:t>Purchase CHCBP coverage within 60 days of loss of regular TRICARE eligibility or TAMP coverage. </a:t>
            </a:r>
          </a:p>
          <a:p>
            <a:pPr marL="1097280" marR="731520" indent="320040" algn="l">
              <a:lnSpc>
                <a:spcPts val="2400"/>
              </a:lnSpc>
              <a:spcBef>
                <a:spcPts val="485"/>
              </a:spcBef>
              <a:spcAft>
                <a:spcPts val="0"/>
              </a:spcAft>
              <a:buFont typeface="Symbol"/>
              <a:buChar char="·"/>
            </a:pPr>
            <a:r>
              <a:rPr lang="en-US" sz="2000" spc="0" dirty="0">
                <a:solidFill>
                  <a:srgbClr val="000000"/>
                </a:solidFill>
                <a:latin typeface="Arial" panose="02020603050405020304" pitchFamily="2"/>
              </a:rPr>
              <a:t>Fill out the </a:t>
            </a:r>
            <a:r>
              <a:rPr lang="en-US" sz="2000" i="1" spc="0" dirty="0">
                <a:solidFill>
                  <a:srgbClr val="000000"/>
                </a:solidFill>
                <a:latin typeface="Arial" panose="02020603050405020304" pitchFamily="2"/>
              </a:rPr>
              <a:t>Continued Health Care Benefit Program (CHCBP) Application </a:t>
            </a:r>
            <a:r>
              <a:rPr lang="en-US" sz="2000" spc="0" dirty="0">
                <a:solidFill>
                  <a:srgbClr val="000000"/>
                </a:solidFill>
                <a:latin typeface="Arial" panose="02020603050405020304" pitchFamily="2"/>
              </a:rPr>
              <a:t>(DD Form 2837): </a:t>
            </a:r>
          </a:p>
          <a:p>
            <a:pPr marL="1188720" marR="0" indent="0" algn="l">
              <a:lnSpc>
                <a:spcPts val="2600"/>
              </a:lnSpc>
              <a:spcBef>
                <a:spcPts val="110"/>
              </a:spcBef>
              <a:spcAft>
                <a:spcPts val="0"/>
              </a:spcAft>
            </a:pPr>
            <a:r>
              <a:rPr lang="en-US" sz="2300" spc="0" dirty="0">
                <a:solidFill>
                  <a:srgbClr val="000000"/>
                </a:solidFill>
                <a:latin typeface="Arial" panose="02020603050405020304" pitchFamily="2"/>
              </a:rPr>
              <a:t>	– </a:t>
            </a:r>
            <a:r>
              <a:rPr lang="en-US" sz="1800" spc="0" dirty="0">
                <a:solidFill>
                  <a:srgbClr val="000000"/>
                </a:solidFill>
                <a:latin typeface="Arial" panose="02020603050405020304" pitchFamily="2"/>
              </a:rPr>
              <a:t>Download the form at </a:t>
            </a:r>
            <a:r>
              <a:rPr lang="en-US" sz="1800" b="1" u="sng" spc="0" dirty="0">
                <a:solidFill>
                  <a:srgbClr val="0000FF"/>
                </a:solidFill>
                <a:latin typeface="Arial" panose="02020603050405020304" pitchFamily="2"/>
              </a:rPr>
              <a:t>HumanaMilitary.com</a:t>
            </a:r>
            <a:r>
              <a:rPr lang="en-US" sz="1800" spc="0" dirty="0">
                <a:solidFill>
                  <a:srgbClr val="000000"/>
                </a:solidFill>
                <a:latin typeface="Arial" panose="02020603050405020304" pitchFamily="2"/>
              </a:rPr>
              <a:t>. </a:t>
            </a:r>
            <a:br>
              <a:rPr dirty="0"/>
            </a:br>
            <a:r>
              <a:rPr lang="en-US" dirty="0"/>
              <a:t>	</a:t>
            </a:r>
            <a:r>
              <a:rPr lang="en-US" sz="2300" spc="0" dirty="0">
                <a:solidFill>
                  <a:srgbClr val="000000"/>
                </a:solidFill>
                <a:latin typeface="Arial" panose="02020603050405020304" pitchFamily="2"/>
              </a:rPr>
              <a:t>– </a:t>
            </a:r>
            <a:r>
              <a:rPr lang="en-US" sz="1800" spc="0" dirty="0">
                <a:solidFill>
                  <a:srgbClr val="000000"/>
                </a:solidFill>
                <a:latin typeface="Arial" panose="02020603050405020304" pitchFamily="2"/>
              </a:rPr>
              <a:t>Call Humana Military at </a:t>
            </a:r>
            <a:r>
              <a:rPr lang="en-US" sz="1800" b="1" spc="0" dirty="0">
                <a:solidFill>
                  <a:srgbClr val="000000"/>
                </a:solidFill>
                <a:latin typeface="Arial" panose="02020603050405020304" pitchFamily="2"/>
              </a:rPr>
              <a:t>1-800-444-5445</a:t>
            </a:r>
            <a:r>
              <a:rPr lang="en-US" sz="1800" spc="0" dirty="0">
                <a:solidFill>
                  <a:srgbClr val="000000"/>
                </a:solidFill>
                <a:latin typeface="Arial" panose="02020603050405020304" pitchFamily="2"/>
              </a:rPr>
              <a:t>. </a:t>
            </a:r>
          </a:p>
          <a:p>
            <a:pPr marL="1097280" marR="0" indent="320040" algn="l">
              <a:lnSpc>
                <a:spcPts val="2500"/>
              </a:lnSpc>
              <a:spcBef>
                <a:spcPts val="275"/>
              </a:spcBef>
              <a:spcAft>
                <a:spcPts val="0"/>
              </a:spcAft>
              <a:buFont typeface="Symbol"/>
              <a:buChar char="·"/>
            </a:pPr>
            <a:r>
              <a:rPr lang="en-US" sz="2000" spc="-5" dirty="0">
                <a:solidFill>
                  <a:srgbClr val="000000"/>
                </a:solidFill>
                <a:latin typeface="Arial" panose="02020603050405020304" pitchFamily="2"/>
              </a:rPr>
              <a:t>Provide a 90-day premium payment: </a:t>
            </a:r>
          </a:p>
          <a:p>
            <a:pPr marL="1188720" marR="0" indent="0" algn="l">
              <a:lnSpc>
                <a:spcPts val="2300"/>
              </a:lnSpc>
              <a:spcBef>
                <a:spcPts val="395"/>
              </a:spcBef>
              <a:spcAft>
                <a:spcPts val="18110"/>
              </a:spcAft>
            </a:pPr>
            <a:r>
              <a:rPr lang="en-US" sz="2300" spc="-10" dirty="0">
                <a:solidFill>
                  <a:srgbClr val="000000"/>
                </a:solidFill>
                <a:latin typeface="Arial" panose="02020603050405020304" pitchFamily="2"/>
              </a:rPr>
              <a:t>	– </a:t>
            </a:r>
            <a:r>
              <a:rPr lang="en-US" sz="1800" spc="-5" dirty="0">
                <a:solidFill>
                  <a:srgbClr val="000000"/>
                </a:solidFill>
                <a:latin typeface="Arial" panose="02020603050405020304" pitchFamily="2"/>
              </a:rPr>
              <a:t>Go to </a:t>
            </a:r>
            <a:r>
              <a:rPr lang="en-US" sz="1800" b="1" u="sng" spc="-10" dirty="0">
                <a:solidFill>
                  <a:srgbClr val="0000FF"/>
                </a:solidFill>
                <a:latin typeface="Arial" panose="02020603050405020304" pitchFamily="2"/>
              </a:rPr>
              <a:t>www.tricare.mil/costs</a:t>
            </a:r>
            <a:r>
              <a:rPr lang="en-US" sz="1800" spc="-5" dirty="0">
                <a:solidFill>
                  <a:srgbClr val="000000"/>
                </a:solidFill>
                <a:latin typeface="Arial" panose="02020603050405020304" pitchFamily="2"/>
              </a:rPr>
              <a:t>for information on costs.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97426"/>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0"/>
            <a:ext cx="9144000" cy="6858000"/>
          </a:xfrm>
          <a:prstGeom prst="rect">
            <a:avLst/>
          </a:prstGeom>
          <a:solidFill>
            <a:srgbClr val="E97426"/>
          </a:solidFill>
          <a:ln w="0" cmpd="sng">
            <a:noFill/>
            <a:prstDash val="solid"/>
          </a:ln>
        </p:spPr>
        <p:txBody>
          <a:bodyPr vert="horz" lIns="0" tIns="0" rIns="0" bIns="0" anchor="t"/>
          <a:lstStyle/>
          <a:p>
            <a:endParaRPr/>
          </a:p>
        </p:txBody>
      </p:sp>
      <p:pic>
        <p:nvPicPr>
          <p:cNvPr id="4" name="Picture 3"/>
          <p:cNvPicPr/>
          <p:nvPr/>
        </p:nvPicPr>
        <p:blipFill>
          <a:blip r:embed="rId2"/>
          <a:stretch>
            <a:fillRect/>
          </a:stretch>
        </p:blipFill>
        <p:spPr>
          <a:xfrm>
            <a:off x="0" y="0"/>
            <a:ext cx="9144000" cy="6858000"/>
          </a:xfrm>
          <a:prstGeom prst="rect">
            <a:avLst/>
          </a:prstGeom>
        </p:spPr>
      </p:pic>
      <p:sp>
        <p:nvSpPr>
          <p:cNvPr id="5" name="Text Placeholder 4"/>
          <p:cNvSpPr>
            <a:spLocks noGrp="1"/>
          </p:cNvSpPr>
          <p:nvPr>
            <p:ph type="body" idx="10"/>
          </p:nvPr>
        </p:nvSpPr>
        <p:spPr>
          <a:xfrm>
            <a:off x="2353310" y="1659255"/>
            <a:ext cx="1905000" cy="956945"/>
          </a:xfrm>
          <a:prstGeom prst="rect">
            <a:avLst/>
          </a:prstGeom>
          <a:noFill/>
          <a:ln w="0" cmpd="sng">
            <a:noFill/>
            <a:prstDash val="solid"/>
          </a:ln>
        </p:spPr>
        <p:txBody>
          <a:bodyPr vert="horz" lIns="0" tIns="0" rIns="0" bIns="0" anchor="t"/>
          <a:lstStyle/>
          <a:p>
            <a:pPr marL="0" marR="0" indent="0" algn="l">
              <a:lnSpc>
                <a:spcPts val="3800"/>
              </a:lnSpc>
              <a:spcAft>
                <a:spcPts val="0"/>
              </a:spcAft>
            </a:pPr>
            <a:r>
              <a:rPr lang="en-US" sz="3200" b="1" spc="-90">
                <a:solidFill>
                  <a:srgbClr val="FAE2D2"/>
                </a:solidFill>
                <a:latin typeface="Arial" panose="02020603050405020304" pitchFamily="2"/>
              </a:rPr>
              <a:t>Today’s AGENDA </a:t>
            </a:r>
          </a:p>
        </p:txBody>
      </p:sp>
      <p:sp>
        <p:nvSpPr>
          <p:cNvPr id="6" name="Text Placeholder 5"/>
          <p:cNvSpPr>
            <a:spLocks noGrp="1"/>
          </p:cNvSpPr>
          <p:nvPr>
            <p:ph type="body" idx="10"/>
          </p:nvPr>
        </p:nvSpPr>
        <p:spPr>
          <a:xfrm>
            <a:off x="4980305" y="1598295"/>
            <a:ext cx="2853055" cy="2199640"/>
          </a:xfrm>
          <a:prstGeom prst="rect">
            <a:avLst/>
          </a:prstGeom>
          <a:noFill/>
          <a:ln w="0" cmpd="sng">
            <a:noFill/>
            <a:prstDash val="solid"/>
          </a:ln>
        </p:spPr>
        <p:txBody>
          <a:bodyPr vert="horz" lIns="0" tIns="115570" rIns="0" bIns="0" anchor="t"/>
          <a:lstStyle/>
          <a:p>
            <a:pPr marL="365760" marR="0" indent="365760" algn="l">
              <a:lnSpc>
                <a:spcPts val="2800"/>
              </a:lnSpc>
              <a:spcAft>
                <a:spcPts val="0"/>
              </a:spcAft>
              <a:buFont typeface="Symbol"/>
              <a:buChar char="·"/>
            </a:pPr>
            <a:r>
              <a:rPr lang="en-US" sz="2000" spc="-45" dirty="0">
                <a:solidFill>
                  <a:srgbClr val="FFFFFF"/>
                </a:solidFill>
                <a:latin typeface="Arial" panose="02020603050405020304" pitchFamily="2"/>
              </a:rPr>
              <a:t>Health Care Coverage </a:t>
            </a:r>
          </a:p>
          <a:p>
            <a:pPr marL="365760" marR="0" indent="365760" algn="l">
              <a:lnSpc>
                <a:spcPts val="2500"/>
              </a:lnSpc>
              <a:spcBef>
                <a:spcPts val="100"/>
              </a:spcBef>
              <a:spcAft>
                <a:spcPts val="0"/>
              </a:spcAft>
              <a:buFont typeface="Symbol"/>
              <a:buChar char="·"/>
            </a:pPr>
            <a:r>
              <a:rPr lang="en-US" sz="2000" spc="-25" dirty="0">
                <a:solidFill>
                  <a:srgbClr val="FFFFFF"/>
                </a:solidFill>
                <a:latin typeface="Arial" panose="02020603050405020304" pitchFamily="2"/>
              </a:rPr>
              <a:t>Transitional Coverage </a:t>
            </a:r>
          </a:p>
          <a:p>
            <a:pPr marL="365760" marR="0" indent="365760" algn="l">
              <a:lnSpc>
                <a:spcPts val="2500"/>
              </a:lnSpc>
              <a:spcBef>
                <a:spcPts val="390"/>
              </a:spcBef>
              <a:spcAft>
                <a:spcPts val="0"/>
              </a:spcAft>
              <a:buFont typeface="Symbol"/>
              <a:buChar char="·"/>
            </a:pPr>
            <a:r>
              <a:rPr lang="en-US" sz="2400" b="1" spc="-50" dirty="0">
                <a:solidFill>
                  <a:srgbClr val="FFFFFF"/>
                </a:solidFill>
                <a:latin typeface="Tahoma" panose="020B0604030504040204" pitchFamily="34" charset="0"/>
                <a:ea typeface="Tahoma" panose="020B0604030504040204" pitchFamily="34" charset="0"/>
                <a:cs typeface="Tahoma" panose="020B0604030504040204" pitchFamily="34" charset="0"/>
              </a:rPr>
              <a:t>Benefit Information </a:t>
            </a:r>
          </a:p>
          <a:p>
            <a:pPr marL="365760" marR="0" indent="365760" algn="l">
              <a:lnSpc>
                <a:spcPts val="2500"/>
              </a:lnSpc>
              <a:spcBef>
                <a:spcPts val="405"/>
              </a:spcBef>
              <a:spcAft>
                <a:spcPts val="0"/>
              </a:spcAft>
              <a:buFont typeface="Symbol"/>
              <a:buChar char="·"/>
            </a:pPr>
            <a:r>
              <a:rPr lang="en-US" sz="2000" spc="-20" dirty="0">
                <a:solidFill>
                  <a:srgbClr val="FFFFFF"/>
                </a:solidFill>
                <a:latin typeface="Arial" panose="02020603050405020304" pitchFamily="2"/>
              </a:rPr>
              <a:t>Other Information </a:t>
            </a:r>
          </a:p>
          <a:p>
            <a:pPr marL="365760" marR="0" indent="365760" algn="l">
              <a:lnSpc>
                <a:spcPts val="2400"/>
              </a:lnSpc>
              <a:spcBef>
                <a:spcPts val="465"/>
              </a:spcBef>
              <a:spcAft>
                <a:spcPts val="0"/>
              </a:spcAft>
              <a:buFont typeface="Symbol"/>
              <a:buChar char="·"/>
            </a:pPr>
            <a:r>
              <a:rPr lang="en-US" sz="2000" spc="0" dirty="0">
                <a:solidFill>
                  <a:srgbClr val="FFFFFF"/>
                </a:solidFill>
                <a:latin typeface="Arial" panose="02020603050405020304" pitchFamily="2"/>
              </a:rPr>
              <a:t>For Information and Assistance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5974080" y="1459865"/>
            <a:ext cx="3169920" cy="5056505"/>
          </a:xfrm>
          <a:prstGeom prst="rect">
            <a:avLst/>
          </a:prstGeom>
        </p:spPr>
      </p:pic>
      <p:sp>
        <p:nvSpPr>
          <p:cNvPr id="2" name="Text Placeholder 1"/>
          <p:cNvSpPr>
            <a:spLocks noGrp="1"/>
          </p:cNvSpPr>
          <p:nvPr>
            <p:ph type="body" idx="10"/>
          </p:nvPr>
        </p:nvSpPr>
        <p:spPr>
          <a:xfrm>
            <a:off x="865505" y="355600"/>
            <a:ext cx="8278495" cy="1104265"/>
          </a:xfrm>
          <a:prstGeom prst="rect">
            <a:avLst/>
          </a:prstGeom>
          <a:noFill/>
          <a:ln w="0" cmpd="sng">
            <a:noFill/>
            <a:prstDash val="solid"/>
          </a:ln>
        </p:spPr>
        <p:txBody>
          <a:bodyPr vert="horz" lIns="0" tIns="3810" rIns="0" bIns="0" anchor="t"/>
          <a:lstStyle/>
          <a:p>
            <a:pPr marL="0" marR="0" indent="0" algn="ctr">
              <a:lnSpc>
                <a:spcPts val="4300"/>
              </a:lnSpc>
              <a:spcAft>
                <a:spcPts val="4315"/>
              </a:spcAft>
            </a:pPr>
            <a:r>
              <a:rPr lang="en-US" sz="3800" spc="-15">
                <a:solidFill>
                  <a:srgbClr val="006BB6"/>
                </a:solidFill>
                <a:latin typeface="Arial" panose="02020603050405020304" pitchFamily="2"/>
              </a:rPr>
              <a:t>Coverage Options </a:t>
            </a:r>
          </a:p>
        </p:txBody>
      </p:sp>
      <p:graphicFrame>
        <p:nvGraphicFramePr>
          <p:cNvPr id="4" name="Table 3"/>
          <p:cNvGraphicFramePr>
            <a:graphicFrameLocks noGrp="1"/>
          </p:cNvGraphicFramePr>
          <p:nvPr>
            <p:extLst>
              <p:ext uri="{D42A27DB-BD31-4B8C-83A1-F6EECF244321}">
                <p14:modId xmlns:p14="http://schemas.microsoft.com/office/powerpoint/2010/main" val="1288901598"/>
              </p:ext>
            </p:extLst>
          </p:nvPr>
        </p:nvGraphicFramePr>
        <p:xfrm>
          <a:off x="865505" y="1459865"/>
          <a:ext cx="8278495" cy="5059680"/>
        </p:xfrm>
        <a:graphic>
          <a:graphicData uri="http://schemas.openxmlformats.org/drawingml/2006/table">
            <a:tbl>
              <a:tblPr/>
              <a:tblGrid>
                <a:gridCol w="5108575">
                  <a:extLst>
                    <a:ext uri="{9D8B030D-6E8A-4147-A177-3AD203B41FA5}">
                      <a16:colId xmlns:a16="http://schemas.microsoft.com/office/drawing/2014/main" val="20000"/>
                    </a:ext>
                  </a:extLst>
                </a:gridCol>
                <a:gridCol w="3169920">
                  <a:extLst>
                    <a:ext uri="{9D8B030D-6E8A-4147-A177-3AD203B41FA5}">
                      <a16:colId xmlns:a16="http://schemas.microsoft.com/office/drawing/2014/main" val="20001"/>
                    </a:ext>
                  </a:extLst>
                </a:gridCol>
              </a:tblGrid>
              <a:tr h="5059680">
                <a:tc>
                  <a:txBody>
                    <a:bodyPr/>
                    <a:lstStyle/>
                    <a:p>
                      <a:pPr marL="0" marR="0" indent="365760" algn="l">
                        <a:lnSpc>
                          <a:spcPts val="2400"/>
                        </a:lnSpc>
                        <a:spcBef>
                          <a:spcPts val="890"/>
                        </a:spcBef>
                        <a:spcAft>
                          <a:spcPts val="0"/>
                        </a:spcAft>
                        <a:buFont typeface="Symbol"/>
                        <a:buChar char="·"/>
                      </a:pPr>
                      <a:r>
                        <a:rPr lang="en-US" sz="2000" spc="0" dirty="0">
                          <a:solidFill>
                            <a:srgbClr val="000000"/>
                          </a:solidFill>
                          <a:latin typeface="Arial" panose="02020603050405020304" pitchFamily="2"/>
                        </a:rPr>
                        <a:t>Transitional health care options: </a:t>
                      </a:r>
                    </a:p>
                    <a:p>
                      <a:pPr marL="731520" marR="662940" indent="0" algn="l">
                        <a:lnSpc>
                          <a:spcPts val="2200"/>
                        </a:lnSpc>
                        <a:spcBef>
                          <a:spcPts val="415"/>
                        </a:spcBef>
                        <a:spcAft>
                          <a:spcPts val="0"/>
                        </a:spcAft>
                      </a:pPr>
                      <a:r>
                        <a:rPr lang="en-US" sz="2300" spc="-60" dirty="0">
                          <a:solidFill>
                            <a:srgbClr val="000000"/>
                          </a:solidFill>
                          <a:latin typeface="Arial" panose="02020603050405020304" pitchFamily="2"/>
                        </a:rPr>
                        <a:t>– </a:t>
                      </a:r>
                      <a:r>
                        <a:rPr lang="en-US" sz="2000" b="0" spc="-50" dirty="0">
                          <a:solidFill>
                            <a:srgbClr val="000000"/>
                          </a:solidFill>
                          <a:latin typeface="Arial" panose="020B0604020202020204" pitchFamily="34" charset="0"/>
                          <a:ea typeface="Tahoma" panose="020B0604030504040204" pitchFamily="34" charset="0"/>
                          <a:cs typeface="Arial" panose="020B0604020202020204" pitchFamily="34" charset="0"/>
                        </a:rPr>
                        <a:t>Transitional Assistance Management Program (TAMP) </a:t>
                      </a:r>
                    </a:p>
                    <a:p>
                      <a:pPr marL="731520" marR="0" indent="0" algn="l">
                        <a:lnSpc>
                          <a:spcPts val="2200"/>
                        </a:lnSpc>
                        <a:spcBef>
                          <a:spcPts val="410"/>
                        </a:spcBef>
                        <a:spcAft>
                          <a:spcPts val="0"/>
                        </a:spcAft>
                      </a:pPr>
                      <a:r>
                        <a:rPr lang="en-US" sz="2300" spc="0" dirty="0">
                          <a:solidFill>
                            <a:srgbClr val="000000"/>
                          </a:solidFill>
                          <a:latin typeface="Arial" panose="02020603050405020304" pitchFamily="2"/>
                        </a:rPr>
                        <a:t>– </a:t>
                      </a:r>
                      <a:r>
                        <a:rPr lang="en-US" sz="1800" b="0" spc="0" dirty="0">
                          <a:solidFill>
                            <a:srgbClr val="000000"/>
                          </a:solidFill>
                          <a:latin typeface="Arial" panose="020B0604020202020204" pitchFamily="34" charset="0"/>
                          <a:ea typeface="Tahoma" panose="020B0604030504040204" pitchFamily="34" charset="0"/>
                          <a:cs typeface="Arial" panose="020B0604020202020204" pitchFamily="34" charset="0"/>
                        </a:rPr>
                        <a:t>Continued Health Care Benefit </a:t>
                      </a:r>
                      <a:br>
                        <a:rPr sz="1800" b="0" dirty="0">
                          <a:latin typeface="Arial" panose="020B0604020202020204" pitchFamily="34" charset="0"/>
                          <a:ea typeface="Tahoma" panose="020B0604030504040204" pitchFamily="34" charset="0"/>
                          <a:cs typeface="Arial" panose="020B0604020202020204" pitchFamily="34" charset="0"/>
                        </a:rPr>
                      </a:br>
                      <a:r>
                        <a:rPr lang="en-US" sz="1800" b="0" spc="0" dirty="0">
                          <a:solidFill>
                            <a:srgbClr val="000000"/>
                          </a:solidFill>
                          <a:latin typeface="Arial" panose="020B0604020202020204" pitchFamily="34" charset="0"/>
                          <a:ea typeface="Tahoma" panose="020B0604030504040204" pitchFamily="34" charset="0"/>
                          <a:cs typeface="Arial" panose="020B0604020202020204" pitchFamily="34" charset="0"/>
                        </a:rPr>
                        <a:t>Program (CHCBP) </a:t>
                      </a:r>
                    </a:p>
                    <a:p>
                      <a:pPr marL="0" marR="0" indent="365760" algn="l">
                        <a:lnSpc>
                          <a:spcPts val="2500"/>
                        </a:lnSpc>
                        <a:spcBef>
                          <a:spcPts val="405"/>
                        </a:spcBef>
                        <a:spcAft>
                          <a:spcPts val="0"/>
                        </a:spcAft>
                        <a:buFont typeface="Symbol"/>
                        <a:buChar char="·"/>
                      </a:pPr>
                      <a:r>
                        <a:rPr lang="en-US" sz="1950" b="1" spc="0" dirty="0">
                          <a:solidFill>
                            <a:srgbClr val="000000"/>
                          </a:solidFill>
                          <a:latin typeface="Tahoma" panose="020B0604030504040204" pitchFamily="34" charset="0"/>
                          <a:ea typeface="Tahoma" panose="020B0604030504040204" pitchFamily="34" charset="0"/>
                          <a:cs typeface="Tahoma" panose="020B0604030504040204" pitchFamily="34" charset="0"/>
                        </a:rPr>
                        <a:t>If you’re transitioning to the National </a:t>
                      </a:r>
                    </a:p>
                    <a:p>
                      <a:pPr marL="365760" marR="0" indent="0" algn="l">
                        <a:lnSpc>
                          <a:spcPts val="2300"/>
                        </a:lnSpc>
                        <a:spcBef>
                          <a:spcPts val="110"/>
                        </a:spcBef>
                        <a:spcAft>
                          <a:spcPts val="0"/>
                        </a:spcAft>
                      </a:pPr>
                      <a:r>
                        <a:rPr lang="en-US" sz="2000" b="1" spc="0" dirty="0">
                          <a:solidFill>
                            <a:srgbClr val="000000"/>
                          </a:solidFill>
                          <a:latin typeface="Tahoma" panose="020B0604030504040204" pitchFamily="34" charset="0"/>
                          <a:ea typeface="Tahoma" panose="020B0604030504040204" pitchFamily="34" charset="0"/>
                          <a:cs typeface="Tahoma" panose="020B0604030504040204" pitchFamily="34" charset="0"/>
                        </a:rPr>
                        <a:t>Guard or Reserve, you may </a:t>
                      </a:r>
                    </a:p>
                    <a:p>
                      <a:pPr marL="365760" marR="0" indent="0" algn="l">
                        <a:lnSpc>
                          <a:spcPts val="2400"/>
                        </a:lnSpc>
                        <a:spcBef>
                          <a:spcPts val="0"/>
                        </a:spcBef>
                        <a:spcAft>
                          <a:spcPts val="0"/>
                        </a:spcAft>
                      </a:pPr>
                      <a:r>
                        <a:rPr lang="en-US" sz="2000" b="1" spc="0" dirty="0">
                          <a:solidFill>
                            <a:srgbClr val="000000"/>
                          </a:solidFill>
                          <a:latin typeface="Tahoma" panose="020B0604030504040204" pitchFamily="34" charset="0"/>
                          <a:ea typeface="Tahoma" panose="020B0604030504040204" pitchFamily="34" charset="0"/>
                          <a:cs typeface="Tahoma" panose="020B0604030504040204" pitchFamily="34" charset="0"/>
                        </a:rPr>
                        <a:t>qualify to purchase TRICARE Reserve Select (TRS). For more information, go to </a:t>
                      </a:r>
                      <a:r>
                        <a:rPr lang="en-US" sz="2000" b="1" u="sng" spc="0" dirty="0">
                          <a:solidFill>
                            <a:srgbClr val="0000FF"/>
                          </a:solidFill>
                          <a:latin typeface="Tahoma" panose="020B0604030504040204" pitchFamily="34" charset="0"/>
                          <a:ea typeface="Tahoma" panose="020B0604030504040204" pitchFamily="34" charset="0"/>
                          <a:cs typeface="Tahoma" panose="020B0604030504040204" pitchFamily="34" charset="0"/>
                        </a:rPr>
                        <a:t>www.tricare.mil/trs.</a:t>
                      </a:r>
                      <a:r>
                        <a:rPr lang="en-US" sz="100" b="1" spc="0" dirty="0">
                          <a:solidFill>
                            <a:srgbClr val="000000"/>
                          </a:solidFill>
                          <a:latin typeface="Tahoma" panose="020B0604030504040204" pitchFamily="34" charset="0"/>
                          <a:ea typeface="Tahoma" panose="020B0604030504040204" pitchFamily="34" charset="0"/>
                          <a:cs typeface="Tahoma" panose="020B0604030504040204" pitchFamily="34" charset="0"/>
                        </a:rPr>
                        <a:t> </a:t>
                      </a:r>
                    </a:p>
                    <a:p>
                      <a:pPr marL="0" marR="0" indent="365760" algn="l">
                        <a:lnSpc>
                          <a:spcPts val="2400"/>
                        </a:lnSpc>
                        <a:spcBef>
                          <a:spcPts val="480"/>
                        </a:spcBef>
                        <a:spcAft>
                          <a:spcPts val="0"/>
                        </a:spcAft>
                        <a:buFont typeface="Symbol"/>
                        <a:buChar char="·"/>
                      </a:pPr>
                      <a:r>
                        <a:rPr lang="en-US" sz="2000" spc="0" dirty="0">
                          <a:solidFill>
                            <a:srgbClr val="000000"/>
                          </a:solidFill>
                          <a:latin typeface="Arial" panose="02020603050405020304" pitchFamily="2"/>
                        </a:rPr>
                        <a:t>Active duty coverage ends on your </a:t>
                      </a:r>
                    </a:p>
                    <a:p>
                      <a:pPr marL="365760" marR="0" indent="0" algn="l">
                        <a:lnSpc>
                          <a:spcPts val="2300"/>
                        </a:lnSpc>
                        <a:spcBef>
                          <a:spcPts val="125"/>
                        </a:spcBef>
                        <a:spcAft>
                          <a:spcPts val="9260"/>
                        </a:spcAft>
                      </a:pPr>
                      <a:r>
                        <a:rPr lang="en-US" sz="2000" spc="0" dirty="0">
                          <a:solidFill>
                            <a:srgbClr val="000000"/>
                          </a:solidFill>
                          <a:latin typeface="Arial" panose="02020603050405020304" pitchFamily="2"/>
                        </a:rPr>
                        <a:t>last day of active duty. </a:t>
                      </a:r>
                    </a:p>
                  </a:txBody>
                  <a:tcPr marL="0" marR="0" marT="0" marB="0">
                    <a:lnL w="0" cmpd="sng">
                      <a:noFill/>
                      <a:prstDash val="solid"/>
                    </a:lnL>
                    <a:lnR w="0" cmpd="sng">
                      <a:noFill/>
                      <a:prstDash val="solid"/>
                    </a:lnR>
                    <a:lnT w="0" cmpd="sng">
                      <a:noFill/>
                      <a:prstDash val="solid"/>
                    </a:lnT>
                    <a:lnB w="0" cmpd="sng">
                      <a:noFill/>
                      <a:prstDash val="solid"/>
                    </a:lnB>
                    <a:noFill/>
                  </a:tcPr>
                </a:tc>
                <a:tc>
                  <a:txBody>
                    <a:bodyPr/>
                    <a:lstStyle/>
                    <a:p>
                      <a:endParaRPr dirty="0"/>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cxnSp>
        <p:nvCxnSpPr>
          <p:cNvPr id="6" name="Straight Connector 5"/>
          <p:cNvCxnSpPr/>
          <p:nvPr/>
        </p:nvCxnSpPr>
        <p:spPr>
          <a:xfrm>
            <a:off x="0" y="6522720"/>
            <a:ext cx="9144635" cy="0"/>
          </a:xfrm>
          <a:prstGeom prst="line">
            <a:avLst/>
          </a:prstGeom>
          <a:ln w="6350" cmpd="sng">
            <a:solidFill>
              <a:srgbClr val="EB8248"/>
            </a:solidFill>
          </a:ln>
        </p:spPr>
      </p:cxnSp>
      <p:cxnSp>
        <p:nvCxnSpPr>
          <p:cNvPr id="7" name="Straight Connector 6"/>
          <p:cNvCxnSpPr/>
          <p:nvPr/>
        </p:nvCxnSpPr>
        <p:spPr>
          <a:xfrm>
            <a:off x="0" y="6522720"/>
            <a:ext cx="6316345" cy="0"/>
          </a:xfrm>
          <a:prstGeom prst="line">
            <a:avLst/>
          </a:prstGeom>
          <a:ln w="3175" cmpd="sng">
            <a:solidFill>
              <a:srgbClr val="F8E4DC"/>
            </a:solidFill>
          </a:ln>
        </p:spPr>
      </p:cxnSp>
      <p:sp>
        <p:nvSpPr>
          <p:cNvPr id="8" name="Right Arrow 7"/>
          <p:cNvSpPr/>
          <p:nvPr/>
        </p:nvSpPr>
        <p:spPr>
          <a:xfrm>
            <a:off x="463296" y="4962144"/>
            <a:ext cx="401574" cy="390144"/>
          </a:xfrm>
          <a:prstGeom prst="rightArrow">
            <a:avLst>
              <a:gd name="adj1" fmla="val 31818"/>
              <a:gd name="adj2" fmla="val 28261"/>
            </a:avLst>
          </a:prstGeom>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5724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Transitional Coverage Timel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hidden="1"/>
          <p:cNvSpPr>
            <a:spLocks noGrp="1"/>
          </p:cNvSpPr>
          <p:nvPr>
            <p:ph type="title"/>
          </p:nvPr>
        </p:nvSpPr>
        <p:spPr/>
        <p:txBody>
          <a:bodyPr/>
          <a:lstStyle/>
          <a:p>
            <a:r>
              <a:rPr lang="en-US" dirty="0"/>
              <a:t>Transitional Coverage Timeline</a:t>
            </a:r>
          </a:p>
        </p:txBody>
      </p:sp>
      <p:sp>
        <p:nvSpPr>
          <p:cNvPr id="2" name="Oval 1"/>
          <p:cNvSpPr/>
          <p:nvPr/>
        </p:nvSpPr>
        <p:spPr>
          <a:xfrm>
            <a:off x="5721724" y="3123079"/>
            <a:ext cx="336176" cy="305921"/>
          </a:xfrm>
          <a:prstGeom prst="ellipse">
            <a:avLst/>
          </a:prstGeom>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2" idx="0"/>
          </p:cNvCxnSpPr>
          <p:nvPr/>
        </p:nvCxnSpPr>
        <p:spPr>
          <a:xfrm flipV="1">
            <a:off x="5889812" y="2985249"/>
            <a:ext cx="0" cy="13783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057900" y="3123079"/>
            <a:ext cx="2716306" cy="305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TRICARE Reserve Select</a:t>
            </a:r>
          </a:p>
        </p:txBody>
      </p:sp>
      <p:sp>
        <p:nvSpPr>
          <p:cNvPr id="11" name="Oval 10"/>
          <p:cNvSpPr/>
          <p:nvPr/>
        </p:nvSpPr>
        <p:spPr>
          <a:xfrm>
            <a:off x="2189629" y="6059020"/>
            <a:ext cx="336176" cy="305921"/>
          </a:xfrm>
          <a:prstGeom prst="ellipse">
            <a:avLst/>
          </a:prstGeom>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V="1">
            <a:off x="2357717" y="5741894"/>
            <a:ext cx="0" cy="317126"/>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525805" y="6059019"/>
            <a:ext cx="3000936" cy="3059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TRICARE Reserve Select [TRS]</a:t>
            </a:r>
          </a:p>
        </p:txBody>
      </p:sp>
    </p:spTree>
    <p:extLst>
      <p:ext uri="{BB962C8B-B14F-4D97-AF65-F5344CB8AC3E}">
        <p14:creationId xmlns:p14="http://schemas.microsoft.com/office/powerpoint/2010/main" val="2181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0" y="6510655"/>
            <a:ext cx="9144000" cy="347345"/>
          </a:xfrm>
          <a:prstGeom prst="rect">
            <a:avLst/>
          </a:prstGeom>
        </p:spPr>
      </p:pic>
      <p:sp>
        <p:nvSpPr>
          <p:cNvPr id="2" name="Text Placeholder 1"/>
          <p:cNvSpPr>
            <a:spLocks noGrp="1"/>
          </p:cNvSpPr>
          <p:nvPr>
            <p:ph type="body" idx="10"/>
          </p:nvPr>
        </p:nvSpPr>
        <p:spPr>
          <a:xfrm>
            <a:off x="0" y="215900"/>
            <a:ext cx="9144000" cy="1373505"/>
          </a:xfrm>
          <a:prstGeom prst="rect">
            <a:avLst/>
          </a:prstGeom>
          <a:noFill/>
          <a:ln w="0" cmpd="sng">
            <a:noFill/>
            <a:prstDash val="solid"/>
          </a:ln>
        </p:spPr>
        <p:txBody>
          <a:bodyPr vert="horz" lIns="0" tIns="116205" rIns="0" bIns="0" anchor="t"/>
          <a:lstStyle/>
          <a:p>
            <a:pPr marL="1005840" marR="0" indent="0" algn="l">
              <a:lnSpc>
                <a:spcPts val="4700"/>
              </a:lnSpc>
              <a:spcAft>
                <a:spcPts val="5185"/>
              </a:spcAft>
              <a:tabLst>
                <a:tab pos="5074920" algn="l"/>
              </a:tabLst>
            </a:pPr>
            <a:r>
              <a:rPr lang="en-US" sz="3800" spc="5" dirty="0">
                <a:solidFill>
                  <a:srgbClr val="006BB6"/>
                </a:solidFill>
                <a:latin typeface="Arial" panose="02020603050405020304" pitchFamily="2"/>
              </a:rPr>
              <a:t>Step 1</a:t>
            </a:r>
            <a:r>
              <a:rPr lang="en-US" sz="2700" b="1" spc="5" dirty="0">
                <a:solidFill>
                  <a:srgbClr val="006BB6"/>
                </a:solidFill>
                <a:latin typeface="Arial" panose="02020603050405020304" pitchFamily="2"/>
              </a:rPr>
              <a:t>—</a:t>
            </a:r>
            <a:r>
              <a:rPr lang="en-US" sz="3800" spc="5" dirty="0">
                <a:solidFill>
                  <a:srgbClr val="006BB6"/>
                </a:solidFill>
                <a:latin typeface="Arial" panose="02020603050405020304" pitchFamily="2"/>
              </a:rPr>
              <a:t>Qualify </a:t>
            </a:r>
            <a:r>
              <a:rPr lang="en-US" sz="1950" b="1" spc="5" dirty="0">
                <a:solidFill>
                  <a:srgbClr val="006BB6"/>
                </a:solidFill>
                <a:latin typeface="Arial Narrow" panose="02020603050405020304" pitchFamily="2"/>
              </a:rPr>
              <a:t>TRICARE Reserve Select </a:t>
            </a:r>
          </a:p>
        </p:txBody>
      </p:sp>
      <p:sp>
        <p:nvSpPr>
          <p:cNvPr id="3" name="Text Placeholder 2"/>
          <p:cNvSpPr>
            <a:spLocks noGrp="1"/>
          </p:cNvSpPr>
          <p:nvPr>
            <p:ph type="body" idx="10"/>
          </p:nvPr>
        </p:nvSpPr>
        <p:spPr>
          <a:xfrm>
            <a:off x="0" y="1589405"/>
            <a:ext cx="9144000" cy="4921250"/>
          </a:xfrm>
          <a:prstGeom prst="rect">
            <a:avLst/>
          </a:prstGeom>
          <a:noFill/>
          <a:ln w="0" cmpd="sng">
            <a:noFill/>
            <a:prstDash val="solid"/>
          </a:ln>
        </p:spPr>
        <p:txBody>
          <a:bodyPr vert="horz" lIns="0" tIns="0" rIns="0" bIns="0" anchor="t">
            <a:normAutofit fontScale="97500"/>
          </a:bodyPr>
          <a:lstStyle/>
          <a:p>
            <a:pPr marL="731520" marR="0" indent="320040" algn="l">
              <a:lnSpc>
                <a:spcPts val="2300"/>
              </a:lnSpc>
              <a:spcAft>
                <a:spcPts val="0"/>
              </a:spcAft>
              <a:buFont typeface="Symbol"/>
              <a:buChar char="·"/>
            </a:pPr>
            <a:r>
              <a:rPr lang="en-US" sz="2000" spc="-5" dirty="0">
                <a:solidFill>
                  <a:srgbClr val="000000"/>
                </a:solidFill>
                <a:latin typeface="Arial" panose="02020603050405020304" pitchFamily="2"/>
              </a:rPr>
              <a:t>Selected Reserve members may qualify for TRS if they are: </a:t>
            </a:r>
          </a:p>
          <a:p>
            <a:pPr marL="1463040" marR="822960" indent="0" algn="l">
              <a:lnSpc>
                <a:spcPts val="2200"/>
              </a:lnSpc>
              <a:spcBef>
                <a:spcPts val="395"/>
              </a:spcBef>
              <a:spcAft>
                <a:spcPts val="0"/>
              </a:spcAft>
            </a:pPr>
            <a:r>
              <a:rPr lang="en-US" sz="1750" b="1" spc="0" dirty="0">
                <a:solidFill>
                  <a:srgbClr val="000000"/>
                </a:solidFill>
                <a:latin typeface="Arial" panose="02020603050405020304" pitchFamily="2"/>
              </a:rPr>
              <a:t>– </a:t>
            </a:r>
            <a:r>
              <a:rPr lang="en-US" sz="1800" spc="0" dirty="0">
                <a:solidFill>
                  <a:srgbClr val="000000"/>
                </a:solidFill>
                <a:latin typeface="Arial" panose="02020603050405020304" pitchFamily="2"/>
              </a:rPr>
              <a:t>Not eligible for or enrolled in the Federal Employees Health Benefits </a:t>
            </a:r>
            <a:r>
              <a:rPr lang="en-US" sz="1750" b="1" spc="0" dirty="0">
                <a:solidFill>
                  <a:srgbClr val="000000"/>
                </a:solidFill>
                <a:latin typeface="Arial" panose="02020603050405020304" pitchFamily="2"/>
              </a:rPr>
              <a:t>(FEHB) Program under sponsor’s own employment </a:t>
            </a:r>
          </a:p>
          <a:p>
            <a:pPr marL="1463040" marR="822960" indent="0" algn="l">
              <a:lnSpc>
                <a:spcPts val="2200"/>
              </a:lnSpc>
              <a:spcBef>
                <a:spcPts val="395"/>
              </a:spcBef>
              <a:spcAft>
                <a:spcPts val="0"/>
              </a:spcAft>
            </a:pPr>
            <a:r>
              <a:rPr lang="en-US" sz="1750" b="1" spc="0" dirty="0">
                <a:solidFill>
                  <a:srgbClr val="000000"/>
                </a:solidFill>
                <a:latin typeface="Arial" panose="02020603050405020304" pitchFamily="2"/>
              </a:rPr>
              <a:t>– </a:t>
            </a:r>
            <a:r>
              <a:rPr lang="en-US" sz="1800" spc="0" dirty="0">
                <a:solidFill>
                  <a:srgbClr val="000000"/>
                </a:solidFill>
                <a:latin typeface="Arial" panose="02020603050405020304" pitchFamily="2"/>
              </a:rPr>
              <a:t>For more information, visit   </a:t>
            </a:r>
            <a:r>
              <a:rPr lang="en-US" sz="1800" b="1" u="sng" spc="0" dirty="0">
                <a:solidFill>
                  <a:srgbClr val="0000FF"/>
                </a:solidFill>
                <a:latin typeface="Arial" panose="02020603050405020304" pitchFamily="2"/>
              </a:rPr>
              <a:t>www.tricare.mil</a:t>
            </a:r>
            <a:r>
              <a:rPr lang="en-US" sz="1800" spc="0" dirty="0">
                <a:solidFill>
                  <a:srgbClr val="13377C"/>
                </a:solidFill>
                <a:latin typeface="Arial" panose="02020603050405020304" pitchFamily="2"/>
              </a:rPr>
              <a:t>. </a:t>
            </a:r>
          </a:p>
        </p:txBody>
      </p:sp>
    </p:spTree>
    <p:extLst>
      <p:ext uri="{BB962C8B-B14F-4D97-AF65-F5344CB8AC3E}">
        <p14:creationId xmlns:p14="http://schemas.microsoft.com/office/powerpoint/2010/main" val="2069635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0" y="6510655"/>
            <a:ext cx="9144000" cy="347345"/>
          </a:xfrm>
          <a:prstGeom prst="rect">
            <a:avLst/>
          </a:prstGeom>
        </p:spPr>
      </p:pic>
      <p:sp>
        <p:nvSpPr>
          <p:cNvPr id="2" name="Text Placeholder 1"/>
          <p:cNvSpPr>
            <a:spLocks noGrp="1"/>
          </p:cNvSpPr>
          <p:nvPr>
            <p:ph type="body" idx="10"/>
          </p:nvPr>
        </p:nvSpPr>
        <p:spPr>
          <a:xfrm>
            <a:off x="0" y="152400"/>
            <a:ext cx="9144000" cy="1443355"/>
          </a:xfrm>
          <a:prstGeom prst="rect">
            <a:avLst/>
          </a:prstGeom>
          <a:noFill/>
          <a:ln w="0" cmpd="sng">
            <a:noFill/>
            <a:prstDash val="solid"/>
          </a:ln>
        </p:spPr>
        <p:txBody>
          <a:bodyPr vert="horz" lIns="0" tIns="171450" rIns="0" bIns="0" anchor="t">
            <a:normAutofit fontScale="97500"/>
          </a:bodyPr>
          <a:lstStyle/>
          <a:p>
            <a:pPr marL="502920" marR="0" indent="0" algn="l">
              <a:lnSpc>
                <a:spcPts val="4700"/>
              </a:lnSpc>
              <a:spcAft>
                <a:spcPts val="5300"/>
              </a:spcAft>
              <a:tabLst>
                <a:tab pos="5074920" algn="l"/>
              </a:tabLst>
            </a:pPr>
            <a:r>
              <a:rPr lang="en-US" sz="3800" spc="0">
                <a:solidFill>
                  <a:srgbClr val="006BB6"/>
                </a:solidFill>
                <a:latin typeface="Arial" panose="02020603050405020304" pitchFamily="2"/>
              </a:rPr>
              <a:t>Step 2</a:t>
            </a:r>
            <a:r>
              <a:rPr lang="en-US" sz="3900" spc="0">
                <a:solidFill>
                  <a:srgbClr val="006BB6"/>
                </a:solidFill>
                <a:latin typeface="Arial" panose="02020603050405020304" pitchFamily="2"/>
              </a:rPr>
              <a:t>—</a:t>
            </a:r>
            <a:r>
              <a:rPr lang="en-US" sz="3800" spc="0">
                <a:solidFill>
                  <a:srgbClr val="006BB6"/>
                </a:solidFill>
                <a:latin typeface="Arial" panose="02020603050405020304" pitchFamily="2"/>
              </a:rPr>
              <a:t>Purchase </a:t>
            </a:r>
            <a:r>
              <a:rPr lang="en-US" sz="1950" spc="0">
                <a:solidFill>
                  <a:srgbClr val="006BB6"/>
                </a:solidFill>
                <a:latin typeface="Arial Narrow" panose="02020603050405020304" pitchFamily="2"/>
              </a:rPr>
              <a:t>TRICARE Reserve Select </a:t>
            </a:r>
          </a:p>
        </p:txBody>
      </p:sp>
      <p:sp>
        <p:nvSpPr>
          <p:cNvPr id="3" name="Text Placeholder 2"/>
          <p:cNvSpPr>
            <a:spLocks noGrp="1"/>
          </p:cNvSpPr>
          <p:nvPr>
            <p:ph type="body" idx="10"/>
          </p:nvPr>
        </p:nvSpPr>
        <p:spPr>
          <a:xfrm>
            <a:off x="0" y="1595755"/>
            <a:ext cx="9144000" cy="4914900"/>
          </a:xfrm>
          <a:prstGeom prst="rect">
            <a:avLst/>
          </a:prstGeom>
          <a:noFill/>
          <a:ln w="0" cmpd="sng">
            <a:noFill/>
            <a:prstDash val="solid"/>
          </a:ln>
        </p:spPr>
        <p:txBody>
          <a:bodyPr vert="horz" lIns="0" tIns="0" rIns="0" bIns="0" anchor="t">
            <a:normAutofit fontScale="97500"/>
          </a:bodyPr>
          <a:lstStyle/>
          <a:p>
            <a:pPr marL="731520" marR="0" indent="0" algn="l">
              <a:lnSpc>
                <a:spcPts val="2200"/>
              </a:lnSpc>
              <a:spcAft>
                <a:spcPts val="0"/>
              </a:spcAft>
            </a:pPr>
            <a:r>
              <a:rPr lang="en-US" sz="2000" spc="-25" dirty="0">
                <a:solidFill>
                  <a:srgbClr val="000000"/>
                </a:solidFill>
                <a:latin typeface="Arial" panose="02020603050405020304" pitchFamily="2"/>
              </a:rPr>
              <a:t>Purchase TRS: </a:t>
            </a:r>
          </a:p>
          <a:p>
            <a:pPr marL="1051560" marR="685800" indent="320040" algn="l">
              <a:lnSpc>
                <a:spcPts val="2400"/>
              </a:lnSpc>
              <a:spcBef>
                <a:spcPts val="20"/>
              </a:spcBef>
              <a:spcAft>
                <a:spcPts val="0"/>
              </a:spcAft>
              <a:buFont typeface="Symbol"/>
              <a:buChar char="·"/>
            </a:pPr>
            <a:r>
              <a:rPr lang="en-US" sz="2000" spc="0" dirty="0">
                <a:solidFill>
                  <a:srgbClr val="000000"/>
                </a:solidFill>
                <a:latin typeface="Arial" panose="02020603050405020304" pitchFamily="2"/>
              </a:rPr>
              <a:t>Online by using the Beneficiary Web Enrollment (BWE) website at </a:t>
            </a:r>
            <a:r>
              <a:rPr lang="en-US" sz="2000" b="1" u="sng" spc="0" dirty="0">
                <a:solidFill>
                  <a:srgbClr val="0000FF"/>
                </a:solidFill>
                <a:latin typeface="Arial" panose="02020603050405020304" pitchFamily="2"/>
              </a:rPr>
              <a:t>https://milconnect.dmdc.osd.mil</a:t>
            </a:r>
            <a:r>
              <a:rPr lang="en-US" sz="2000" b="1" spc="0" dirty="0">
                <a:solidFill>
                  <a:srgbClr val="13377C"/>
                </a:solidFill>
                <a:latin typeface="Arial" panose="02020603050405020304" pitchFamily="2"/>
              </a:rPr>
              <a:t>. </a:t>
            </a:r>
          </a:p>
          <a:p>
            <a:pPr marL="1051560" marR="457200" indent="320040" algn="l">
              <a:lnSpc>
                <a:spcPts val="2400"/>
              </a:lnSpc>
              <a:spcBef>
                <a:spcPts val="0"/>
              </a:spcBef>
              <a:spcAft>
                <a:spcPts val="0"/>
              </a:spcAft>
              <a:buFont typeface="Symbol"/>
              <a:buChar char="·"/>
            </a:pPr>
            <a:r>
              <a:rPr lang="en-US" sz="2000" spc="-25" dirty="0">
                <a:solidFill>
                  <a:srgbClr val="000000"/>
                </a:solidFill>
                <a:latin typeface="Arial" panose="02020603050405020304" pitchFamily="2"/>
              </a:rPr>
              <a:t>By mailing a completed and signed </a:t>
            </a:r>
            <a:r>
              <a:rPr lang="en-US" sz="2000" i="1" spc="-25" dirty="0">
                <a:solidFill>
                  <a:srgbClr val="000000"/>
                </a:solidFill>
                <a:latin typeface="Arial" panose="02020603050405020304" pitchFamily="2"/>
              </a:rPr>
              <a:t>Reserve Component Health Coverage Request Form </a:t>
            </a:r>
            <a:r>
              <a:rPr lang="en-US" sz="2000" spc="-25" dirty="0">
                <a:solidFill>
                  <a:srgbClr val="000000"/>
                </a:solidFill>
                <a:latin typeface="Arial" panose="02020603050405020304" pitchFamily="2"/>
              </a:rPr>
              <a:t>(DD Form 2896-1) t</a:t>
            </a:r>
            <a:r>
              <a:rPr lang="en-US" sz="1800" spc="-20" dirty="0">
                <a:solidFill>
                  <a:srgbClr val="000000"/>
                </a:solidFill>
                <a:latin typeface="Arial" panose="02020603050405020304" pitchFamily="2"/>
              </a:rPr>
              <a:t>o your regional contractor </a:t>
            </a:r>
          </a:p>
          <a:p>
            <a:pPr marL="1143000" marR="0" indent="0" algn="l">
              <a:lnSpc>
                <a:spcPts val="2100"/>
              </a:lnSpc>
              <a:spcBef>
                <a:spcPts val="500"/>
              </a:spcBef>
              <a:spcAft>
                <a:spcPts val="0"/>
              </a:spcAft>
            </a:pPr>
            <a:r>
              <a:rPr lang="en-US" sz="1900" spc="0" dirty="0">
                <a:solidFill>
                  <a:srgbClr val="000000"/>
                </a:solidFill>
                <a:latin typeface="Arial" panose="02020603050405020304" pitchFamily="2"/>
              </a:rPr>
              <a:t>	– </a:t>
            </a:r>
            <a:r>
              <a:rPr lang="en-US" sz="1800" spc="0" dirty="0">
                <a:solidFill>
                  <a:srgbClr val="000000"/>
                </a:solidFill>
                <a:latin typeface="Arial" panose="02020603050405020304" pitchFamily="2"/>
              </a:rPr>
              <a:t>Include initial premium payment </a:t>
            </a:r>
          </a:p>
          <a:p>
            <a:pPr marL="1051560" marR="0" indent="320040" algn="l">
              <a:lnSpc>
                <a:spcPts val="2500"/>
              </a:lnSpc>
              <a:spcBef>
                <a:spcPts val="370"/>
              </a:spcBef>
              <a:spcAft>
                <a:spcPts val="0"/>
              </a:spcAft>
              <a:buFont typeface="Symbol"/>
              <a:buChar char="·"/>
            </a:pPr>
            <a:r>
              <a:rPr lang="en-US" sz="2000" spc="0" dirty="0">
                <a:solidFill>
                  <a:srgbClr val="000000"/>
                </a:solidFill>
                <a:latin typeface="Arial" panose="02020603050405020304" pitchFamily="2"/>
              </a:rPr>
              <a:t>By calling your regional contractor </a:t>
            </a:r>
          </a:p>
          <a:p>
            <a:pPr marL="1051560" marR="0" indent="320040" algn="l">
              <a:lnSpc>
                <a:spcPts val="2500"/>
              </a:lnSpc>
              <a:spcBef>
                <a:spcPts val="405"/>
              </a:spcBef>
              <a:spcAft>
                <a:spcPts val="0"/>
              </a:spcAft>
              <a:buFont typeface="Symbol"/>
              <a:buChar char="·"/>
            </a:pPr>
            <a:r>
              <a:rPr lang="en-US" sz="2000" spc="0" dirty="0">
                <a:solidFill>
                  <a:srgbClr val="000000"/>
                </a:solidFill>
                <a:latin typeface="Arial" panose="02020603050405020304" pitchFamily="2"/>
              </a:rPr>
              <a:t>In person overseas at a TRICARE Service Center </a:t>
            </a:r>
          </a:p>
          <a:p>
            <a:pPr marL="731520" marR="777240" indent="0" algn="l">
              <a:lnSpc>
                <a:spcPts val="2400"/>
              </a:lnSpc>
              <a:spcBef>
                <a:spcPts val="2400"/>
              </a:spcBef>
              <a:spcAft>
                <a:spcPts val="11325"/>
              </a:spcAft>
            </a:pPr>
            <a:r>
              <a:rPr lang="en-US" sz="2000" spc="0" dirty="0">
                <a:solidFill>
                  <a:srgbClr val="000000"/>
                </a:solidFill>
                <a:latin typeface="Arial" panose="02020603050405020304" pitchFamily="2"/>
              </a:rPr>
              <a:t>For continuous coverage, purchase TRS up to 90 days before TAMP ends, but no later than 90 days after TAMP ends. </a:t>
            </a:r>
          </a:p>
        </p:txBody>
      </p:sp>
    </p:spTree>
    <p:extLst>
      <p:ext uri="{BB962C8B-B14F-4D97-AF65-F5344CB8AC3E}">
        <p14:creationId xmlns:p14="http://schemas.microsoft.com/office/powerpoint/2010/main" val="2565714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5974080" y="1508760"/>
            <a:ext cx="3169920" cy="5044440"/>
          </a:xfrm>
          <a:prstGeom prst="rect">
            <a:avLst/>
          </a:prstGeom>
        </p:spPr>
      </p:pic>
      <p:sp>
        <p:nvSpPr>
          <p:cNvPr id="2" name="Text Placeholder 1"/>
          <p:cNvSpPr>
            <a:spLocks noGrp="1"/>
          </p:cNvSpPr>
          <p:nvPr>
            <p:ph type="body" idx="10"/>
          </p:nvPr>
        </p:nvSpPr>
        <p:spPr>
          <a:xfrm>
            <a:off x="0" y="355600"/>
            <a:ext cx="9144000" cy="1153160"/>
          </a:xfrm>
          <a:prstGeom prst="rect">
            <a:avLst/>
          </a:prstGeom>
          <a:noFill/>
          <a:ln w="0" cmpd="sng">
            <a:noFill/>
            <a:prstDash val="solid"/>
          </a:ln>
        </p:spPr>
        <p:txBody>
          <a:bodyPr vert="horz" lIns="0" tIns="0" rIns="0" bIns="0" anchor="t"/>
          <a:lstStyle/>
          <a:p>
            <a:pPr marL="0" marR="0" indent="0" algn="ctr">
              <a:lnSpc>
                <a:spcPts val="4500"/>
              </a:lnSpc>
              <a:spcAft>
                <a:spcPts val="165"/>
              </a:spcAft>
            </a:pPr>
            <a:r>
              <a:rPr lang="en-US" sz="3800" spc="0">
                <a:solidFill>
                  <a:srgbClr val="006BB6"/>
                </a:solidFill>
                <a:latin typeface="Arial" panose="02020603050405020304" pitchFamily="2"/>
              </a:rPr>
              <a:t>TRICARE Reserve Select: </a:t>
            </a:r>
            <a:br/>
            <a:r>
              <a:rPr lang="en-US" sz="3800" spc="0">
                <a:solidFill>
                  <a:srgbClr val="006BB6"/>
                </a:solidFill>
                <a:latin typeface="Arial" panose="02020603050405020304" pitchFamily="2"/>
              </a:rPr>
              <a:t>Getting Care </a:t>
            </a:r>
          </a:p>
        </p:txBody>
      </p:sp>
      <p:sp>
        <p:nvSpPr>
          <p:cNvPr id="5" name="Text Placeholder 4"/>
          <p:cNvSpPr>
            <a:spLocks noGrp="1"/>
          </p:cNvSpPr>
          <p:nvPr>
            <p:ph type="body" idx="10"/>
          </p:nvPr>
        </p:nvSpPr>
        <p:spPr>
          <a:xfrm>
            <a:off x="716280" y="1508760"/>
            <a:ext cx="5355336" cy="4999990"/>
          </a:xfrm>
          <a:prstGeom prst="rect">
            <a:avLst/>
          </a:prstGeom>
          <a:noFill/>
          <a:ln w="0" cmpd="sng">
            <a:noFill/>
            <a:prstDash val="solid"/>
          </a:ln>
        </p:spPr>
        <p:txBody>
          <a:bodyPr vert="horz" lIns="0" tIns="291465" rIns="0" bIns="0" anchor="t">
            <a:normAutofit fontScale="97500"/>
          </a:bodyPr>
          <a:lstStyle/>
          <a:p>
            <a:pPr marL="365760" marR="0" indent="365760" algn="l">
              <a:lnSpc>
                <a:spcPts val="2400"/>
              </a:lnSpc>
              <a:spcAft>
                <a:spcPts val="0"/>
              </a:spcAft>
              <a:buFont typeface="Symbol"/>
              <a:buChar char="·"/>
            </a:pPr>
            <a:r>
              <a:rPr lang="en-US" sz="2000" spc="0" dirty="0">
                <a:solidFill>
                  <a:srgbClr val="000000"/>
                </a:solidFill>
                <a:latin typeface="Arial" panose="02020603050405020304" pitchFamily="2"/>
              </a:rPr>
              <a:t>TRS coverage follows the rules of TRICARE Select. </a:t>
            </a:r>
          </a:p>
          <a:p>
            <a:pPr marL="365760" marR="0" indent="365760" algn="l">
              <a:lnSpc>
                <a:spcPts val="2400"/>
              </a:lnSpc>
              <a:spcBef>
                <a:spcPts val="480"/>
              </a:spcBef>
              <a:spcAft>
                <a:spcPts val="0"/>
              </a:spcAft>
              <a:buFont typeface="Symbol"/>
              <a:buChar char="·"/>
            </a:pPr>
            <a:r>
              <a:rPr lang="en-US" sz="2000" spc="-20" dirty="0">
                <a:solidFill>
                  <a:srgbClr val="000000"/>
                </a:solidFill>
                <a:latin typeface="Arial" panose="02020603050405020304" pitchFamily="2"/>
              </a:rPr>
              <a:t>No referrals necessary:</a:t>
            </a:r>
          </a:p>
          <a:p>
            <a:pPr marL="365760" marR="0" algn="l">
              <a:lnSpc>
                <a:spcPts val="2400"/>
              </a:lnSpc>
              <a:spcBef>
                <a:spcPts val="480"/>
              </a:spcBef>
              <a:spcAft>
                <a:spcPts val="0"/>
              </a:spcAft>
            </a:pPr>
            <a:r>
              <a:rPr lang="en-US" sz="2300" spc="-20" dirty="0">
                <a:solidFill>
                  <a:srgbClr val="000000"/>
                </a:solidFill>
                <a:latin typeface="Arial" panose="02020603050405020304" pitchFamily="2"/>
              </a:rPr>
              <a:t>	– </a:t>
            </a:r>
            <a:r>
              <a:rPr lang="en-US" sz="1800" spc="-15" dirty="0">
                <a:solidFill>
                  <a:srgbClr val="000000"/>
                </a:solidFill>
                <a:latin typeface="Arial" panose="02020603050405020304" pitchFamily="2"/>
              </a:rPr>
              <a:t>Certain services require pre-	authorization. </a:t>
            </a:r>
          </a:p>
          <a:p>
            <a:pPr marL="731520" marR="502920" indent="0" algn="l">
              <a:lnSpc>
                <a:spcPts val="2200"/>
              </a:lnSpc>
              <a:spcBef>
                <a:spcPts val="270"/>
              </a:spcBef>
              <a:spcAft>
                <a:spcPts val="0"/>
              </a:spcAft>
            </a:pPr>
            <a:r>
              <a:rPr lang="en-US" sz="2300" spc="0" dirty="0">
                <a:solidFill>
                  <a:srgbClr val="000000"/>
                </a:solidFill>
                <a:latin typeface="Arial" panose="02020603050405020304" pitchFamily="2"/>
              </a:rPr>
              <a:t>   – </a:t>
            </a:r>
            <a:r>
              <a:rPr lang="en-US" sz="1800" spc="0" dirty="0">
                <a:solidFill>
                  <a:srgbClr val="000000"/>
                </a:solidFill>
                <a:latin typeface="Arial" panose="02020603050405020304" pitchFamily="2"/>
              </a:rPr>
              <a:t>In an emergency, call 911 or go to</a:t>
            </a:r>
          </a:p>
          <a:p>
            <a:pPr marL="731520" marR="502920" indent="0" algn="l">
              <a:lnSpc>
                <a:spcPts val="2200"/>
              </a:lnSpc>
              <a:spcBef>
                <a:spcPts val="270"/>
              </a:spcBef>
              <a:spcAft>
                <a:spcPts val="0"/>
              </a:spcAft>
            </a:pPr>
            <a:r>
              <a:rPr lang="en-US" sz="1800" spc="0" dirty="0">
                <a:solidFill>
                  <a:srgbClr val="000000"/>
                </a:solidFill>
                <a:latin typeface="Arial" panose="02020603050405020304" pitchFamily="2"/>
              </a:rPr>
              <a:t>   the nearest emergency room. </a:t>
            </a:r>
          </a:p>
          <a:p>
            <a:pPr marL="365760" marR="0" indent="365760" algn="just">
              <a:lnSpc>
                <a:spcPts val="2400"/>
              </a:lnSpc>
              <a:spcBef>
                <a:spcPts val="480"/>
              </a:spcBef>
              <a:spcAft>
                <a:spcPts val="0"/>
              </a:spcAft>
              <a:buFont typeface="Symbol"/>
              <a:buChar char="·"/>
            </a:pPr>
            <a:r>
              <a:rPr lang="en-US" sz="2000" spc="0" dirty="0">
                <a:solidFill>
                  <a:srgbClr val="000000"/>
                </a:solidFill>
                <a:latin typeface="Arial" panose="02020603050405020304" pitchFamily="2"/>
              </a:rPr>
              <a:t>Like TRICARE Select, locate a network or TRICARE-authorized provider. </a:t>
            </a:r>
          </a:p>
          <a:p>
            <a:pPr marL="365760" marR="0" indent="365760" algn="just">
              <a:lnSpc>
                <a:spcPts val="2400"/>
              </a:lnSpc>
              <a:spcBef>
                <a:spcPts val="490"/>
              </a:spcBef>
              <a:spcAft>
                <a:spcPts val="11470"/>
              </a:spcAft>
              <a:buFont typeface="Symbol"/>
              <a:buChar char="·"/>
            </a:pPr>
            <a:r>
              <a:rPr lang="en-US" sz="2000" spc="-30" dirty="0">
                <a:solidFill>
                  <a:srgbClr val="000000"/>
                </a:solidFill>
                <a:latin typeface="Arial" panose="02020603050405020304" pitchFamily="2"/>
              </a:rPr>
              <a:t>For space-available care, locate a military hospital or clinic at  </a:t>
            </a:r>
            <a:r>
              <a:rPr lang="en-US" sz="2000" b="1" u="sng" spc="-25" dirty="0">
                <a:solidFill>
                  <a:srgbClr val="0000FF"/>
                </a:solidFill>
                <a:latin typeface="Arial" panose="02020603050405020304" pitchFamily="2"/>
              </a:rPr>
              <a:t>www.tricare.mil/mtf</a:t>
            </a:r>
            <a:r>
              <a:rPr lang="en-US" sz="2000" spc="-30" dirty="0">
                <a:solidFill>
                  <a:srgbClr val="13377C"/>
                </a:solidFill>
                <a:latin typeface="Arial" panose="02020603050405020304" pitchFamily="2"/>
              </a:rPr>
              <a:t>. </a:t>
            </a:r>
          </a:p>
        </p:txBody>
      </p:sp>
      <p:cxnSp>
        <p:nvCxnSpPr>
          <p:cNvPr id="6" name="Straight Connector 5"/>
          <p:cNvCxnSpPr/>
          <p:nvPr/>
        </p:nvCxnSpPr>
        <p:spPr>
          <a:xfrm>
            <a:off x="0" y="6513830"/>
            <a:ext cx="5944235" cy="0"/>
          </a:xfrm>
          <a:prstGeom prst="line">
            <a:avLst/>
          </a:prstGeom>
          <a:ln w="8890" cmpd="dbl">
            <a:solidFill>
              <a:srgbClr val="EA7E48"/>
            </a:solidFill>
          </a:ln>
        </p:spPr>
      </p:cxnSp>
    </p:spTree>
    <p:extLst>
      <p:ext uri="{BB962C8B-B14F-4D97-AF65-F5344CB8AC3E}">
        <p14:creationId xmlns:p14="http://schemas.microsoft.com/office/powerpoint/2010/main" val="43541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228600" y="887095"/>
            <a:ext cx="225425" cy="194945"/>
          </a:xfrm>
          <a:prstGeom prst="rect">
            <a:avLst/>
          </a:prstGeom>
        </p:spPr>
      </p:pic>
      <p:pic>
        <p:nvPicPr>
          <p:cNvPr id="7" name="Picture 6"/>
          <p:cNvPicPr/>
          <p:nvPr/>
        </p:nvPicPr>
        <p:blipFill>
          <a:blip r:embed="rId3"/>
          <a:stretch>
            <a:fillRect/>
          </a:stretch>
        </p:blipFill>
        <p:spPr>
          <a:xfrm>
            <a:off x="0" y="6510655"/>
            <a:ext cx="9144000" cy="347345"/>
          </a:xfrm>
          <a:prstGeom prst="rect">
            <a:avLst/>
          </a:prstGeom>
        </p:spPr>
      </p:pic>
      <p:sp>
        <p:nvSpPr>
          <p:cNvPr id="2" name="Text Placeholder 1"/>
          <p:cNvSpPr>
            <a:spLocks noGrp="1"/>
          </p:cNvSpPr>
          <p:nvPr>
            <p:ph type="body" idx="10"/>
          </p:nvPr>
        </p:nvSpPr>
        <p:spPr>
          <a:xfrm>
            <a:off x="228600" y="431800"/>
            <a:ext cx="8915400" cy="455295"/>
          </a:xfrm>
          <a:prstGeom prst="rect">
            <a:avLst/>
          </a:prstGeom>
          <a:solidFill>
            <a:srgbClr val="E3F3FA"/>
          </a:solidFill>
          <a:ln w="0" cmpd="sng">
            <a:noFill/>
            <a:prstDash val="solid"/>
          </a:ln>
        </p:spPr>
        <p:txBody>
          <a:bodyPr vert="horz" lIns="0" tIns="55880" rIns="0" bIns="0" anchor="t"/>
          <a:lstStyle/>
          <a:p>
            <a:pPr marL="228600" marR="0" indent="0" algn="l">
              <a:lnSpc>
                <a:spcPts val="2600"/>
              </a:lnSpc>
              <a:spcAft>
                <a:spcPts val="495"/>
              </a:spcAft>
            </a:pPr>
            <a:r>
              <a:rPr lang="en-US" sz="2300" b="1" spc="-10">
                <a:solidFill>
                  <a:srgbClr val="006BB6"/>
                </a:solidFill>
                <a:latin typeface="Arial" panose="02020603050405020304" pitchFamily="2"/>
              </a:rPr>
              <a:t>TRICARE Reserve Select: Getting Care </a:t>
            </a:r>
            <a:r>
              <a:rPr lang="en-US" sz="1800" b="1" spc="-5">
                <a:solidFill>
                  <a:srgbClr val="006BB6"/>
                </a:solidFill>
                <a:latin typeface="Arial" panose="02020603050405020304" pitchFamily="2"/>
              </a:rPr>
              <a:t>(continued) </a:t>
            </a:r>
          </a:p>
        </p:txBody>
      </p:sp>
      <p:sp>
        <p:nvSpPr>
          <p:cNvPr id="5" name="Text Placeholder 4"/>
          <p:cNvSpPr>
            <a:spLocks noGrp="1"/>
          </p:cNvSpPr>
          <p:nvPr>
            <p:ph type="body" idx="10"/>
          </p:nvPr>
        </p:nvSpPr>
        <p:spPr>
          <a:xfrm>
            <a:off x="405130" y="1590040"/>
            <a:ext cx="7480300" cy="4920615"/>
          </a:xfrm>
          <a:prstGeom prst="rect">
            <a:avLst/>
          </a:prstGeom>
          <a:noFill/>
          <a:ln w="0" cmpd="sng">
            <a:noFill/>
            <a:prstDash val="solid"/>
          </a:ln>
        </p:spPr>
        <p:txBody>
          <a:bodyPr vert="horz" lIns="0" tIns="0" rIns="0" bIns="0" anchor="t"/>
          <a:lstStyle/>
          <a:p>
            <a:pPr marL="0" marR="0" indent="411480" algn="l">
              <a:lnSpc>
                <a:spcPts val="2300"/>
              </a:lnSpc>
              <a:spcAft>
                <a:spcPts val="0"/>
              </a:spcAft>
              <a:buFont typeface="Symbol"/>
              <a:buChar char="·"/>
            </a:pPr>
            <a:r>
              <a:rPr lang="en-US" sz="2000" spc="-25" dirty="0">
                <a:solidFill>
                  <a:srgbClr val="000000"/>
                </a:solidFill>
                <a:latin typeface="Arial" panose="02020603050405020304" pitchFamily="2"/>
              </a:rPr>
              <a:t>For TRS, locate a network or non-network TRICARE-authorized </a:t>
            </a:r>
          </a:p>
          <a:p>
            <a:pPr marL="320040" marR="0" indent="0" algn="l">
              <a:lnSpc>
                <a:spcPts val="2300"/>
              </a:lnSpc>
              <a:spcBef>
                <a:spcPts val="115"/>
              </a:spcBef>
              <a:spcAft>
                <a:spcPts val="0"/>
              </a:spcAft>
            </a:pPr>
            <a:r>
              <a:rPr lang="en-US" sz="2000" spc="-30" dirty="0">
                <a:solidFill>
                  <a:srgbClr val="000000"/>
                </a:solidFill>
                <a:latin typeface="Arial" panose="02020603050405020304" pitchFamily="2"/>
              </a:rPr>
              <a:t>provider: </a:t>
            </a:r>
          </a:p>
          <a:p>
            <a:pPr marL="731520" marR="1737360" indent="0" algn="just">
              <a:lnSpc>
                <a:spcPts val="2200"/>
              </a:lnSpc>
              <a:spcBef>
                <a:spcPts val="410"/>
              </a:spcBef>
              <a:spcAft>
                <a:spcPts val="0"/>
              </a:spcAft>
            </a:pPr>
            <a:r>
              <a:rPr lang="en-US" sz="1800" spc="0" dirty="0">
                <a:solidFill>
                  <a:srgbClr val="000000"/>
                </a:solidFill>
                <a:latin typeface="Arial" panose="02020603050405020304" pitchFamily="2"/>
              </a:rPr>
              <a:t>	– Go to   </a:t>
            </a:r>
            <a:r>
              <a:rPr lang="en-US" sz="1800" b="1" u="sng" spc="0" dirty="0">
                <a:solidFill>
                  <a:srgbClr val="0000FF"/>
                </a:solidFill>
                <a:latin typeface="Arial" panose="02020603050405020304" pitchFamily="2"/>
              </a:rPr>
              <a:t>www.tricare.mil/findaprovider</a:t>
            </a:r>
            <a:r>
              <a:rPr lang="en-US" sz="1800" spc="0" dirty="0">
                <a:solidFill>
                  <a:srgbClr val="000000"/>
                </a:solidFill>
                <a:latin typeface="Arial" panose="02020603050405020304" pitchFamily="2"/>
              </a:rPr>
              <a:t> or call your regional contractor. </a:t>
            </a:r>
          </a:p>
          <a:p>
            <a:pPr marL="411480" marR="0" indent="0" algn="l">
              <a:lnSpc>
                <a:spcPts val="2100"/>
              </a:lnSpc>
              <a:spcBef>
                <a:spcPts val="505"/>
              </a:spcBef>
              <a:spcAft>
                <a:spcPts val="0"/>
              </a:spcAft>
            </a:pPr>
            <a:r>
              <a:rPr lang="en-US" sz="1800" spc="-20" dirty="0">
                <a:solidFill>
                  <a:srgbClr val="000000"/>
                </a:solidFill>
                <a:latin typeface="Arial" panose="02020603050405020304" pitchFamily="2"/>
              </a:rPr>
              <a:t>	– Ask your provider’s office if they accept TRICARE. </a:t>
            </a:r>
          </a:p>
          <a:p>
            <a:pPr marL="1280160" marR="0" indent="320040" algn="l">
              <a:lnSpc>
                <a:spcPts val="1900"/>
              </a:lnSpc>
              <a:spcBef>
                <a:spcPts val="320"/>
              </a:spcBef>
              <a:spcAft>
                <a:spcPts val="0"/>
              </a:spcAft>
              <a:buFont typeface="Symbol"/>
              <a:buChar char="·"/>
            </a:pPr>
            <a:r>
              <a:rPr lang="en-US" sz="1600" spc="0" dirty="0">
                <a:solidFill>
                  <a:srgbClr val="000000"/>
                </a:solidFill>
                <a:latin typeface="Arial" panose="02020603050405020304" pitchFamily="2"/>
              </a:rPr>
              <a:t>If not, invite the provider to become TRICARE-authorized. </a:t>
            </a:r>
          </a:p>
          <a:p>
            <a:pPr marL="1280160" marR="731520" indent="320040" algn="l">
              <a:lnSpc>
                <a:spcPts val="1900"/>
              </a:lnSpc>
              <a:spcBef>
                <a:spcPts val="460"/>
              </a:spcBef>
              <a:spcAft>
                <a:spcPts val="20200"/>
              </a:spcAft>
              <a:buFont typeface="Symbol"/>
              <a:buChar char="·"/>
            </a:pPr>
            <a:r>
              <a:rPr lang="en-US" sz="1600" spc="0" dirty="0">
                <a:solidFill>
                  <a:srgbClr val="000000"/>
                </a:solidFill>
                <a:latin typeface="Arial" panose="02020603050405020304" pitchFamily="2"/>
              </a:rPr>
              <a:t>Give your regional contractor’s phone number to the provider or send him or her to   </a:t>
            </a:r>
            <a:r>
              <a:rPr lang="en-US" sz="1600" b="1" u="sng" spc="0" dirty="0">
                <a:solidFill>
                  <a:srgbClr val="0000FF"/>
                </a:solidFill>
                <a:latin typeface="Arial" panose="02020603050405020304" pitchFamily="2"/>
              </a:rPr>
              <a:t>www.tricare.mil/providers</a:t>
            </a:r>
            <a:r>
              <a:rPr lang="en-US" sz="1600" spc="0" dirty="0">
                <a:solidFill>
                  <a:srgbClr val="13377C"/>
                </a:solidFill>
                <a:latin typeface="Arial" panose="02020603050405020304" pitchFamily="2"/>
              </a:rPr>
              <a:t>. </a:t>
            </a:r>
          </a:p>
        </p:txBody>
      </p:sp>
    </p:spTree>
    <p:extLst>
      <p:ext uri="{BB962C8B-B14F-4D97-AF65-F5344CB8AC3E}">
        <p14:creationId xmlns:p14="http://schemas.microsoft.com/office/powerpoint/2010/main" val="4239263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0" y="6510655"/>
            <a:ext cx="9144000" cy="347345"/>
          </a:xfrm>
          <a:prstGeom prst="rect">
            <a:avLst/>
          </a:prstGeom>
        </p:spPr>
      </p:pic>
      <p:sp>
        <p:nvSpPr>
          <p:cNvPr id="2" name="Text Placeholder 1"/>
          <p:cNvSpPr>
            <a:spLocks noGrp="1"/>
          </p:cNvSpPr>
          <p:nvPr>
            <p:ph type="body" idx="10"/>
          </p:nvPr>
        </p:nvSpPr>
        <p:spPr>
          <a:xfrm>
            <a:off x="408305" y="355600"/>
            <a:ext cx="8001000" cy="1560195"/>
          </a:xfrm>
          <a:prstGeom prst="rect">
            <a:avLst/>
          </a:prstGeom>
          <a:noFill/>
          <a:ln w="0" cmpd="sng">
            <a:noFill/>
            <a:prstDash val="solid"/>
          </a:ln>
        </p:spPr>
        <p:txBody>
          <a:bodyPr vert="horz" lIns="0" tIns="3810" rIns="0" bIns="0" anchor="t"/>
          <a:lstStyle/>
          <a:p>
            <a:pPr marL="0" marR="0" indent="0" algn="ctr">
              <a:lnSpc>
                <a:spcPts val="4300"/>
              </a:lnSpc>
              <a:spcAft>
                <a:spcPts val="0"/>
              </a:spcAft>
            </a:pPr>
            <a:r>
              <a:rPr lang="en-US" sz="3800" spc="-20" dirty="0">
                <a:solidFill>
                  <a:srgbClr val="006BB6"/>
                </a:solidFill>
                <a:latin typeface="Arial" panose="02020603050405020304" pitchFamily="2"/>
              </a:rPr>
              <a:t>Beneficiary Categories: </a:t>
            </a:r>
          </a:p>
          <a:p>
            <a:pPr marL="0" marR="0" indent="0" algn="ctr">
              <a:lnSpc>
                <a:spcPts val="4300"/>
              </a:lnSpc>
              <a:spcBef>
                <a:spcPts val="255"/>
              </a:spcBef>
              <a:spcAft>
                <a:spcPts val="3350"/>
              </a:spcAft>
            </a:pPr>
            <a:r>
              <a:rPr lang="en-US" sz="3800" spc="-40" dirty="0">
                <a:solidFill>
                  <a:srgbClr val="006BB6"/>
                </a:solidFill>
                <a:latin typeface="Arial" panose="02020603050405020304" pitchFamily="2"/>
              </a:rPr>
              <a:t>Group A and Group B </a:t>
            </a:r>
          </a:p>
        </p:txBody>
      </p:sp>
      <p:sp>
        <p:nvSpPr>
          <p:cNvPr id="3" name="Text Placeholder 2"/>
          <p:cNvSpPr>
            <a:spLocks noGrp="1"/>
          </p:cNvSpPr>
          <p:nvPr>
            <p:ph type="body" idx="10"/>
          </p:nvPr>
        </p:nvSpPr>
        <p:spPr>
          <a:xfrm>
            <a:off x="408304" y="1684147"/>
            <a:ext cx="8272399" cy="4594860"/>
          </a:xfrm>
          <a:prstGeom prst="rect">
            <a:avLst/>
          </a:prstGeom>
          <a:noFill/>
          <a:ln w="0" cmpd="sng">
            <a:noFill/>
            <a:prstDash val="solid"/>
          </a:ln>
        </p:spPr>
        <p:txBody>
          <a:bodyPr vert="horz" lIns="0" tIns="190500" rIns="0" bIns="0" anchor="t"/>
          <a:lstStyle/>
          <a:p>
            <a:pPr marL="320040" marR="45720" indent="320040" algn="just">
              <a:lnSpc>
                <a:spcPts val="2400"/>
              </a:lnSpc>
              <a:spcAft>
                <a:spcPts val="0"/>
              </a:spcAft>
              <a:buFont typeface="Symbol"/>
              <a:buChar char="·"/>
            </a:pPr>
            <a:r>
              <a:rPr lang="en-US" sz="2000" spc="-10" dirty="0">
                <a:solidFill>
                  <a:srgbClr val="000000"/>
                </a:solidFill>
                <a:latin typeface="Arial" panose="02020603050405020304" pitchFamily="2"/>
              </a:rPr>
              <a:t>All beneficiaries fall into one of two categories (Group A or Group B) based on when you or your sponsor entered the uniformed services. </a:t>
            </a:r>
          </a:p>
          <a:p>
            <a:pPr marL="320040" marR="45720" indent="320040" algn="just">
              <a:lnSpc>
                <a:spcPts val="2400"/>
              </a:lnSpc>
              <a:spcAft>
                <a:spcPts val="0"/>
              </a:spcAft>
              <a:buFont typeface="Symbol"/>
              <a:buChar char="·"/>
            </a:pPr>
            <a:endParaRPr lang="en-US" sz="2000" spc="-10" dirty="0">
              <a:solidFill>
                <a:srgbClr val="000000"/>
              </a:solidFill>
              <a:latin typeface="Arial" panose="02020603050405020304" pitchFamily="2"/>
            </a:endParaRPr>
          </a:p>
          <a:p>
            <a:pPr marL="320040" marR="45720" lvl="1" algn="just">
              <a:lnSpc>
                <a:spcPts val="2400"/>
              </a:lnSpc>
            </a:pPr>
            <a:r>
              <a:rPr lang="en-US" sz="2000" spc="-10" dirty="0">
                <a:solidFill>
                  <a:srgbClr val="000000"/>
                </a:solidFill>
                <a:latin typeface="Arial" panose="02020603050405020304" pitchFamily="2"/>
              </a:rPr>
              <a:t>     </a:t>
            </a:r>
            <a:r>
              <a:rPr lang="en-US" sz="2000" b="1" spc="-10" dirty="0">
                <a:solidFill>
                  <a:srgbClr val="000000"/>
                </a:solidFill>
                <a:latin typeface="Arial" panose="02020603050405020304" pitchFamily="2"/>
              </a:rPr>
              <a:t>Group A:</a:t>
            </a:r>
            <a:r>
              <a:rPr lang="en-US" sz="2000" spc="-10" dirty="0">
                <a:solidFill>
                  <a:srgbClr val="000000"/>
                </a:solidFill>
                <a:latin typeface="Arial" panose="02020603050405020304" pitchFamily="2"/>
              </a:rPr>
              <a:t> If your or your sponsor’s initial enlistment or appointment occurred before Jan 1, 2018, you are in Group A.</a:t>
            </a:r>
          </a:p>
          <a:p>
            <a:pPr marL="320040" marR="45720" lvl="1" algn="just">
              <a:lnSpc>
                <a:spcPts val="2400"/>
              </a:lnSpc>
            </a:pPr>
            <a:endParaRPr lang="en-US" sz="2000" spc="-10" dirty="0">
              <a:solidFill>
                <a:srgbClr val="000000"/>
              </a:solidFill>
              <a:latin typeface="Arial" panose="02020603050405020304" pitchFamily="2"/>
            </a:endParaRPr>
          </a:p>
          <a:p>
            <a:pPr marL="320040" marR="45720" lvl="1" algn="just">
              <a:lnSpc>
                <a:spcPts val="2400"/>
              </a:lnSpc>
            </a:pPr>
            <a:r>
              <a:rPr lang="en-US" sz="2000" spc="-10" dirty="0">
                <a:solidFill>
                  <a:srgbClr val="000000"/>
                </a:solidFill>
                <a:latin typeface="Arial" panose="02020603050405020304" pitchFamily="2"/>
              </a:rPr>
              <a:t>     </a:t>
            </a:r>
            <a:r>
              <a:rPr lang="en-US" sz="2000" b="1" spc="-10" dirty="0">
                <a:solidFill>
                  <a:srgbClr val="000000"/>
                </a:solidFill>
                <a:latin typeface="Arial" panose="02020603050405020304" pitchFamily="2"/>
              </a:rPr>
              <a:t>Group B: </a:t>
            </a:r>
            <a:r>
              <a:rPr lang="en-US" sz="2000" spc="-10" dirty="0">
                <a:solidFill>
                  <a:srgbClr val="000000"/>
                </a:solidFill>
                <a:latin typeface="Arial" panose="02020603050405020304" pitchFamily="2"/>
              </a:rPr>
              <a:t>If your or your sponsor’s initial enlistment or appointment occurred on or after Jan 1, 2018, your are in Group B</a:t>
            </a:r>
          </a:p>
          <a:p>
            <a:pPr marL="320040" marR="45720" lvl="1" algn="just">
              <a:lnSpc>
                <a:spcPts val="2400"/>
              </a:lnSpc>
            </a:pPr>
            <a:endParaRPr lang="en-US" sz="2000" spc="-10" dirty="0">
              <a:solidFill>
                <a:srgbClr val="000000"/>
              </a:solidFill>
              <a:latin typeface="Arial" panose="02020603050405020304" pitchFamily="2"/>
            </a:endParaRPr>
          </a:p>
          <a:p>
            <a:pPr marL="365760" marR="45720" indent="365760" algn="just">
              <a:lnSpc>
                <a:spcPts val="2400"/>
              </a:lnSpc>
              <a:spcBef>
                <a:spcPts val="480"/>
              </a:spcBef>
              <a:spcAft>
                <a:spcPts val="24595"/>
              </a:spcAft>
              <a:buFont typeface="Symbol"/>
              <a:buChar char="·"/>
            </a:pPr>
            <a:r>
              <a:rPr lang="en-US" sz="2000" spc="0" dirty="0">
                <a:solidFill>
                  <a:srgbClr val="000000"/>
                </a:solidFill>
                <a:latin typeface="Arial" panose="02020603050405020304" pitchFamily="2"/>
              </a:rPr>
              <a:t>However, </a:t>
            </a:r>
            <a:r>
              <a:rPr lang="en-US" sz="2000" b="1" spc="0" dirty="0">
                <a:solidFill>
                  <a:srgbClr val="000000"/>
                </a:solidFill>
                <a:latin typeface="Arial" panose="02020603050405020304" pitchFamily="2"/>
              </a:rPr>
              <a:t>when enrolled in TRS </a:t>
            </a:r>
            <a:r>
              <a:rPr lang="en-US" sz="2000" b="1" u="sng" spc="0" dirty="0">
                <a:solidFill>
                  <a:srgbClr val="000000"/>
                </a:solidFill>
                <a:latin typeface="Arial" panose="02020603050405020304" pitchFamily="2"/>
              </a:rPr>
              <a:t>everyone</a:t>
            </a:r>
            <a:r>
              <a:rPr lang="en-US" sz="2000" b="1" spc="0" dirty="0">
                <a:solidFill>
                  <a:srgbClr val="000000"/>
                </a:solidFill>
                <a:latin typeface="Arial" panose="02020603050405020304" pitchFamily="2"/>
              </a:rPr>
              <a:t> follows Group B cost-shares, deductibles, and catastrophic caps</a:t>
            </a:r>
            <a:r>
              <a:rPr lang="en-US" sz="2000" spc="0" dirty="0">
                <a:solidFill>
                  <a:srgbClr val="000000"/>
                </a:solidFill>
                <a:latin typeface="Arial" panose="02020603050405020304" pitchFamily="2"/>
              </a:rPr>
              <a:t>. </a:t>
            </a:r>
          </a:p>
        </p:txBody>
      </p:sp>
    </p:spTree>
    <p:extLst>
      <p:ext uri="{BB962C8B-B14F-4D97-AF65-F5344CB8AC3E}">
        <p14:creationId xmlns:p14="http://schemas.microsoft.com/office/powerpoint/2010/main" val="3549732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rgbClr val="E97426"/>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0"/>
            <a:ext cx="9144000" cy="6858000"/>
          </a:xfrm>
          <a:prstGeom prst="rect">
            <a:avLst/>
          </a:prstGeom>
          <a:solidFill>
            <a:srgbClr val="E97426"/>
          </a:solidFill>
          <a:ln w="0" cmpd="sng">
            <a:noFill/>
            <a:prstDash val="solid"/>
          </a:ln>
        </p:spPr>
        <p:txBody>
          <a:bodyPr vert="horz" lIns="0" tIns="0" rIns="0" bIns="0" anchor="t"/>
          <a:lstStyle/>
          <a:p>
            <a:endParaRPr/>
          </a:p>
        </p:txBody>
      </p:sp>
      <p:pic>
        <p:nvPicPr>
          <p:cNvPr id="4" name="Picture 3"/>
          <p:cNvPicPr/>
          <p:nvPr/>
        </p:nvPicPr>
        <p:blipFill>
          <a:blip r:embed="rId2"/>
          <a:stretch>
            <a:fillRect/>
          </a:stretch>
        </p:blipFill>
        <p:spPr>
          <a:xfrm>
            <a:off x="0" y="0"/>
            <a:ext cx="9144000" cy="6858000"/>
          </a:xfrm>
          <a:prstGeom prst="rect">
            <a:avLst/>
          </a:prstGeom>
        </p:spPr>
      </p:pic>
      <p:sp>
        <p:nvSpPr>
          <p:cNvPr id="5" name="Text Placeholder 4"/>
          <p:cNvSpPr>
            <a:spLocks noGrp="1"/>
          </p:cNvSpPr>
          <p:nvPr>
            <p:ph type="body" idx="10"/>
          </p:nvPr>
        </p:nvSpPr>
        <p:spPr>
          <a:xfrm>
            <a:off x="2353310" y="1659255"/>
            <a:ext cx="1905000" cy="956945"/>
          </a:xfrm>
          <a:prstGeom prst="rect">
            <a:avLst/>
          </a:prstGeom>
          <a:noFill/>
          <a:ln w="0" cmpd="sng">
            <a:noFill/>
            <a:prstDash val="solid"/>
          </a:ln>
        </p:spPr>
        <p:txBody>
          <a:bodyPr vert="horz" lIns="0" tIns="0" rIns="0" bIns="0" anchor="t"/>
          <a:lstStyle/>
          <a:p>
            <a:pPr marL="0" marR="0" indent="0" algn="l">
              <a:lnSpc>
                <a:spcPts val="3800"/>
              </a:lnSpc>
              <a:spcAft>
                <a:spcPts val="0"/>
              </a:spcAft>
            </a:pPr>
            <a:r>
              <a:rPr lang="en-US" sz="3200" b="1" spc="-90">
                <a:solidFill>
                  <a:srgbClr val="FAE2D2"/>
                </a:solidFill>
                <a:latin typeface="Arial" panose="02020603050405020304" pitchFamily="2"/>
              </a:rPr>
              <a:t>Today’s AGENDA </a:t>
            </a:r>
          </a:p>
        </p:txBody>
      </p:sp>
      <p:sp>
        <p:nvSpPr>
          <p:cNvPr id="6" name="Text Placeholder 5"/>
          <p:cNvSpPr>
            <a:spLocks noGrp="1"/>
          </p:cNvSpPr>
          <p:nvPr>
            <p:ph type="body" idx="10"/>
          </p:nvPr>
        </p:nvSpPr>
        <p:spPr>
          <a:xfrm>
            <a:off x="4980305" y="1598295"/>
            <a:ext cx="2966085" cy="2199640"/>
          </a:xfrm>
          <a:prstGeom prst="rect">
            <a:avLst/>
          </a:prstGeom>
          <a:noFill/>
          <a:ln w="0" cmpd="sng">
            <a:noFill/>
            <a:prstDash val="solid"/>
          </a:ln>
        </p:spPr>
        <p:txBody>
          <a:bodyPr vert="horz" lIns="0" tIns="115570" rIns="0" bIns="0" anchor="t"/>
          <a:lstStyle/>
          <a:p>
            <a:pPr marL="365760" marR="0" indent="365760" algn="l">
              <a:lnSpc>
                <a:spcPts val="2800"/>
              </a:lnSpc>
              <a:spcAft>
                <a:spcPts val="0"/>
              </a:spcAft>
              <a:buFont typeface="Symbol"/>
              <a:buChar char="·"/>
            </a:pPr>
            <a:r>
              <a:rPr lang="en-US" sz="2400" b="1" spc="-45" dirty="0">
                <a:solidFill>
                  <a:srgbClr val="FFFFFF"/>
                </a:solidFill>
                <a:latin typeface="Tahoma" panose="020B0604030504040204" pitchFamily="34" charset="0"/>
                <a:ea typeface="Tahoma" panose="020B0604030504040204" pitchFamily="34" charset="0"/>
                <a:cs typeface="Tahoma" panose="020B0604030504040204" pitchFamily="34" charset="0"/>
              </a:rPr>
              <a:t>Health Care Coverage </a:t>
            </a:r>
          </a:p>
          <a:p>
            <a:pPr marL="365760" marR="0" indent="365760" algn="l">
              <a:lnSpc>
                <a:spcPts val="2500"/>
              </a:lnSpc>
              <a:spcBef>
                <a:spcPts val="100"/>
              </a:spcBef>
              <a:spcAft>
                <a:spcPts val="0"/>
              </a:spcAft>
              <a:buFont typeface="Symbol"/>
              <a:buChar char="·"/>
            </a:pPr>
            <a:r>
              <a:rPr lang="en-US" sz="2000" spc="-15" dirty="0">
                <a:solidFill>
                  <a:srgbClr val="FFFFFF"/>
                </a:solidFill>
                <a:latin typeface="Arial" panose="02020603050405020304" pitchFamily="2"/>
              </a:rPr>
              <a:t>Transitional Coverage </a:t>
            </a:r>
          </a:p>
          <a:p>
            <a:pPr marL="365760" marR="0" indent="365760" algn="l">
              <a:lnSpc>
                <a:spcPts val="2500"/>
              </a:lnSpc>
              <a:spcBef>
                <a:spcPts val="390"/>
              </a:spcBef>
              <a:spcAft>
                <a:spcPts val="0"/>
              </a:spcAft>
              <a:buFont typeface="Symbol"/>
              <a:buChar char="·"/>
            </a:pPr>
            <a:r>
              <a:rPr lang="en-US" sz="2000" spc="-15" dirty="0">
                <a:solidFill>
                  <a:srgbClr val="FFFFFF"/>
                </a:solidFill>
                <a:latin typeface="Arial" panose="02020603050405020304" pitchFamily="2"/>
              </a:rPr>
              <a:t>Benefit Information </a:t>
            </a:r>
          </a:p>
          <a:p>
            <a:pPr marL="365760" marR="0" indent="365760" algn="l">
              <a:lnSpc>
                <a:spcPts val="2500"/>
              </a:lnSpc>
              <a:spcBef>
                <a:spcPts val="390"/>
              </a:spcBef>
              <a:spcAft>
                <a:spcPts val="0"/>
              </a:spcAft>
              <a:buFont typeface="Symbol"/>
              <a:buChar char="·"/>
            </a:pPr>
            <a:r>
              <a:rPr lang="en-US" sz="2000" spc="-20" dirty="0">
                <a:solidFill>
                  <a:srgbClr val="FFFFFF"/>
                </a:solidFill>
                <a:latin typeface="Arial" panose="02020603050405020304" pitchFamily="2"/>
              </a:rPr>
              <a:t>Other Information </a:t>
            </a:r>
          </a:p>
          <a:p>
            <a:pPr marL="365760" marR="0" indent="365760" algn="l">
              <a:lnSpc>
                <a:spcPts val="2400"/>
              </a:lnSpc>
              <a:spcBef>
                <a:spcPts val="465"/>
              </a:spcBef>
              <a:spcAft>
                <a:spcPts val="0"/>
              </a:spcAft>
              <a:buFont typeface="Symbol"/>
              <a:buChar char="·"/>
            </a:pPr>
            <a:r>
              <a:rPr lang="en-US" sz="2000" spc="0" dirty="0">
                <a:solidFill>
                  <a:srgbClr val="FFFFFF"/>
                </a:solidFill>
                <a:latin typeface="Arial" panose="02020603050405020304" pitchFamily="2"/>
              </a:rPr>
              <a:t>For Information and Assistance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0" y="6510655"/>
            <a:ext cx="9144000" cy="347345"/>
          </a:xfrm>
          <a:prstGeom prst="rect">
            <a:avLst/>
          </a:prstGeom>
        </p:spPr>
      </p:pic>
      <p:sp>
        <p:nvSpPr>
          <p:cNvPr id="2" name="Text Placeholder 1"/>
          <p:cNvSpPr>
            <a:spLocks noGrp="1"/>
          </p:cNvSpPr>
          <p:nvPr>
            <p:ph type="body" idx="10"/>
          </p:nvPr>
        </p:nvSpPr>
        <p:spPr>
          <a:xfrm>
            <a:off x="0" y="355601"/>
            <a:ext cx="9144000" cy="807720"/>
          </a:xfrm>
          <a:prstGeom prst="rect">
            <a:avLst/>
          </a:prstGeom>
          <a:noFill/>
          <a:ln w="0" cmpd="sng">
            <a:noFill/>
            <a:prstDash val="solid"/>
          </a:ln>
        </p:spPr>
        <p:txBody>
          <a:bodyPr vert="horz" lIns="0" tIns="3810" rIns="0" bIns="0" anchor="t"/>
          <a:lstStyle/>
          <a:p>
            <a:pPr marL="0" marR="0" indent="0" algn="ctr">
              <a:lnSpc>
                <a:spcPts val="4300"/>
              </a:lnSpc>
              <a:spcAft>
                <a:spcPts val="4745"/>
              </a:spcAft>
            </a:pPr>
            <a:r>
              <a:rPr lang="en-US" sz="3800" spc="-5" dirty="0">
                <a:solidFill>
                  <a:srgbClr val="006BB6"/>
                </a:solidFill>
                <a:latin typeface="Arial" panose="02020603050405020304" pitchFamily="2"/>
              </a:rPr>
              <a:t>TRICARE Reserve Select: Costs </a:t>
            </a:r>
          </a:p>
        </p:txBody>
      </p:sp>
      <p:sp>
        <p:nvSpPr>
          <p:cNvPr id="3" name="Text Placeholder 2"/>
          <p:cNvSpPr>
            <a:spLocks noGrp="1"/>
          </p:cNvSpPr>
          <p:nvPr>
            <p:ph type="body" idx="10"/>
          </p:nvPr>
        </p:nvSpPr>
        <p:spPr>
          <a:xfrm>
            <a:off x="408304" y="1510665"/>
            <a:ext cx="8479663" cy="4999990"/>
          </a:xfrm>
          <a:prstGeom prst="rect">
            <a:avLst/>
          </a:prstGeom>
          <a:noFill/>
          <a:ln w="0" cmpd="sng">
            <a:noFill/>
            <a:prstDash val="solid"/>
          </a:ln>
        </p:spPr>
        <p:txBody>
          <a:bodyPr vert="horz" lIns="0" tIns="0" rIns="0" bIns="0" anchor="t">
            <a:normAutofit fontScale="97500"/>
          </a:bodyPr>
          <a:lstStyle/>
          <a:p>
            <a:pPr marL="800100" marR="0" indent="-342900" algn="l">
              <a:lnSpc>
                <a:spcPts val="2500"/>
              </a:lnSpc>
              <a:spcAft>
                <a:spcPts val="0"/>
              </a:spcAft>
              <a:buFont typeface="Arial" panose="020B0604020202020204" pitchFamily="34" charset="0"/>
              <a:buChar char="•"/>
            </a:pPr>
            <a:r>
              <a:rPr lang="en-US" sz="2000" spc="0" dirty="0">
                <a:solidFill>
                  <a:srgbClr val="000000"/>
                </a:solidFill>
                <a:latin typeface="Arial" panose="02020603050405020304" pitchFamily="2"/>
              </a:rPr>
              <a:t>Monthly premiums (per calendar year):</a:t>
            </a:r>
          </a:p>
          <a:p>
            <a:pPr marL="457200" marR="0" algn="l">
              <a:lnSpc>
                <a:spcPts val="2500"/>
              </a:lnSpc>
              <a:spcAft>
                <a:spcPts val="0"/>
              </a:spcAft>
            </a:pPr>
            <a:r>
              <a:rPr lang="en-US" sz="2000" dirty="0"/>
              <a:t>	</a:t>
            </a:r>
            <a:r>
              <a:rPr lang="en-US" sz="2000" spc="0" dirty="0">
                <a:solidFill>
                  <a:srgbClr val="000000"/>
                </a:solidFill>
                <a:latin typeface="Arial" panose="02020603050405020304" pitchFamily="2"/>
              </a:rPr>
              <a:t>– Go to   </a:t>
            </a:r>
            <a:r>
              <a:rPr lang="en-US" sz="2000" b="1" u="sng" spc="0" dirty="0">
                <a:solidFill>
                  <a:srgbClr val="0000FF"/>
                </a:solidFill>
                <a:latin typeface="Arial" panose="02020603050405020304" pitchFamily="2"/>
              </a:rPr>
              <a:t>www.tricare.mil/costs</a:t>
            </a:r>
            <a:r>
              <a:rPr lang="en-US" sz="2000" spc="0" dirty="0">
                <a:solidFill>
                  <a:srgbClr val="13377C"/>
                </a:solidFill>
                <a:latin typeface="Arial" panose="02020603050405020304" pitchFamily="2"/>
              </a:rPr>
              <a:t>. </a:t>
            </a:r>
          </a:p>
          <a:p>
            <a:pPr marL="457200" marR="0" algn="l">
              <a:lnSpc>
                <a:spcPts val="2500"/>
              </a:lnSpc>
              <a:spcAft>
                <a:spcPts val="0"/>
              </a:spcAft>
            </a:pPr>
            <a:endParaRPr lang="en-US" sz="2000" spc="0" dirty="0">
              <a:solidFill>
                <a:srgbClr val="13377C"/>
              </a:solidFill>
              <a:latin typeface="Arial" panose="02020603050405020304" pitchFamily="2"/>
            </a:endParaRPr>
          </a:p>
          <a:p>
            <a:pPr marL="800100" lvl="2" indent="-342900" algn="l">
              <a:lnSpc>
                <a:spcPts val="2500"/>
              </a:lnSpc>
              <a:buFont typeface="Arial" panose="020B0604020202020204" pitchFamily="34" charset="0"/>
              <a:buChar char="•"/>
            </a:pPr>
            <a:r>
              <a:rPr lang="en-US" sz="2000" spc="15" dirty="0">
                <a:solidFill>
                  <a:srgbClr val="000000"/>
                </a:solidFill>
                <a:latin typeface="Arial" panose="02020603050405020304" pitchFamily="2"/>
              </a:rPr>
              <a:t>Annual deductible is based on sponsor’s pay grade. </a:t>
            </a:r>
          </a:p>
          <a:p>
            <a:pPr marL="457200" lvl="2" algn="l">
              <a:lnSpc>
                <a:spcPts val="2500"/>
              </a:lnSpc>
            </a:pPr>
            <a:endParaRPr lang="en-US" sz="2000" spc="15" dirty="0">
              <a:solidFill>
                <a:srgbClr val="000000"/>
              </a:solidFill>
              <a:latin typeface="Arial" panose="02020603050405020304" pitchFamily="2"/>
            </a:endParaRPr>
          </a:p>
          <a:p>
            <a:pPr marL="708660" marR="457200" indent="-342900" algn="l">
              <a:lnSpc>
                <a:spcPts val="2400"/>
              </a:lnSpc>
              <a:spcBef>
                <a:spcPts val="475"/>
              </a:spcBef>
              <a:spcAft>
                <a:spcPts val="0"/>
              </a:spcAft>
              <a:buFont typeface="Arial" panose="020B0604020202020204" pitchFamily="34" charset="0"/>
              <a:buChar char="•"/>
            </a:pPr>
            <a:r>
              <a:rPr lang="en-US" sz="2000" spc="0" dirty="0">
                <a:solidFill>
                  <a:srgbClr val="000000"/>
                </a:solidFill>
                <a:latin typeface="Arial" panose="02020603050405020304" pitchFamily="2"/>
              </a:rPr>
              <a:t>Cost-shares apply for covered services and vary depending on the type of provider (network or non-network).</a:t>
            </a:r>
          </a:p>
          <a:p>
            <a:pPr marL="708660" marR="457200" indent="-342900" algn="l">
              <a:lnSpc>
                <a:spcPts val="2400"/>
              </a:lnSpc>
              <a:spcBef>
                <a:spcPts val="475"/>
              </a:spcBef>
              <a:spcAft>
                <a:spcPts val="0"/>
              </a:spcAft>
              <a:buFont typeface="Arial" panose="020B0604020202020204" pitchFamily="34" charset="0"/>
              <a:buChar char="•"/>
            </a:pPr>
            <a:endParaRPr lang="en-US" sz="2000" dirty="0">
              <a:solidFill>
                <a:srgbClr val="000000"/>
              </a:solidFill>
              <a:latin typeface="Arial" panose="02020603050405020304" pitchFamily="2"/>
            </a:endParaRPr>
          </a:p>
          <a:p>
            <a:pPr marL="708660" marR="457200" indent="-342900" algn="l">
              <a:lnSpc>
                <a:spcPts val="2400"/>
              </a:lnSpc>
              <a:spcBef>
                <a:spcPts val="475"/>
              </a:spcBef>
              <a:spcAft>
                <a:spcPts val="0"/>
              </a:spcAft>
              <a:buFont typeface="Arial" panose="020B0604020202020204" pitchFamily="34" charset="0"/>
              <a:buChar char="•"/>
            </a:pPr>
            <a:r>
              <a:rPr lang="en-US" sz="2000" spc="-5" dirty="0">
                <a:solidFill>
                  <a:srgbClr val="000000"/>
                </a:solidFill>
                <a:latin typeface="Arial" panose="02020603050405020304" pitchFamily="2"/>
              </a:rPr>
              <a:t>The catastrophic cap is per family for covered medical services. </a:t>
            </a:r>
          </a:p>
          <a:p>
            <a:pPr marL="708660" marR="457200" indent="-342900" algn="l">
              <a:lnSpc>
                <a:spcPts val="2400"/>
              </a:lnSpc>
              <a:spcBef>
                <a:spcPts val="475"/>
              </a:spcBef>
              <a:spcAft>
                <a:spcPts val="0"/>
              </a:spcAft>
              <a:buFont typeface="Arial" panose="020B0604020202020204" pitchFamily="34" charset="0"/>
              <a:buChar char="•"/>
            </a:pPr>
            <a:endParaRPr lang="en-US" sz="2000" spc="-5" dirty="0">
              <a:solidFill>
                <a:srgbClr val="000000"/>
              </a:solidFill>
              <a:latin typeface="Arial" panose="02020603050405020304" pitchFamily="2"/>
            </a:endParaRPr>
          </a:p>
          <a:p>
            <a:pPr marL="708660" marR="457200" indent="-342900" algn="l">
              <a:lnSpc>
                <a:spcPts val="2400"/>
              </a:lnSpc>
              <a:spcBef>
                <a:spcPts val="475"/>
              </a:spcBef>
              <a:spcAft>
                <a:spcPts val="0"/>
              </a:spcAft>
              <a:buFont typeface="Arial" panose="020B0604020202020204" pitchFamily="34" charset="0"/>
              <a:buChar char="•"/>
            </a:pPr>
            <a:r>
              <a:rPr lang="en-US" sz="2000" spc="-5" dirty="0">
                <a:solidFill>
                  <a:srgbClr val="000000"/>
                </a:solidFill>
                <a:latin typeface="Arial" panose="02020603050405020304" pitchFamily="2"/>
              </a:rPr>
              <a:t>F</a:t>
            </a:r>
            <a:r>
              <a:rPr lang="en-US" sz="2000" spc="-20" dirty="0">
                <a:solidFill>
                  <a:srgbClr val="000000"/>
                </a:solidFill>
                <a:latin typeface="Arial" panose="02020603050405020304" pitchFamily="2"/>
              </a:rPr>
              <a:t>or the most up-to-date cost information, visit  </a:t>
            </a:r>
            <a:r>
              <a:rPr lang="en-US" sz="2000" b="1" u="sng" spc="-15" dirty="0">
                <a:solidFill>
                  <a:srgbClr val="0000FF"/>
                </a:solidFill>
                <a:latin typeface="Arial" panose="02020603050405020304" pitchFamily="2"/>
              </a:rPr>
              <a:t>www.tricare.mil/costs</a:t>
            </a:r>
            <a:r>
              <a:rPr lang="en-US" sz="2000" spc="-20" dirty="0">
                <a:solidFill>
                  <a:srgbClr val="13377C"/>
                </a:solidFill>
                <a:latin typeface="Arial" panose="02020603050405020304" pitchFamily="2"/>
              </a:rPr>
              <a:t>. </a:t>
            </a:r>
          </a:p>
        </p:txBody>
      </p:sp>
    </p:spTree>
    <p:extLst>
      <p:ext uri="{BB962C8B-B14F-4D97-AF65-F5344CB8AC3E}">
        <p14:creationId xmlns:p14="http://schemas.microsoft.com/office/powerpoint/2010/main" val="2797382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idx="4294967295"/>
          </p:nvPr>
        </p:nvSpPr>
        <p:spPr>
          <a:xfrm>
            <a:off x="457200" y="274638"/>
            <a:ext cx="8229600" cy="1143000"/>
          </a:xfrm>
          <a:prstGeom prst="rect">
            <a:avLst/>
          </a:prstGeom>
        </p:spPr>
        <p:txBody>
          <a:bodyPr>
            <a:normAutofit/>
          </a:bodyPr>
          <a:lstStyle/>
          <a:p>
            <a:r>
              <a:rPr lang="en-US" dirty="0"/>
              <a:t>Today’s Agenda: Other Important Information</a:t>
            </a:r>
          </a:p>
        </p:txBody>
      </p:sp>
      <p:pic>
        <p:nvPicPr>
          <p:cNvPr id="4" name="Content Placeholder 3" descr="Optional Presenter Comment: We will now discuss other important information.&#10;" title="Today’s Agenda: Other Important Information"/>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9144000" cy="6857999"/>
          </a:xfrm>
        </p:spPr>
      </p:pic>
      <p:sp>
        <p:nvSpPr>
          <p:cNvPr id="2" name="Rectangle 1"/>
          <p:cNvSpPr/>
          <p:nvPr/>
        </p:nvSpPr>
        <p:spPr>
          <a:xfrm>
            <a:off x="4692162" y="3115408"/>
            <a:ext cx="4084320" cy="76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0" dirty="0">
                <a:solidFill>
                  <a:schemeClr val="bg1"/>
                </a:solidFill>
                <a:latin typeface="Tahoma" panose="020B0604030504040204" pitchFamily="34" charset="0"/>
                <a:ea typeface="Tahoma" panose="020B0604030504040204" pitchFamily="34" charset="0"/>
                <a:cs typeface="Tahoma" panose="020B0604030504040204" pitchFamily="34" charset="0"/>
              </a:rPr>
              <a:t>TRICARE Pharmacy</a:t>
            </a:r>
          </a:p>
        </p:txBody>
      </p:sp>
    </p:spTree>
    <p:extLst>
      <p:ext uri="{BB962C8B-B14F-4D97-AF65-F5344CB8AC3E}">
        <p14:creationId xmlns:p14="http://schemas.microsoft.com/office/powerpoint/2010/main" val="760722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Transitional Coverage Timel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hidden="1"/>
          <p:cNvSpPr>
            <a:spLocks noGrp="1"/>
          </p:cNvSpPr>
          <p:nvPr>
            <p:ph type="title"/>
          </p:nvPr>
        </p:nvSpPr>
        <p:spPr/>
        <p:txBody>
          <a:bodyPr/>
          <a:lstStyle/>
          <a:p>
            <a:r>
              <a:rPr lang="en-US" dirty="0"/>
              <a:t>Transitional Coverage Timeline</a:t>
            </a:r>
          </a:p>
        </p:txBody>
      </p:sp>
      <p:sp>
        <p:nvSpPr>
          <p:cNvPr id="2" name="Oval 1"/>
          <p:cNvSpPr/>
          <p:nvPr/>
        </p:nvSpPr>
        <p:spPr>
          <a:xfrm>
            <a:off x="5721724" y="3123079"/>
            <a:ext cx="336176" cy="305921"/>
          </a:xfrm>
          <a:prstGeom prst="ellipse">
            <a:avLst/>
          </a:prstGeom>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2" idx="0"/>
          </p:cNvCxnSpPr>
          <p:nvPr/>
        </p:nvCxnSpPr>
        <p:spPr>
          <a:xfrm flipV="1">
            <a:off x="5889812" y="2985249"/>
            <a:ext cx="0" cy="13783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057900" y="3123079"/>
            <a:ext cx="2716306" cy="305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TRICARE Reserve Select</a:t>
            </a:r>
          </a:p>
        </p:txBody>
      </p:sp>
      <p:sp>
        <p:nvSpPr>
          <p:cNvPr id="11" name="Oval 10"/>
          <p:cNvSpPr/>
          <p:nvPr/>
        </p:nvSpPr>
        <p:spPr>
          <a:xfrm>
            <a:off x="2189629" y="6059020"/>
            <a:ext cx="336176" cy="305921"/>
          </a:xfrm>
          <a:prstGeom prst="ellipse">
            <a:avLst/>
          </a:prstGeom>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V="1">
            <a:off x="2357717" y="5741894"/>
            <a:ext cx="0" cy="317126"/>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525805" y="6059019"/>
            <a:ext cx="3000936" cy="3059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TRICARE Reserve Select [TRS]</a:t>
            </a:r>
          </a:p>
        </p:txBody>
      </p:sp>
    </p:spTree>
    <p:extLst>
      <p:ext uri="{BB962C8B-B14F-4D97-AF65-F5344CB8AC3E}">
        <p14:creationId xmlns:p14="http://schemas.microsoft.com/office/powerpoint/2010/main" val="40505406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457200" y="1249680"/>
            <a:ext cx="8205470" cy="4815840"/>
          </a:xfrm>
          <a:prstGeom prst="rect">
            <a:avLst/>
          </a:prstGeom>
        </p:spPr>
      </p:pic>
      <p:pic>
        <p:nvPicPr>
          <p:cNvPr id="6" name="Picture 5"/>
          <p:cNvPicPr/>
          <p:nvPr/>
        </p:nvPicPr>
        <p:blipFill>
          <a:blip r:embed="rId3"/>
          <a:stretch>
            <a:fillRect/>
          </a:stretch>
        </p:blipFill>
        <p:spPr>
          <a:xfrm>
            <a:off x="2243455" y="389890"/>
            <a:ext cx="423545" cy="485140"/>
          </a:xfrm>
          <a:prstGeom prst="rect">
            <a:avLst/>
          </a:prstGeom>
        </p:spPr>
      </p:pic>
      <p:pic>
        <p:nvPicPr>
          <p:cNvPr id="8" name="Picture 7"/>
          <p:cNvPicPr/>
          <p:nvPr/>
        </p:nvPicPr>
        <p:blipFill>
          <a:blip r:embed="rId4"/>
          <a:stretch>
            <a:fillRect/>
          </a:stretch>
        </p:blipFill>
        <p:spPr>
          <a:xfrm>
            <a:off x="0" y="6510655"/>
            <a:ext cx="9144000" cy="347345"/>
          </a:xfrm>
          <a:prstGeom prst="rect">
            <a:avLst/>
          </a:prstGeom>
        </p:spPr>
      </p:pic>
      <p:graphicFrame>
        <p:nvGraphicFramePr>
          <p:cNvPr id="5" name="Table 4"/>
          <p:cNvGraphicFramePr>
            <a:graphicFrameLocks noGrp="1"/>
          </p:cNvGraphicFramePr>
          <p:nvPr/>
        </p:nvGraphicFramePr>
        <p:xfrm>
          <a:off x="0" y="355600"/>
          <a:ext cx="9144000" cy="551180"/>
        </p:xfrm>
        <a:graphic>
          <a:graphicData uri="http://schemas.openxmlformats.org/drawingml/2006/table">
            <a:tbl>
              <a:tblPr/>
              <a:tblGrid>
                <a:gridCol w="2667000">
                  <a:extLst>
                    <a:ext uri="{9D8B030D-6E8A-4147-A177-3AD203B41FA5}">
                      <a16:colId xmlns:a16="http://schemas.microsoft.com/office/drawing/2014/main" val="20000"/>
                    </a:ext>
                  </a:extLst>
                </a:gridCol>
                <a:gridCol w="6477000">
                  <a:extLst>
                    <a:ext uri="{9D8B030D-6E8A-4147-A177-3AD203B41FA5}">
                      <a16:colId xmlns:a16="http://schemas.microsoft.com/office/drawing/2014/main" val="20001"/>
                    </a:ext>
                  </a:extLst>
                </a:gridCol>
              </a:tblGrid>
              <a:tr h="551180">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2221865" indent="0" algn="r">
                        <a:lnSpc>
                          <a:spcPts val="4300"/>
                        </a:lnSpc>
                        <a:spcBef>
                          <a:spcPts val="0"/>
                        </a:spcBef>
                        <a:spcAft>
                          <a:spcPts val="0"/>
                        </a:spcAft>
                      </a:pPr>
                      <a:r>
                        <a:rPr lang="en-US" sz="3800" spc="0">
                          <a:solidFill>
                            <a:srgbClr val="006BB6"/>
                          </a:solidFill>
                          <a:latin typeface="Arial" panose="02020603050405020304" pitchFamily="2"/>
                        </a:rPr>
                        <a:t>Pharmacy Options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9" name="Text Placeholder 8"/>
          <p:cNvSpPr>
            <a:spLocks noGrp="1"/>
          </p:cNvSpPr>
          <p:nvPr>
            <p:ph type="body" idx="10"/>
          </p:nvPr>
        </p:nvSpPr>
        <p:spPr>
          <a:xfrm>
            <a:off x="685800" y="1431290"/>
            <a:ext cx="1676400" cy="537845"/>
          </a:xfrm>
          <a:prstGeom prst="rect">
            <a:avLst/>
          </a:prstGeom>
          <a:noFill/>
          <a:ln w="0" cmpd="sng">
            <a:noFill/>
            <a:prstDash val="solid"/>
          </a:ln>
        </p:spPr>
        <p:txBody>
          <a:bodyPr vert="horz" lIns="0" tIns="13970" rIns="0" bIns="0" anchor="t"/>
          <a:lstStyle/>
          <a:p>
            <a:pPr marL="0" marR="0" indent="0" algn="l">
              <a:lnSpc>
                <a:spcPts val="1900"/>
              </a:lnSpc>
              <a:spcAft>
                <a:spcPts val="260"/>
              </a:spcAft>
            </a:pPr>
            <a:r>
              <a:rPr lang="en-US" sz="1600" spc="200">
                <a:solidFill>
                  <a:srgbClr val="2A2A2B"/>
                </a:solidFill>
                <a:latin typeface="Arial" panose="02020603050405020304" pitchFamily="2"/>
              </a:rPr>
              <a:t>Military Pharmacy </a:t>
            </a:r>
          </a:p>
        </p:txBody>
      </p:sp>
      <p:sp>
        <p:nvSpPr>
          <p:cNvPr id="10" name="Text Placeholder 9"/>
          <p:cNvSpPr>
            <a:spLocks noGrp="1"/>
          </p:cNvSpPr>
          <p:nvPr>
            <p:ph type="body" idx="10"/>
          </p:nvPr>
        </p:nvSpPr>
        <p:spPr>
          <a:xfrm>
            <a:off x="685800" y="2660650"/>
            <a:ext cx="1676400" cy="692150"/>
          </a:xfrm>
          <a:prstGeom prst="rect">
            <a:avLst/>
          </a:prstGeom>
          <a:noFill/>
          <a:ln w="0" cmpd="sng">
            <a:noFill/>
            <a:prstDash val="solid"/>
          </a:ln>
        </p:spPr>
        <p:txBody>
          <a:bodyPr vert="horz" lIns="0" tIns="0" rIns="0" bIns="0" anchor="t"/>
          <a:lstStyle/>
          <a:p>
            <a:pPr marL="0" marR="0" indent="0" algn="l">
              <a:lnSpc>
                <a:spcPts val="1800"/>
              </a:lnSpc>
              <a:spcAft>
                <a:spcPts val="0"/>
              </a:spcAft>
            </a:pPr>
            <a:r>
              <a:rPr lang="en-US" sz="1600" spc="180">
                <a:solidFill>
                  <a:srgbClr val="2A2A2B"/>
                </a:solidFill>
                <a:latin typeface="Arial" panose="02020603050405020304" pitchFamily="2"/>
              </a:rPr>
              <a:t>TRICARE Pharmacy Home Delivery </a:t>
            </a:r>
          </a:p>
        </p:txBody>
      </p:sp>
      <p:sp>
        <p:nvSpPr>
          <p:cNvPr id="11" name="Text Placeholder 10"/>
          <p:cNvSpPr>
            <a:spLocks noGrp="1"/>
          </p:cNvSpPr>
          <p:nvPr>
            <p:ph type="body" idx="10"/>
          </p:nvPr>
        </p:nvSpPr>
        <p:spPr>
          <a:xfrm>
            <a:off x="685800" y="3980815"/>
            <a:ext cx="1676400" cy="691515"/>
          </a:xfrm>
          <a:prstGeom prst="rect">
            <a:avLst/>
          </a:prstGeom>
          <a:noFill/>
          <a:ln w="0" cmpd="sng">
            <a:noFill/>
            <a:prstDash val="solid"/>
          </a:ln>
        </p:spPr>
        <p:txBody>
          <a:bodyPr vert="horz" lIns="0" tIns="0" rIns="0" bIns="0" anchor="t"/>
          <a:lstStyle/>
          <a:p>
            <a:pPr marL="0" marR="0" indent="0" algn="l">
              <a:lnSpc>
                <a:spcPts val="1600"/>
              </a:lnSpc>
              <a:spcAft>
                <a:spcPts val="0"/>
              </a:spcAft>
            </a:pPr>
            <a:r>
              <a:rPr lang="en-US" sz="1600" spc="100">
                <a:solidFill>
                  <a:srgbClr val="2A2A2B"/>
                </a:solidFill>
                <a:latin typeface="Arial" panose="02020603050405020304" pitchFamily="2"/>
              </a:rPr>
              <a:t>TRICARE </a:t>
            </a:r>
          </a:p>
          <a:p>
            <a:pPr marL="0" marR="0" indent="0" algn="l">
              <a:lnSpc>
                <a:spcPts val="1900"/>
              </a:lnSpc>
              <a:spcBef>
                <a:spcPts val="0"/>
              </a:spcBef>
              <a:spcAft>
                <a:spcPts val="0"/>
              </a:spcAft>
            </a:pPr>
            <a:r>
              <a:rPr lang="en-US" sz="1600" spc="0">
                <a:solidFill>
                  <a:srgbClr val="2A2A2B"/>
                </a:solidFill>
                <a:latin typeface="Arial" panose="02020603050405020304" pitchFamily="2"/>
              </a:rPr>
              <a:t>Retail Network Pharmacy </a:t>
            </a:r>
          </a:p>
        </p:txBody>
      </p:sp>
      <p:sp>
        <p:nvSpPr>
          <p:cNvPr id="12" name="Text Placeholder 11"/>
          <p:cNvSpPr>
            <a:spLocks noGrp="1"/>
          </p:cNvSpPr>
          <p:nvPr>
            <p:ph type="body" idx="10"/>
          </p:nvPr>
        </p:nvSpPr>
        <p:spPr>
          <a:xfrm>
            <a:off x="3727450" y="1431290"/>
            <a:ext cx="4191000" cy="537845"/>
          </a:xfrm>
          <a:prstGeom prst="rect">
            <a:avLst/>
          </a:prstGeom>
          <a:noFill/>
          <a:ln w="0" cmpd="sng">
            <a:noFill/>
            <a:prstDash val="solid"/>
          </a:ln>
        </p:spPr>
        <p:txBody>
          <a:bodyPr vert="horz" lIns="0" tIns="0" rIns="0" bIns="0" anchor="t"/>
          <a:lstStyle/>
          <a:p>
            <a:pPr marL="0" marR="0" indent="365760" algn="l">
              <a:lnSpc>
                <a:spcPts val="1800"/>
              </a:lnSpc>
              <a:spcAft>
                <a:spcPts val="0"/>
              </a:spcAft>
              <a:buFont typeface="Symbol"/>
              <a:buChar char="·"/>
            </a:pPr>
            <a:r>
              <a:rPr lang="en-US" sz="1600" spc="-15">
                <a:solidFill>
                  <a:srgbClr val="000000"/>
                </a:solidFill>
                <a:latin typeface="Arial" panose="02020603050405020304" pitchFamily="2"/>
              </a:rPr>
              <a:t>Usually inside military hospitals and clinics </a:t>
            </a:r>
          </a:p>
          <a:p>
            <a:pPr marL="0" marR="0" indent="365760" algn="l">
              <a:lnSpc>
                <a:spcPts val="1900"/>
              </a:lnSpc>
              <a:spcBef>
                <a:spcPts val="430"/>
              </a:spcBef>
              <a:spcAft>
                <a:spcPts val="0"/>
              </a:spcAft>
              <a:buFont typeface="Symbol"/>
              <a:buChar char="·"/>
            </a:pPr>
            <a:r>
              <a:rPr lang="en-US" sz="1600" spc="-5">
                <a:solidFill>
                  <a:srgbClr val="000000"/>
                </a:solidFill>
                <a:latin typeface="Arial" panose="02020603050405020304" pitchFamily="2"/>
              </a:rPr>
              <a:t>Get up to a 90-day supply </a:t>
            </a:r>
          </a:p>
        </p:txBody>
      </p:sp>
      <p:sp>
        <p:nvSpPr>
          <p:cNvPr id="13" name="Text Placeholder 12"/>
          <p:cNvSpPr>
            <a:spLocks noGrp="1"/>
          </p:cNvSpPr>
          <p:nvPr>
            <p:ph type="body" idx="10"/>
          </p:nvPr>
        </p:nvSpPr>
        <p:spPr>
          <a:xfrm>
            <a:off x="3727450" y="2660650"/>
            <a:ext cx="4191000" cy="692150"/>
          </a:xfrm>
          <a:prstGeom prst="rect">
            <a:avLst/>
          </a:prstGeom>
          <a:noFill/>
          <a:ln w="0" cmpd="sng">
            <a:noFill/>
            <a:prstDash val="solid"/>
          </a:ln>
        </p:spPr>
        <p:txBody>
          <a:bodyPr vert="horz" lIns="0" tIns="46990" rIns="0" bIns="0" anchor="t"/>
          <a:lstStyle/>
          <a:p>
            <a:pPr marL="0" marR="0" indent="365760" algn="l">
              <a:lnSpc>
                <a:spcPts val="2000"/>
              </a:lnSpc>
              <a:spcAft>
                <a:spcPts val="0"/>
              </a:spcAft>
              <a:buFont typeface="Symbol"/>
              <a:buChar char="·"/>
            </a:pPr>
            <a:r>
              <a:rPr lang="en-US" sz="1600" spc="0">
                <a:solidFill>
                  <a:srgbClr val="000000"/>
                </a:solidFill>
                <a:latin typeface="Arial" panose="02020603050405020304" pitchFamily="2"/>
              </a:rPr>
              <a:t>Must use this option for some drugs </a:t>
            </a:r>
          </a:p>
          <a:p>
            <a:pPr marL="0" marR="0" indent="365760" algn="l">
              <a:lnSpc>
                <a:spcPts val="2000"/>
              </a:lnSpc>
              <a:spcBef>
                <a:spcPts val="430"/>
              </a:spcBef>
              <a:spcAft>
                <a:spcPts val="610"/>
              </a:spcAft>
              <a:buFont typeface="Symbol"/>
              <a:buChar char="·"/>
            </a:pPr>
            <a:r>
              <a:rPr lang="en-US" sz="1600" spc="-5">
                <a:solidFill>
                  <a:srgbClr val="000000"/>
                </a:solidFill>
                <a:latin typeface="Arial" panose="02020603050405020304" pitchFamily="2"/>
              </a:rPr>
              <a:t>Get up to a 90-day supply </a:t>
            </a:r>
          </a:p>
        </p:txBody>
      </p:sp>
      <p:sp>
        <p:nvSpPr>
          <p:cNvPr id="14" name="Text Placeholder 13"/>
          <p:cNvSpPr>
            <a:spLocks noGrp="1"/>
          </p:cNvSpPr>
          <p:nvPr>
            <p:ph type="body" idx="10"/>
          </p:nvPr>
        </p:nvSpPr>
        <p:spPr>
          <a:xfrm>
            <a:off x="3727450" y="3980815"/>
            <a:ext cx="4191000" cy="691515"/>
          </a:xfrm>
          <a:prstGeom prst="rect">
            <a:avLst/>
          </a:prstGeom>
          <a:noFill/>
          <a:ln w="0" cmpd="sng">
            <a:noFill/>
            <a:prstDash val="solid"/>
          </a:ln>
        </p:spPr>
        <p:txBody>
          <a:bodyPr vert="horz" lIns="0" tIns="25400" rIns="0" bIns="0" anchor="t"/>
          <a:lstStyle/>
          <a:p>
            <a:pPr marL="0" marR="0" indent="365760" algn="l">
              <a:lnSpc>
                <a:spcPts val="2000"/>
              </a:lnSpc>
              <a:spcAft>
                <a:spcPts val="0"/>
              </a:spcAft>
              <a:buFont typeface="Symbol"/>
              <a:buChar char="·"/>
            </a:pPr>
            <a:r>
              <a:rPr lang="en-US" sz="1600" spc="-20">
                <a:solidFill>
                  <a:srgbClr val="000000"/>
                </a:solidFill>
                <a:latin typeface="Arial" panose="02020603050405020304" pitchFamily="2"/>
              </a:rPr>
              <a:t>Fill prescriptions without submitting a claim </a:t>
            </a:r>
          </a:p>
          <a:p>
            <a:pPr marL="0" marR="0" indent="365760" algn="l">
              <a:lnSpc>
                <a:spcPts val="2000"/>
              </a:lnSpc>
              <a:spcBef>
                <a:spcPts val="405"/>
              </a:spcBef>
              <a:spcAft>
                <a:spcPts val="780"/>
              </a:spcAft>
              <a:buFont typeface="Symbol"/>
              <a:buChar char="·"/>
            </a:pPr>
            <a:r>
              <a:rPr lang="en-US" sz="1600" spc="-5">
                <a:solidFill>
                  <a:srgbClr val="000000"/>
                </a:solidFill>
                <a:latin typeface="Arial" panose="02020603050405020304" pitchFamily="2"/>
              </a:rPr>
              <a:t>Get up to a 30-day supply </a:t>
            </a:r>
          </a:p>
        </p:txBody>
      </p:sp>
      <p:sp>
        <p:nvSpPr>
          <p:cNvPr id="15" name="Text Placeholder 14"/>
          <p:cNvSpPr>
            <a:spLocks noGrp="1"/>
          </p:cNvSpPr>
          <p:nvPr>
            <p:ph type="body" idx="10"/>
          </p:nvPr>
        </p:nvSpPr>
        <p:spPr>
          <a:xfrm>
            <a:off x="3413760" y="5198745"/>
            <a:ext cx="5486400" cy="1234440"/>
          </a:xfrm>
          <a:prstGeom prst="rect">
            <a:avLst/>
          </a:prstGeom>
          <a:noFill/>
          <a:ln w="0" cmpd="sng">
            <a:noFill/>
            <a:prstDash val="solid"/>
          </a:ln>
        </p:spPr>
        <p:txBody>
          <a:bodyPr vert="horz" lIns="0" tIns="3175" rIns="0" bIns="0" anchor="t"/>
          <a:lstStyle/>
          <a:p>
            <a:pPr marL="411480" marR="1005840" indent="320040" algn="l">
              <a:lnSpc>
                <a:spcPts val="1900"/>
              </a:lnSpc>
              <a:spcAft>
                <a:spcPts val="0"/>
              </a:spcAft>
              <a:buFont typeface="Symbol"/>
              <a:buChar char="·"/>
            </a:pPr>
            <a:r>
              <a:rPr lang="en-US" sz="1600" spc="0" dirty="0">
                <a:solidFill>
                  <a:srgbClr val="000000"/>
                </a:solidFill>
                <a:latin typeface="Arial" panose="02020603050405020304" pitchFamily="2"/>
              </a:rPr>
              <a:t>Pay full price up front and file a claim to get a portion of your money back </a:t>
            </a:r>
          </a:p>
          <a:p>
            <a:pPr marL="411480" marR="0" indent="320040" algn="l">
              <a:lnSpc>
                <a:spcPts val="2000"/>
              </a:lnSpc>
              <a:spcBef>
                <a:spcPts val="430"/>
              </a:spcBef>
              <a:spcAft>
                <a:spcPts val="3775"/>
              </a:spcAft>
              <a:buFont typeface="Symbol"/>
              <a:buChar char="·"/>
            </a:pPr>
            <a:r>
              <a:rPr lang="en-US" sz="1600" spc="0" dirty="0">
                <a:solidFill>
                  <a:srgbClr val="000000"/>
                </a:solidFill>
                <a:latin typeface="Arial" panose="02020603050405020304" pitchFamily="2"/>
              </a:rPr>
              <a:t>Get up to a 30-day supply </a:t>
            </a:r>
          </a:p>
        </p:txBody>
      </p:sp>
      <p:sp>
        <p:nvSpPr>
          <p:cNvPr id="16" name="Text Placeholder 15"/>
          <p:cNvSpPr>
            <a:spLocks noGrp="1"/>
          </p:cNvSpPr>
          <p:nvPr>
            <p:ph type="body" idx="10"/>
          </p:nvPr>
        </p:nvSpPr>
        <p:spPr>
          <a:xfrm>
            <a:off x="694690" y="5384800"/>
            <a:ext cx="1454150" cy="480060"/>
          </a:xfrm>
          <a:prstGeom prst="rect">
            <a:avLst/>
          </a:prstGeom>
          <a:noFill/>
          <a:ln w="0" cmpd="sng">
            <a:noFill/>
            <a:prstDash val="solid"/>
          </a:ln>
        </p:spPr>
        <p:txBody>
          <a:bodyPr vert="horz" lIns="0" tIns="0" rIns="0" bIns="0" anchor="t"/>
          <a:lstStyle/>
          <a:p>
            <a:pPr marL="0" marR="0" indent="0" algn="l">
              <a:lnSpc>
                <a:spcPts val="1900"/>
              </a:lnSpc>
              <a:spcAft>
                <a:spcPts val="0"/>
              </a:spcAft>
            </a:pPr>
            <a:r>
              <a:rPr lang="en-US" sz="1600" spc="0">
                <a:solidFill>
                  <a:srgbClr val="2A2A2B"/>
                </a:solidFill>
                <a:latin typeface="Arial" panose="02020603050405020304" pitchFamily="2"/>
              </a:rPr>
              <a:t>Non-Network Pharmacy </a:t>
            </a:r>
          </a:p>
        </p:txBody>
      </p:sp>
    </p:spTree>
    <p:extLst>
      <p:ext uri="{BB962C8B-B14F-4D97-AF65-F5344CB8AC3E}">
        <p14:creationId xmlns:p14="http://schemas.microsoft.com/office/powerpoint/2010/main" val="53179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991362" y="323469"/>
            <a:ext cx="6819900" cy="895350"/>
          </a:xfrm>
          <a:prstGeom prst="rect">
            <a:avLst/>
          </a:prstGeom>
        </p:spPr>
      </p:pic>
      <p:pic>
        <p:nvPicPr>
          <p:cNvPr id="11" name="Picture 10"/>
          <p:cNvPicPr>
            <a:picLocks noChangeAspect="1"/>
          </p:cNvPicPr>
          <p:nvPr/>
        </p:nvPicPr>
        <p:blipFill>
          <a:blip r:embed="rId3"/>
          <a:stretch>
            <a:fillRect/>
          </a:stretch>
        </p:blipFill>
        <p:spPr>
          <a:xfrm>
            <a:off x="524257" y="1385887"/>
            <a:ext cx="8107680" cy="5014913"/>
          </a:xfrm>
          <a:prstGeom prst="rect">
            <a:avLst/>
          </a:prstGeom>
        </p:spPr>
      </p:pic>
    </p:spTree>
    <p:extLst>
      <p:ext uri="{BB962C8B-B14F-4D97-AF65-F5344CB8AC3E}">
        <p14:creationId xmlns:p14="http://schemas.microsoft.com/office/powerpoint/2010/main" val="188552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ptional Presenter Comment: Now we will discuss the Active Duty Dental Program.&#10;" title="Today's Agenda: TRICARE Dental Op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hidden="1"/>
          <p:cNvSpPr>
            <a:spLocks noGrp="1"/>
          </p:cNvSpPr>
          <p:nvPr>
            <p:ph type="title"/>
          </p:nvPr>
        </p:nvSpPr>
        <p:spPr/>
        <p:txBody>
          <a:bodyPr/>
          <a:lstStyle/>
          <a:p>
            <a:r>
              <a:rPr lang="en-US" dirty="0"/>
              <a:t>TRICARE Dental</a:t>
            </a:r>
            <a:r>
              <a:rPr lang="en-US" baseline="0" dirty="0"/>
              <a:t> Options: Active Duty Dental Program</a:t>
            </a:r>
            <a:endParaRPr lang="en-US" dirty="0"/>
          </a:p>
        </p:txBody>
      </p:sp>
    </p:spTree>
    <p:extLst>
      <p:ext uri="{BB962C8B-B14F-4D97-AF65-F5344CB8AC3E}">
        <p14:creationId xmlns:p14="http://schemas.microsoft.com/office/powerpoint/2010/main" val="36240802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Transitional Coverage Timel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hidden="1"/>
          <p:cNvSpPr>
            <a:spLocks noGrp="1"/>
          </p:cNvSpPr>
          <p:nvPr>
            <p:ph type="title"/>
          </p:nvPr>
        </p:nvSpPr>
        <p:spPr/>
        <p:txBody>
          <a:bodyPr/>
          <a:lstStyle/>
          <a:p>
            <a:r>
              <a:rPr lang="en-US" dirty="0"/>
              <a:t>Transitional Coverage Timeline</a:t>
            </a:r>
          </a:p>
        </p:txBody>
      </p:sp>
      <p:sp>
        <p:nvSpPr>
          <p:cNvPr id="2" name="Oval 1"/>
          <p:cNvSpPr/>
          <p:nvPr/>
        </p:nvSpPr>
        <p:spPr>
          <a:xfrm>
            <a:off x="5721724" y="3123079"/>
            <a:ext cx="336176" cy="305921"/>
          </a:xfrm>
          <a:prstGeom prst="ellipse">
            <a:avLst/>
          </a:prstGeom>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2" idx="0"/>
          </p:cNvCxnSpPr>
          <p:nvPr/>
        </p:nvCxnSpPr>
        <p:spPr>
          <a:xfrm flipV="1">
            <a:off x="5889812" y="2985249"/>
            <a:ext cx="0" cy="13783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057900" y="3123079"/>
            <a:ext cx="2716306" cy="305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TRICARE Reserve Select</a:t>
            </a:r>
          </a:p>
        </p:txBody>
      </p:sp>
      <p:sp>
        <p:nvSpPr>
          <p:cNvPr id="11" name="Oval 10"/>
          <p:cNvSpPr/>
          <p:nvPr/>
        </p:nvSpPr>
        <p:spPr>
          <a:xfrm>
            <a:off x="2189629" y="6059020"/>
            <a:ext cx="336176" cy="305921"/>
          </a:xfrm>
          <a:prstGeom prst="ellipse">
            <a:avLst/>
          </a:prstGeom>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V="1">
            <a:off x="2357717" y="5741894"/>
            <a:ext cx="0" cy="317126"/>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525805" y="6059019"/>
            <a:ext cx="3000936" cy="3059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TRICARE Reserve Select [TRS]</a:t>
            </a:r>
          </a:p>
        </p:txBody>
      </p:sp>
    </p:spTree>
    <p:extLst>
      <p:ext uri="{BB962C8B-B14F-4D97-AF65-F5344CB8AC3E}">
        <p14:creationId xmlns:p14="http://schemas.microsoft.com/office/powerpoint/2010/main" val="16168516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243330" y="560705"/>
            <a:ext cx="463550" cy="533400"/>
          </a:xfrm>
          <a:prstGeom prst="rect">
            <a:avLst/>
          </a:prstGeom>
        </p:spPr>
      </p:pic>
      <p:pic>
        <p:nvPicPr>
          <p:cNvPr id="6" name="Picture 5"/>
          <p:cNvPicPr/>
          <p:nvPr/>
        </p:nvPicPr>
        <p:blipFill>
          <a:blip r:embed="rId3"/>
          <a:stretch>
            <a:fillRect/>
          </a:stretch>
        </p:blipFill>
        <p:spPr>
          <a:xfrm>
            <a:off x="0" y="4766945"/>
            <a:ext cx="9144000" cy="2091055"/>
          </a:xfrm>
          <a:prstGeom prst="rect">
            <a:avLst/>
          </a:prstGeom>
        </p:spPr>
      </p:pic>
      <p:graphicFrame>
        <p:nvGraphicFramePr>
          <p:cNvPr id="3" name="Table 2"/>
          <p:cNvGraphicFramePr>
            <a:graphicFrameLocks noGrp="1"/>
          </p:cNvGraphicFramePr>
          <p:nvPr/>
        </p:nvGraphicFramePr>
        <p:xfrm>
          <a:off x="913765" y="546100"/>
          <a:ext cx="7249795" cy="565150"/>
        </p:xfrm>
        <a:graphic>
          <a:graphicData uri="http://schemas.openxmlformats.org/drawingml/2006/table">
            <a:tbl>
              <a:tblPr/>
              <a:tblGrid>
                <a:gridCol w="793115">
                  <a:extLst>
                    <a:ext uri="{9D8B030D-6E8A-4147-A177-3AD203B41FA5}">
                      <a16:colId xmlns:a16="http://schemas.microsoft.com/office/drawing/2014/main" val="20000"/>
                    </a:ext>
                  </a:extLst>
                </a:gridCol>
                <a:gridCol w="6456680">
                  <a:extLst>
                    <a:ext uri="{9D8B030D-6E8A-4147-A177-3AD203B41FA5}">
                      <a16:colId xmlns:a16="http://schemas.microsoft.com/office/drawing/2014/main" val="20001"/>
                    </a:ext>
                  </a:extLst>
                </a:gridCol>
              </a:tblGrid>
              <a:tr h="565150">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333375" indent="0" algn="r">
                        <a:lnSpc>
                          <a:spcPts val="4300"/>
                        </a:lnSpc>
                        <a:spcBef>
                          <a:spcPts val="0"/>
                        </a:spcBef>
                        <a:spcAft>
                          <a:spcPts val="40"/>
                        </a:spcAft>
                      </a:pPr>
                      <a:r>
                        <a:rPr lang="en-US" sz="3800" spc="0" dirty="0">
                          <a:solidFill>
                            <a:srgbClr val="006BB6"/>
                          </a:solidFill>
                          <a:latin typeface="Arial" panose="02020603050405020304" pitchFamily="2"/>
                        </a:rPr>
                        <a:t>Active Duty Dental Program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7" name="Text Placeholder 6"/>
          <p:cNvSpPr>
            <a:spLocks noGrp="1"/>
          </p:cNvSpPr>
          <p:nvPr>
            <p:ph type="body" idx="10"/>
          </p:nvPr>
        </p:nvSpPr>
        <p:spPr>
          <a:xfrm>
            <a:off x="509954" y="1501508"/>
            <a:ext cx="8379069" cy="3914554"/>
          </a:xfrm>
          <a:prstGeom prst="rect">
            <a:avLst/>
          </a:prstGeom>
          <a:noFill/>
          <a:ln w="0" cmpd="sng">
            <a:noFill/>
            <a:prstDash val="solid"/>
          </a:ln>
        </p:spPr>
        <p:txBody>
          <a:bodyPr vert="horz" lIns="0" tIns="0" rIns="0" bIns="0" anchor="t">
            <a:normAutofit fontScale="97500"/>
          </a:bodyPr>
          <a:lstStyle/>
          <a:p>
            <a:pPr marL="708660" marR="0" indent="-342900" algn="l">
              <a:lnSpc>
                <a:spcPts val="2200"/>
              </a:lnSpc>
              <a:spcAft>
                <a:spcPts val="0"/>
              </a:spcAft>
              <a:buFont typeface="Arial" panose="020B0604020202020204" pitchFamily="34" charset="0"/>
              <a:buChar char="•"/>
            </a:pPr>
            <a:r>
              <a:rPr lang="en-US" sz="2000" spc="0" dirty="0">
                <a:solidFill>
                  <a:srgbClr val="000000"/>
                </a:solidFill>
                <a:latin typeface="Tahoma" panose="020B0604030504040204" pitchFamily="34" charset="0"/>
                <a:ea typeface="Tahoma" panose="020B0604030504040204" pitchFamily="34" charset="0"/>
                <a:cs typeface="Tahoma" panose="020B0604030504040204" pitchFamily="34" charset="0"/>
              </a:rPr>
              <a:t>Most active duty service members (ADSMs) must receive dental care from their military dental clinic, also known as a military </a:t>
            </a:r>
          </a:p>
          <a:p>
            <a:pPr marL="365760" marR="0" algn="l">
              <a:lnSpc>
                <a:spcPts val="2200"/>
              </a:lnSpc>
              <a:spcAft>
                <a:spcPts val="0"/>
              </a:spcAft>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     D</a:t>
            </a:r>
            <a:r>
              <a:rPr lang="en-US" sz="2000" spc="0" dirty="0">
                <a:solidFill>
                  <a:srgbClr val="000000"/>
                </a:solidFill>
                <a:latin typeface="Tahoma" panose="020B0604030504040204" pitchFamily="34" charset="0"/>
                <a:ea typeface="Tahoma" panose="020B0604030504040204" pitchFamily="34" charset="0"/>
                <a:cs typeface="Tahoma" panose="020B0604030504040204" pitchFamily="34" charset="0"/>
              </a:rPr>
              <a:t>ental Treatment Facility  [DTF]. </a:t>
            </a:r>
          </a:p>
          <a:p>
            <a:pPr marL="708660" marR="228600" indent="-342900" algn="l">
              <a:lnSpc>
                <a:spcPts val="2400"/>
              </a:lnSpc>
              <a:spcBef>
                <a:spcPts val="480"/>
              </a:spcBef>
              <a:spcAft>
                <a:spcPts val="0"/>
              </a:spcAft>
              <a:buFont typeface="Arial" panose="020B0604020202020204" pitchFamily="34" charset="0"/>
              <a:buChar char="•"/>
            </a:pPr>
            <a:r>
              <a:rPr lang="en-US" sz="2000" spc="0" dirty="0">
                <a:solidFill>
                  <a:srgbClr val="000000"/>
                </a:solidFill>
                <a:latin typeface="Tahoma" panose="020B0604030504040204" pitchFamily="34" charset="0"/>
                <a:ea typeface="Tahoma" panose="020B0604030504040204" pitchFamily="34" charset="0"/>
                <a:cs typeface="Tahoma" panose="020B0604030504040204" pitchFamily="34" charset="0"/>
              </a:rPr>
              <a:t>Civilian dental care is available to eligible ADSMs through the Active Duty Dental Program (ADDP), administered by United Concordia Companies, Inc. (United Concordia). </a:t>
            </a:r>
          </a:p>
          <a:p>
            <a:pPr marL="708660" marR="0" indent="-342900" algn="l">
              <a:lnSpc>
                <a:spcPts val="2400"/>
              </a:lnSpc>
              <a:spcBef>
                <a:spcPts val="480"/>
              </a:spcBef>
              <a:spcAft>
                <a:spcPts val="0"/>
              </a:spcAft>
              <a:buFont typeface="Arial" panose="020B0604020202020204" pitchFamily="34" charset="0"/>
              <a:buChar char="•"/>
            </a:pPr>
            <a:r>
              <a:rPr lang="en-US" sz="2000" spc="-5" dirty="0">
                <a:solidFill>
                  <a:srgbClr val="000000"/>
                </a:solidFill>
                <a:latin typeface="Tahoma" panose="020B0604030504040204" pitchFamily="34" charset="0"/>
                <a:ea typeface="Tahoma" panose="020B0604030504040204" pitchFamily="34" charset="0"/>
                <a:cs typeface="Tahoma" panose="020B0604030504040204" pitchFamily="34" charset="0"/>
              </a:rPr>
              <a:t>ADDP is available worldwide in two service areas: </a:t>
            </a:r>
          </a:p>
          <a:p>
            <a:pPr marL="365760" marR="0" algn="l">
              <a:lnSpc>
                <a:spcPts val="2100"/>
              </a:lnSpc>
              <a:spcBef>
                <a:spcPts val="505"/>
              </a:spcBef>
              <a:spcAft>
                <a:spcPts val="0"/>
              </a:spcAft>
            </a:pPr>
            <a:r>
              <a:rPr lang="en-US" sz="1900" spc="-5" dirty="0">
                <a:solidFill>
                  <a:srgbClr val="000000"/>
                </a:solidFill>
                <a:latin typeface="Tahoma" panose="020B0604030504040204" pitchFamily="34" charset="0"/>
                <a:ea typeface="Tahoma" panose="020B0604030504040204" pitchFamily="34" charset="0"/>
                <a:cs typeface="Tahoma" panose="020B0604030504040204" pitchFamily="34" charset="0"/>
              </a:rPr>
              <a:t>	– </a:t>
            </a:r>
            <a:r>
              <a:rPr lang="en-US" sz="1800" spc="0" dirty="0">
                <a:solidFill>
                  <a:srgbClr val="000000"/>
                </a:solidFill>
                <a:latin typeface="Tahoma" panose="020B0604030504040204" pitchFamily="34" charset="0"/>
                <a:ea typeface="Tahoma" panose="020B0604030504040204" pitchFamily="34" charset="0"/>
                <a:cs typeface="Tahoma" panose="020B0604030504040204" pitchFamily="34" charset="0"/>
              </a:rPr>
              <a:t>CONUS (Continental United States) </a:t>
            </a:r>
            <a:r>
              <a:rPr lang="en-US" sz="1800" b="1" spc="0" dirty="0">
                <a:solidFill>
                  <a:srgbClr val="7030A0"/>
                </a:solidFill>
                <a:latin typeface="Tahoma" panose="020B0604030504040204" pitchFamily="34" charset="0"/>
                <a:ea typeface="Tahoma" panose="020B0604030504040204" pitchFamily="34" charset="0"/>
                <a:cs typeface="Tahoma" panose="020B0604030504040204" pitchFamily="34" charset="0"/>
              </a:rPr>
              <a:t>866-984-ADDP/866-984-2337</a:t>
            </a:r>
            <a:endParaRPr lang="en-US"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708660" marR="0" indent="-342900" algn="l">
              <a:lnSpc>
                <a:spcPts val="2100"/>
              </a:lnSpc>
              <a:spcBef>
                <a:spcPts val="505"/>
              </a:spcBef>
              <a:spcAft>
                <a:spcPts val="0"/>
              </a:spcAft>
              <a:buFont typeface="Arial" panose="020B0604020202020204" pitchFamily="34" charset="0"/>
              <a:buChar char="•"/>
            </a:pPr>
            <a:r>
              <a:rPr lang="en-US" sz="2000" spc="0" dirty="0">
                <a:solidFill>
                  <a:srgbClr val="000000"/>
                </a:solidFill>
                <a:latin typeface="Tahoma" panose="020B0604030504040204" pitchFamily="34" charset="0"/>
                <a:ea typeface="Tahoma" panose="020B0604030504040204" pitchFamily="34" charset="0"/>
                <a:cs typeface="Tahoma" panose="020B0604030504040204" pitchFamily="34" charset="0"/>
              </a:rPr>
              <a:t>For more information, visit the United Concordia website at </a:t>
            </a:r>
            <a:br>
              <a:rPr dirty="0">
                <a:latin typeface="Tahoma" panose="020B0604030504040204" pitchFamily="34" charset="0"/>
                <a:ea typeface="Tahoma" panose="020B0604030504040204" pitchFamily="34" charset="0"/>
                <a:cs typeface="Tahoma" panose="020B0604030504040204" pitchFamily="34" charset="0"/>
              </a:rPr>
            </a:br>
            <a:r>
              <a:rPr lang="en-US" sz="2000" b="1" u="sng" spc="0" dirty="0">
                <a:solidFill>
                  <a:srgbClr val="0000FF"/>
                </a:solidFill>
                <a:latin typeface="Tahoma" panose="020B0604030504040204" pitchFamily="34" charset="0"/>
                <a:ea typeface="Tahoma" panose="020B0604030504040204" pitchFamily="34" charset="0"/>
                <a:cs typeface="Tahoma" panose="020B0604030504040204" pitchFamily="34" charset="0"/>
              </a:rPr>
              <a:t>www.addp-ucci.com</a:t>
            </a:r>
            <a:r>
              <a:rPr lang="en-US" sz="2000" spc="0" dirty="0">
                <a:solidFill>
                  <a:srgbClr val="13377C"/>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9040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6519545"/>
            <a:ext cx="9144000" cy="338455"/>
          </a:xfrm>
          <a:prstGeom prst="rect">
            <a:avLst/>
          </a:prstGeom>
          <a:solidFill>
            <a:srgbClr val="E86F26"/>
          </a:solidFill>
          <a:ln w="0" cmpd="sng">
            <a:noFill/>
            <a:prstDash val="solid"/>
          </a:ln>
        </p:spPr>
        <p:txBody>
          <a:bodyPr vert="horz" lIns="0" tIns="0" rIns="0" bIns="0" anchor="t"/>
          <a:lstStyle/>
          <a:p>
            <a:endParaRPr/>
          </a:p>
        </p:txBody>
      </p:sp>
      <p:pic>
        <p:nvPicPr>
          <p:cNvPr id="6" name="Picture 5"/>
          <p:cNvPicPr/>
          <p:nvPr/>
        </p:nvPicPr>
        <p:blipFill>
          <a:blip r:embed="rId2"/>
          <a:stretch>
            <a:fillRect/>
          </a:stretch>
        </p:blipFill>
        <p:spPr>
          <a:xfrm>
            <a:off x="6248400" y="1508760"/>
            <a:ext cx="2895600" cy="4425950"/>
          </a:xfrm>
          <a:prstGeom prst="rect">
            <a:avLst/>
          </a:prstGeom>
        </p:spPr>
      </p:pic>
      <p:sp>
        <p:nvSpPr>
          <p:cNvPr id="3" name="Text Placeholder 2"/>
          <p:cNvSpPr>
            <a:spLocks noGrp="1"/>
          </p:cNvSpPr>
          <p:nvPr>
            <p:ph type="body" idx="10"/>
          </p:nvPr>
        </p:nvSpPr>
        <p:spPr>
          <a:xfrm>
            <a:off x="481330" y="469900"/>
            <a:ext cx="8662670" cy="765810"/>
          </a:xfrm>
          <a:prstGeom prst="rect">
            <a:avLst/>
          </a:prstGeom>
          <a:noFill/>
          <a:ln w="0" cmpd="sng">
            <a:noFill/>
            <a:prstDash val="solid"/>
          </a:ln>
        </p:spPr>
        <p:txBody>
          <a:bodyPr vert="horz" lIns="0" tIns="5715" rIns="0" bIns="0" anchor="t"/>
          <a:lstStyle/>
          <a:p>
            <a:pPr marL="365760" marR="0" indent="0" algn="l">
              <a:lnSpc>
                <a:spcPts val="4300"/>
              </a:lnSpc>
              <a:spcAft>
                <a:spcPts val="1650"/>
              </a:spcAft>
            </a:pPr>
            <a:r>
              <a:rPr lang="en-US" sz="3800" spc="-15">
                <a:solidFill>
                  <a:srgbClr val="006BB6"/>
                </a:solidFill>
                <a:latin typeface="Arial" panose="02020603050405020304" pitchFamily="2"/>
              </a:rPr>
              <a:t>CONUS: Getting Care With ADDP </a:t>
            </a:r>
          </a:p>
        </p:txBody>
      </p:sp>
      <p:graphicFrame>
        <p:nvGraphicFramePr>
          <p:cNvPr id="5" name="Table 4"/>
          <p:cNvGraphicFramePr>
            <a:graphicFrameLocks noGrp="1"/>
          </p:cNvGraphicFramePr>
          <p:nvPr/>
        </p:nvGraphicFramePr>
        <p:xfrm>
          <a:off x="336951" y="1184275"/>
          <a:ext cx="8662670" cy="4758055"/>
        </p:xfrm>
        <a:graphic>
          <a:graphicData uri="http://schemas.openxmlformats.org/drawingml/2006/table">
            <a:tbl>
              <a:tblPr/>
              <a:tblGrid>
                <a:gridCol w="576707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tblGrid>
              <a:tr h="4758055">
                <a:tc>
                  <a:txBody>
                    <a:bodyPr/>
                    <a:lstStyle/>
                    <a:p>
                      <a:pPr marL="365760" marR="0" indent="0" algn="l">
                        <a:lnSpc>
                          <a:spcPts val="2100"/>
                        </a:lnSpc>
                        <a:spcBef>
                          <a:spcPts val="0"/>
                        </a:spcBef>
                        <a:spcAft>
                          <a:spcPts val="0"/>
                        </a:spcAft>
                        <a:buFont typeface="Symbol"/>
                        <a:buNone/>
                      </a:pPr>
                      <a:r>
                        <a:rPr lang="en-US" sz="2400" b="1" spc="0" dirty="0">
                          <a:solidFill>
                            <a:srgbClr val="000000"/>
                          </a:solidFill>
                          <a:latin typeface="Tahoma" panose="020B0604030504040204" pitchFamily="34" charset="0"/>
                          <a:ea typeface="Tahoma" panose="020B0604030504040204" pitchFamily="34" charset="0"/>
                          <a:cs typeface="Tahoma" panose="020B0604030504040204" pitchFamily="34" charset="0"/>
                        </a:rPr>
                        <a:t>CONUS locations</a:t>
                      </a:r>
                      <a:r>
                        <a:rPr lang="en-US" sz="2000" b="1" spc="0" dirty="0">
                          <a:solidFill>
                            <a:srgbClr val="000000"/>
                          </a:solidFill>
                          <a:latin typeface="Arial" panose="02020603050405020304" pitchFamily="2"/>
                        </a:rPr>
                        <a:t>: </a:t>
                      </a:r>
                    </a:p>
                    <a:p>
                      <a:pPr marL="651510" marR="182880" indent="-285750" algn="l">
                        <a:lnSpc>
                          <a:spcPts val="2200"/>
                        </a:lnSpc>
                        <a:spcBef>
                          <a:spcPts val="430"/>
                        </a:spcBef>
                        <a:spcAft>
                          <a:spcPts val="0"/>
                        </a:spcAft>
                        <a:buFont typeface="Arial" panose="020B0604020202020204" pitchFamily="34" charset="0"/>
                        <a:buChar char="•"/>
                      </a:pPr>
                      <a:r>
                        <a:rPr lang="en-US" sz="1800" spc="-35" dirty="0">
                          <a:solidFill>
                            <a:srgbClr val="000000"/>
                          </a:solidFill>
                          <a:latin typeface="Arial" panose="02020603050405020304" pitchFamily="2"/>
                        </a:rPr>
                        <a:t>You must use a United Concordia network dentist to receive ADDP-covered dental care. </a:t>
                      </a:r>
                    </a:p>
                    <a:p>
                      <a:pPr marL="651510" marR="502920" indent="-285750" algn="l">
                        <a:lnSpc>
                          <a:spcPts val="2200"/>
                        </a:lnSpc>
                        <a:spcBef>
                          <a:spcPts val="435"/>
                        </a:spcBef>
                        <a:spcAft>
                          <a:spcPts val="0"/>
                        </a:spcAft>
                        <a:buFont typeface="Arial" panose="020B0604020202020204" pitchFamily="34" charset="0"/>
                        <a:buChar char="•"/>
                      </a:pPr>
                      <a:r>
                        <a:rPr lang="en-US" sz="1800" spc="-45" dirty="0">
                          <a:solidFill>
                            <a:srgbClr val="000000"/>
                          </a:solidFill>
                          <a:latin typeface="Arial" panose="02020603050405020304" pitchFamily="2"/>
                        </a:rPr>
                        <a:t>You must have an Appointment Control Number (ACN) before getting nonemergency dental care. </a:t>
                      </a:r>
                    </a:p>
                    <a:p>
                      <a:pPr marL="731520" marR="708660" indent="0" algn="l">
                        <a:lnSpc>
                          <a:spcPts val="2200"/>
                        </a:lnSpc>
                        <a:spcBef>
                          <a:spcPts val="405"/>
                        </a:spcBef>
                        <a:spcAft>
                          <a:spcPts val="0"/>
                        </a:spcAft>
                        <a:buFont typeface="Arial" panose="020B0604020202020204" pitchFamily="34" charset="0"/>
                        <a:buNone/>
                      </a:pPr>
                      <a:r>
                        <a:rPr lang="en-US" sz="1800" spc="0" dirty="0">
                          <a:solidFill>
                            <a:srgbClr val="000000"/>
                          </a:solidFill>
                          <a:latin typeface="Arial" panose="02020603050405020304" pitchFamily="2"/>
                        </a:rPr>
                        <a:t>– </a:t>
                      </a:r>
                      <a:r>
                        <a:rPr lang="en-US" sz="1600" spc="0" dirty="0">
                          <a:solidFill>
                            <a:srgbClr val="000000"/>
                          </a:solidFill>
                          <a:latin typeface="Arial" panose="02020603050405020304" pitchFamily="2"/>
                        </a:rPr>
                        <a:t>You can schedule dental care after you get an ACN. </a:t>
                      </a:r>
                    </a:p>
                    <a:p>
                      <a:pPr marL="731520" marR="320040" indent="0" algn="l">
                        <a:lnSpc>
                          <a:spcPts val="2200"/>
                        </a:lnSpc>
                        <a:spcBef>
                          <a:spcPts val="410"/>
                        </a:spcBef>
                        <a:spcAft>
                          <a:spcPts val="0"/>
                        </a:spcAft>
                        <a:buFont typeface="Arial" panose="020B0604020202020204" pitchFamily="34" charset="0"/>
                        <a:buNone/>
                      </a:pPr>
                      <a:r>
                        <a:rPr lang="en-US" sz="1600" spc="0" dirty="0">
                          <a:solidFill>
                            <a:srgbClr val="000000"/>
                          </a:solidFill>
                          <a:latin typeface="Arial" panose="02020603050405020304" pitchFamily="2"/>
                        </a:rPr>
                        <a:t>– For specialty or other dental care, you need an authorization from your civilian dentist before scheduling care. </a:t>
                      </a:r>
                    </a:p>
                    <a:p>
                      <a:pPr marL="731520" marR="457200" indent="0" algn="just">
                        <a:lnSpc>
                          <a:spcPts val="2200"/>
                        </a:lnSpc>
                        <a:spcBef>
                          <a:spcPts val="385"/>
                        </a:spcBef>
                        <a:spcAft>
                          <a:spcPts val="0"/>
                        </a:spcAft>
                        <a:buFont typeface="Arial" panose="020B0604020202020204" pitchFamily="34" charset="0"/>
                        <a:buNone/>
                      </a:pPr>
                      <a:r>
                        <a:rPr lang="en-US" sz="1600" spc="0" dirty="0">
                          <a:solidFill>
                            <a:srgbClr val="000000"/>
                          </a:solidFill>
                          <a:latin typeface="Arial" panose="02020603050405020304" pitchFamily="2"/>
                        </a:rPr>
                        <a:t>– If you need emergency dental care, you don’t need an authorization or ACN. </a:t>
                      </a:r>
                    </a:p>
                    <a:p>
                      <a:pPr marL="651510" marR="0" indent="-285750" algn="l">
                        <a:lnSpc>
                          <a:spcPts val="2200"/>
                        </a:lnSpc>
                        <a:spcBef>
                          <a:spcPts val="445"/>
                        </a:spcBef>
                        <a:spcAft>
                          <a:spcPts val="55"/>
                        </a:spcAft>
                        <a:buFont typeface="Arial" panose="020B0604020202020204" pitchFamily="34" charset="0"/>
                        <a:buChar char="•"/>
                      </a:pPr>
                      <a:r>
                        <a:rPr lang="en-US" sz="1800" spc="0" dirty="0">
                          <a:solidFill>
                            <a:srgbClr val="000000"/>
                          </a:solidFill>
                          <a:latin typeface="Arial" panose="02020603050405020304" pitchFamily="2"/>
                        </a:rPr>
                        <a:t>For a list of covered services, visit: </a:t>
                      </a:r>
                    </a:p>
                    <a:p>
                      <a:pPr marL="365760" marR="0" indent="0" algn="l">
                        <a:lnSpc>
                          <a:spcPts val="2200"/>
                        </a:lnSpc>
                        <a:spcBef>
                          <a:spcPts val="445"/>
                        </a:spcBef>
                        <a:spcAft>
                          <a:spcPts val="55"/>
                        </a:spcAft>
                        <a:buFontTx/>
                        <a:buNone/>
                      </a:pPr>
                      <a:r>
                        <a:rPr lang="en-US" sz="1800" b="1" u="none" spc="0" dirty="0">
                          <a:solidFill>
                            <a:srgbClr val="0000FF"/>
                          </a:solidFill>
                          <a:latin typeface="Arial" panose="02020603050405020304" pitchFamily="2"/>
                        </a:rPr>
                        <a:t>       </a:t>
                      </a:r>
                      <a:r>
                        <a:rPr lang="en-US" sz="1800" b="1" u="sng" spc="0" dirty="0">
                          <a:solidFill>
                            <a:srgbClr val="0000FF"/>
                          </a:solidFill>
                          <a:latin typeface="Arial" panose="02020603050405020304" pitchFamily="2"/>
                        </a:rPr>
                        <a:t>www.addp-ucci.com</a:t>
                      </a:r>
                      <a:r>
                        <a:rPr lang="en-US" sz="1800" b="1" spc="0" dirty="0">
                          <a:solidFill>
                            <a:srgbClr val="0D327A"/>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r>
                        <a:rPr lang="en-US" dirty="0"/>
                        <a:t>   </a:t>
                      </a:r>
                      <a:endParaRPr dirty="0"/>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cxnSp>
        <p:nvCxnSpPr>
          <p:cNvPr id="7" name="Straight Connector 6"/>
          <p:cNvCxnSpPr/>
          <p:nvPr/>
        </p:nvCxnSpPr>
        <p:spPr>
          <a:xfrm>
            <a:off x="0" y="6519545"/>
            <a:ext cx="9144000" cy="0"/>
          </a:xfrm>
          <a:prstGeom prst="line">
            <a:avLst/>
          </a:prstGeom>
          <a:ln w="8890" cmpd="dbl">
            <a:solidFill>
              <a:srgbClr val="EA7E48"/>
            </a:solidFill>
          </a:ln>
        </p:spPr>
      </p:cxnSp>
    </p:spTree>
    <p:extLst>
      <p:ext uri="{BB962C8B-B14F-4D97-AF65-F5344CB8AC3E}">
        <p14:creationId xmlns:p14="http://schemas.microsoft.com/office/powerpoint/2010/main" val="2252599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6519545"/>
            <a:ext cx="9144000" cy="338455"/>
          </a:xfrm>
          <a:prstGeom prst="rect">
            <a:avLst/>
          </a:prstGeom>
          <a:solidFill>
            <a:srgbClr val="E86F26"/>
          </a:solidFill>
          <a:ln w="0" cmpd="sng">
            <a:noFill/>
            <a:prstDash val="solid"/>
          </a:ln>
        </p:spPr>
        <p:txBody>
          <a:bodyPr vert="horz" lIns="0" tIns="0" rIns="0" bIns="0" anchor="t"/>
          <a:lstStyle/>
          <a:p>
            <a:endParaRPr/>
          </a:p>
        </p:txBody>
      </p:sp>
      <p:pic>
        <p:nvPicPr>
          <p:cNvPr id="6" name="Picture 5"/>
          <p:cNvPicPr/>
          <p:nvPr/>
        </p:nvPicPr>
        <p:blipFill>
          <a:blip r:embed="rId2"/>
          <a:stretch>
            <a:fillRect/>
          </a:stretch>
        </p:blipFill>
        <p:spPr>
          <a:xfrm>
            <a:off x="6248400" y="1508760"/>
            <a:ext cx="2895600" cy="4425950"/>
          </a:xfrm>
          <a:prstGeom prst="rect">
            <a:avLst/>
          </a:prstGeom>
        </p:spPr>
      </p:pic>
      <p:sp>
        <p:nvSpPr>
          <p:cNvPr id="3" name="Text Placeholder 2"/>
          <p:cNvSpPr>
            <a:spLocks noGrp="1"/>
          </p:cNvSpPr>
          <p:nvPr>
            <p:ph type="body" idx="10"/>
          </p:nvPr>
        </p:nvSpPr>
        <p:spPr>
          <a:xfrm>
            <a:off x="167640" y="546100"/>
            <a:ext cx="8662670" cy="689610"/>
          </a:xfrm>
          <a:prstGeom prst="rect">
            <a:avLst/>
          </a:prstGeom>
          <a:noFill/>
          <a:ln w="0" cmpd="sng">
            <a:noFill/>
            <a:prstDash val="solid"/>
          </a:ln>
        </p:spPr>
        <p:txBody>
          <a:bodyPr vert="horz" lIns="0" tIns="5715" rIns="0" bIns="0" anchor="t"/>
          <a:lstStyle/>
          <a:p>
            <a:pPr marL="0" marR="0" indent="0" algn="ctr">
              <a:lnSpc>
                <a:spcPts val="4300"/>
              </a:lnSpc>
              <a:spcAft>
                <a:spcPts val="1050"/>
              </a:spcAft>
            </a:pPr>
            <a:r>
              <a:rPr lang="en-US" sz="3800" spc="-15">
                <a:solidFill>
                  <a:srgbClr val="006BB6"/>
                </a:solidFill>
                <a:latin typeface="Arial" panose="02020603050405020304" pitchFamily="2"/>
              </a:rPr>
              <a:t>OCONUS: Getting Care With ADDP </a:t>
            </a:r>
          </a:p>
        </p:txBody>
      </p:sp>
      <p:sp>
        <p:nvSpPr>
          <p:cNvPr id="4" name="Text Placeholder 3"/>
          <p:cNvSpPr>
            <a:spLocks noGrp="1"/>
          </p:cNvSpPr>
          <p:nvPr>
            <p:ph type="body" idx="10"/>
          </p:nvPr>
        </p:nvSpPr>
        <p:spPr>
          <a:xfrm>
            <a:off x="481330" y="1235710"/>
            <a:ext cx="5486400" cy="5283835"/>
          </a:xfrm>
          <a:prstGeom prst="rect">
            <a:avLst/>
          </a:prstGeom>
          <a:noFill/>
          <a:ln w="0" cmpd="sng">
            <a:noFill/>
            <a:prstDash val="solid"/>
          </a:ln>
        </p:spPr>
        <p:txBody>
          <a:bodyPr vert="horz" lIns="0" tIns="175260" rIns="0" bIns="0" anchor="t"/>
          <a:lstStyle/>
          <a:p>
            <a:pPr marL="365760" marR="0" indent="365760" algn="l">
              <a:lnSpc>
                <a:spcPts val="2500"/>
              </a:lnSpc>
              <a:spcAft>
                <a:spcPts val="0"/>
              </a:spcAft>
              <a:buFont typeface="Symbol"/>
              <a:buChar char="·"/>
            </a:pPr>
            <a:r>
              <a:rPr lang="en-US" sz="2000" b="1" spc="-20">
                <a:solidFill>
                  <a:srgbClr val="000000"/>
                </a:solidFill>
                <a:latin typeface="Arial" panose="02020603050405020304" pitchFamily="2"/>
              </a:rPr>
              <a:t>OCONUS locations: </a:t>
            </a:r>
          </a:p>
          <a:p>
            <a:pPr marL="731520" marR="45720" indent="0" algn="just">
              <a:lnSpc>
                <a:spcPts val="2200"/>
              </a:lnSpc>
              <a:spcBef>
                <a:spcPts val="410"/>
              </a:spcBef>
              <a:spcAft>
                <a:spcPts val="0"/>
              </a:spcAft>
            </a:pPr>
            <a:r>
              <a:rPr lang="en-US" sz="1800" spc="-45">
                <a:solidFill>
                  <a:srgbClr val="000000"/>
                </a:solidFill>
                <a:latin typeface="Arial" panose="02020603050405020304" pitchFamily="2"/>
              </a:rPr>
              <a:t>– </a:t>
            </a:r>
            <a:r>
              <a:rPr lang="en-US" sz="1800" spc="-35">
                <a:solidFill>
                  <a:srgbClr val="000000"/>
                </a:solidFill>
                <a:latin typeface="Arial" panose="02020603050405020304" pitchFamily="2"/>
              </a:rPr>
              <a:t>Remote ADSMs must be enrolled in TRICARE Prime Remote Overseas </a:t>
            </a:r>
          </a:p>
          <a:p>
            <a:pPr marL="365760" marR="0" indent="365760" algn="l">
              <a:lnSpc>
                <a:spcPts val="2200"/>
              </a:lnSpc>
              <a:spcBef>
                <a:spcPts val="430"/>
              </a:spcBef>
              <a:spcAft>
                <a:spcPts val="0"/>
              </a:spcAft>
              <a:buFont typeface="Symbol"/>
              <a:buChar char="·"/>
            </a:pPr>
            <a:r>
              <a:rPr lang="en-US" sz="1800" spc="-50">
                <a:solidFill>
                  <a:srgbClr val="000000"/>
                </a:solidFill>
                <a:latin typeface="Arial" panose="02020603050405020304" pitchFamily="2"/>
              </a:rPr>
              <a:t>You can see any dentist. </a:t>
            </a:r>
          </a:p>
          <a:p>
            <a:pPr marL="365760" marR="228600" indent="365760" algn="l">
              <a:lnSpc>
                <a:spcPts val="2200"/>
              </a:lnSpc>
              <a:spcBef>
                <a:spcPts val="435"/>
              </a:spcBef>
              <a:spcAft>
                <a:spcPts val="0"/>
              </a:spcAft>
              <a:buFont typeface="Symbol"/>
              <a:buChar char="·"/>
            </a:pPr>
            <a:r>
              <a:rPr lang="en-US" sz="1800" spc="-45">
                <a:solidFill>
                  <a:srgbClr val="000000"/>
                </a:solidFill>
                <a:latin typeface="Arial" panose="02020603050405020304" pitchFamily="2"/>
              </a:rPr>
              <a:t>You must have an Appointment Control Number (ACN) before getting nonemergency dental care. </a:t>
            </a:r>
          </a:p>
          <a:p>
            <a:pPr marL="731520" marR="411480" indent="0" algn="l">
              <a:lnSpc>
                <a:spcPts val="2200"/>
              </a:lnSpc>
              <a:spcBef>
                <a:spcPts val="405"/>
              </a:spcBef>
              <a:spcAft>
                <a:spcPts val="0"/>
              </a:spcAft>
            </a:pPr>
            <a:r>
              <a:rPr lang="en-US" sz="1800" spc="0">
                <a:solidFill>
                  <a:srgbClr val="000000"/>
                </a:solidFill>
                <a:latin typeface="Arial" panose="02020603050405020304" pitchFamily="2"/>
              </a:rPr>
              <a:t>– You can schedule dental care after you get an ACN. </a:t>
            </a:r>
          </a:p>
          <a:p>
            <a:pPr marL="731520" marR="45720" indent="0" algn="l">
              <a:lnSpc>
                <a:spcPts val="2200"/>
              </a:lnSpc>
              <a:spcBef>
                <a:spcPts val="410"/>
              </a:spcBef>
              <a:spcAft>
                <a:spcPts val="0"/>
              </a:spcAft>
            </a:pPr>
            <a:r>
              <a:rPr lang="en-US" sz="1800" spc="0">
                <a:solidFill>
                  <a:srgbClr val="000000"/>
                </a:solidFill>
                <a:latin typeface="Arial" panose="02020603050405020304" pitchFamily="2"/>
              </a:rPr>
              <a:t>– For specialty or other dental care, you need an authorization from your civilian dentist before scheduling care. </a:t>
            </a:r>
          </a:p>
          <a:p>
            <a:pPr marL="731520" marR="182880" indent="0" algn="l">
              <a:lnSpc>
                <a:spcPts val="2200"/>
              </a:lnSpc>
              <a:spcBef>
                <a:spcPts val="385"/>
              </a:spcBef>
              <a:spcAft>
                <a:spcPts val="0"/>
              </a:spcAft>
            </a:pPr>
            <a:r>
              <a:rPr lang="en-US" sz="1800" spc="0">
                <a:solidFill>
                  <a:srgbClr val="000000"/>
                </a:solidFill>
                <a:latin typeface="Arial" panose="02020603050405020304" pitchFamily="2"/>
              </a:rPr>
              <a:t>– If you need emergency dental care, you don’t need an authorization or ACN. </a:t>
            </a:r>
          </a:p>
          <a:p>
            <a:pPr marL="365760" marR="0" indent="365760" algn="l">
              <a:lnSpc>
                <a:spcPts val="2200"/>
              </a:lnSpc>
              <a:spcBef>
                <a:spcPts val="445"/>
              </a:spcBef>
              <a:spcAft>
                <a:spcPts val="4515"/>
              </a:spcAft>
              <a:buFont typeface="Symbol"/>
              <a:buChar char="·"/>
            </a:pPr>
            <a:r>
              <a:rPr lang="en-US" sz="1800" spc="0">
                <a:solidFill>
                  <a:srgbClr val="000000"/>
                </a:solidFill>
                <a:latin typeface="Arial" panose="02020603050405020304" pitchFamily="2"/>
              </a:rPr>
              <a:t>For a list of covered services, visit </a:t>
            </a:r>
            <a:br/>
            <a:r>
              <a:rPr lang="en-US" sz="1800" b="1" u="sng" spc="0">
                <a:solidFill>
                  <a:srgbClr val="0000FF"/>
                </a:solidFill>
                <a:latin typeface="Arial" panose="02020603050405020304" pitchFamily="2"/>
              </a:rPr>
              <a:t>www.addp-ucci.com</a:t>
            </a:r>
            <a:r>
              <a:rPr lang="en-US" sz="1800" b="1" spc="0">
                <a:solidFill>
                  <a:srgbClr val="0D327A"/>
                </a:solidFill>
                <a:latin typeface="Arial" panose="02020603050405020304" pitchFamily="2"/>
              </a:rPr>
              <a:t>. </a:t>
            </a:r>
          </a:p>
        </p:txBody>
      </p:sp>
      <p:cxnSp>
        <p:nvCxnSpPr>
          <p:cNvPr id="7" name="Straight Connector 6"/>
          <p:cNvCxnSpPr/>
          <p:nvPr/>
        </p:nvCxnSpPr>
        <p:spPr>
          <a:xfrm>
            <a:off x="0" y="6519545"/>
            <a:ext cx="9144000" cy="0"/>
          </a:xfrm>
          <a:prstGeom prst="line">
            <a:avLst/>
          </a:prstGeom>
          <a:ln w="8890" cmpd="dbl">
            <a:solidFill>
              <a:srgbClr val="EA7E48"/>
            </a:solidFill>
          </a:ln>
        </p:spPr>
      </p:cxnSp>
    </p:spTree>
    <p:extLst>
      <p:ext uri="{BB962C8B-B14F-4D97-AF65-F5344CB8AC3E}">
        <p14:creationId xmlns:p14="http://schemas.microsoft.com/office/powerpoint/2010/main" val="1886461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435610" y="1112520"/>
            <a:ext cx="109855" cy="140335"/>
          </a:xfrm>
          <a:prstGeom prst="rect">
            <a:avLst/>
          </a:prstGeom>
        </p:spPr>
      </p:pic>
      <p:pic>
        <p:nvPicPr>
          <p:cNvPr id="7" name="Picture 6"/>
          <p:cNvPicPr/>
          <p:nvPr/>
        </p:nvPicPr>
        <p:blipFill>
          <a:blip r:embed="rId3"/>
          <a:stretch>
            <a:fillRect/>
          </a:stretch>
        </p:blipFill>
        <p:spPr>
          <a:xfrm>
            <a:off x="8607425" y="1950720"/>
            <a:ext cx="121920" cy="146050"/>
          </a:xfrm>
          <a:prstGeom prst="rect">
            <a:avLst/>
          </a:prstGeom>
        </p:spPr>
      </p:pic>
      <p:pic>
        <p:nvPicPr>
          <p:cNvPr id="9" name="Picture 8"/>
          <p:cNvPicPr/>
          <p:nvPr/>
        </p:nvPicPr>
        <p:blipFill>
          <a:blip r:embed="rId4"/>
          <a:stretch>
            <a:fillRect/>
          </a:stretch>
        </p:blipFill>
        <p:spPr>
          <a:xfrm>
            <a:off x="8580120" y="1103630"/>
            <a:ext cx="133985" cy="121920"/>
          </a:xfrm>
          <a:prstGeom prst="rect">
            <a:avLst/>
          </a:prstGeom>
        </p:spPr>
      </p:pic>
      <p:pic>
        <p:nvPicPr>
          <p:cNvPr id="11" name="Picture 10"/>
          <p:cNvPicPr/>
          <p:nvPr/>
        </p:nvPicPr>
        <p:blipFill>
          <a:blip r:embed="rId5"/>
          <a:stretch>
            <a:fillRect/>
          </a:stretch>
        </p:blipFill>
        <p:spPr>
          <a:xfrm>
            <a:off x="850265" y="1393190"/>
            <a:ext cx="396240" cy="396240"/>
          </a:xfrm>
          <a:prstGeom prst="rect">
            <a:avLst/>
          </a:prstGeom>
        </p:spPr>
      </p:pic>
      <p:pic>
        <p:nvPicPr>
          <p:cNvPr id="13" name="Picture 12"/>
          <p:cNvPicPr/>
          <p:nvPr/>
        </p:nvPicPr>
        <p:blipFill>
          <a:blip r:embed="rId6"/>
          <a:stretch>
            <a:fillRect/>
          </a:stretch>
        </p:blipFill>
        <p:spPr>
          <a:xfrm>
            <a:off x="438785" y="1974850"/>
            <a:ext cx="121920" cy="121920"/>
          </a:xfrm>
          <a:prstGeom prst="rect">
            <a:avLst/>
          </a:prstGeom>
        </p:spPr>
      </p:pic>
      <p:pic>
        <p:nvPicPr>
          <p:cNvPr id="15" name="Picture 14"/>
          <p:cNvPicPr/>
          <p:nvPr/>
        </p:nvPicPr>
        <p:blipFill>
          <a:blip r:embed="rId7"/>
          <a:stretch>
            <a:fillRect/>
          </a:stretch>
        </p:blipFill>
        <p:spPr>
          <a:xfrm>
            <a:off x="0" y="2362200"/>
            <a:ext cx="9144000" cy="4495800"/>
          </a:xfrm>
          <a:prstGeom prst="rect">
            <a:avLst/>
          </a:prstGeom>
        </p:spPr>
      </p:pic>
      <p:sp>
        <p:nvSpPr>
          <p:cNvPr id="2" name="Text Placeholder 1"/>
          <p:cNvSpPr>
            <a:spLocks noGrp="1"/>
          </p:cNvSpPr>
          <p:nvPr>
            <p:ph type="body" idx="10"/>
          </p:nvPr>
        </p:nvSpPr>
        <p:spPr>
          <a:xfrm>
            <a:off x="0" y="355600"/>
            <a:ext cx="9144000" cy="742315"/>
          </a:xfrm>
          <a:prstGeom prst="rect">
            <a:avLst/>
          </a:prstGeom>
          <a:noFill/>
          <a:ln w="0" cmpd="sng">
            <a:noFill/>
            <a:prstDash val="solid"/>
          </a:ln>
        </p:spPr>
        <p:txBody>
          <a:bodyPr vert="horz" lIns="0" tIns="3810" rIns="0" bIns="0" anchor="t"/>
          <a:lstStyle/>
          <a:p>
            <a:pPr marL="0" marR="0" indent="0" algn="ctr">
              <a:lnSpc>
                <a:spcPts val="4300"/>
              </a:lnSpc>
              <a:spcAft>
                <a:spcPts val="1530"/>
              </a:spcAft>
            </a:pPr>
            <a:r>
              <a:rPr lang="en-US" sz="3800" spc="-25">
                <a:solidFill>
                  <a:srgbClr val="006BB6"/>
                </a:solidFill>
                <a:latin typeface="Arial" panose="02020603050405020304" pitchFamily="2"/>
              </a:rPr>
              <a:t>Keep DEERS Information Up To Date </a:t>
            </a:r>
          </a:p>
        </p:txBody>
      </p:sp>
      <p:sp>
        <p:nvSpPr>
          <p:cNvPr id="5" name="Text Placeholder 4"/>
          <p:cNvSpPr>
            <a:spLocks noGrp="1"/>
          </p:cNvSpPr>
          <p:nvPr>
            <p:ph type="body" idx="10"/>
          </p:nvPr>
        </p:nvSpPr>
        <p:spPr>
          <a:xfrm>
            <a:off x="1584960" y="1252855"/>
            <a:ext cx="6718300" cy="721995"/>
          </a:xfrm>
          <a:prstGeom prst="rect">
            <a:avLst/>
          </a:prstGeom>
          <a:noFill/>
          <a:ln w="0" cmpd="sng">
            <a:noFill/>
            <a:prstDash val="solid"/>
          </a:ln>
        </p:spPr>
        <p:txBody>
          <a:bodyPr vert="horz" lIns="0" tIns="0" rIns="0" bIns="0" anchor="t"/>
          <a:lstStyle/>
          <a:p>
            <a:pPr marL="0" marR="0" indent="0" algn="l">
              <a:lnSpc>
                <a:spcPts val="1900"/>
              </a:lnSpc>
              <a:spcAft>
                <a:spcPts val="40"/>
              </a:spcAft>
            </a:pPr>
            <a:r>
              <a:rPr lang="en-US" sz="1600" b="1" spc="-5">
                <a:solidFill>
                  <a:srgbClr val="000000"/>
                </a:solidFill>
                <a:latin typeface="Arial" panose="02020603050405020304" pitchFamily="2"/>
              </a:rPr>
              <a:t>Being able to use TRICARE depends on keeping DEERS up to date. </a:t>
            </a:r>
            <a:r>
              <a:rPr lang="en-US" sz="1600" spc="-5">
                <a:solidFill>
                  <a:srgbClr val="000000"/>
                </a:solidFill>
                <a:latin typeface="Arial" panose="02020603050405020304" pitchFamily="2"/>
              </a:rPr>
              <a:t>Update DEERS after you have a life event, like getting married or divorced, moving, giving birth, adopting a child, retiring, and other changes. </a:t>
            </a:r>
          </a:p>
        </p:txBody>
      </p:sp>
      <p:sp>
        <p:nvSpPr>
          <p:cNvPr id="16" name="Text Placeholder 15"/>
          <p:cNvSpPr>
            <a:spLocks noGrp="1"/>
          </p:cNvSpPr>
          <p:nvPr>
            <p:ph type="body" idx="10"/>
          </p:nvPr>
        </p:nvSpPr>
        <p:spPr>
          <a:xfrm>
            <a:off x="1847215" y="2374265"/>
            <a:ext cx="6635115" cy="646430"/>
          </a:xfrm>
          <a:prstGeom prst="rect">
            <a:avLst/>
          </a:prstGeom>
          <a:noFill/>
          <a:ln w="0" cmpd="sng">
            <a:noFill/>
            <a:prstDash val="solid"/>
          </a:ln>
        </p:spPr>
        <p:txBody>
          <a:bodyPr vert="horz" lIns="0" tIns="0" rIns="0" bIns="0" anchor="t"/>
          <a:lstStyle/>
          <a:p>
            <a:pPr marL="0" marR="0" indent="0" algn="l">
              <a:lnSpc>
                <a:spcPts val="1800"/>
              </a:lnSpc>
              <a:spcAft>
                <a:spcPts val="0"/>
              </a:spcAft>
            </a:pPr>
            <a:r>
              <a:rPr lang="en-US" sz="1800" spc="0">
                <a:solidFill>
                  <a:srgbClr val="000000"/>
                </a:solidFill>
                <a:latin typeface="Arial" panose="02020603050405020304" pitchFamily="2"/>
              </a:rPr>
              <a:t>Go to an </a:t>
            </a:r>
            <a:r>
              <a:rPr lang="en-US" sz="1800" b="1" spc="-5">
                <a:solidFill>
                  <a:srgbClr val="000000"/>
                </a:solidFill>
                <a:latin typeface="Arial" panose="02020603050405020304" pitchFamily="2"/>
              </a:rPr>
              <a:t>ID Card Office</a:t>
            </a:r>
            <a:r>
              <a:rPr lang="en-US" sz="1800" spc="0">
                <a:solidFill>
                  <a:srgbClr val="13377C"/>
                </a:solidFill>
                <a:latin typeface="Arial" panose="02020603050405020304" pitchFamily="2"/>
              </a:rPr>
              <a:t> (</a:t>
            </a:r>
            <a:r>
              <a:rPr lang="en-US" sz="1800" b="1" u="sng" spc="-5">
                <a:solidFill>
                  <a:srgbClr val="0000FF"/>
                </a:solidFill>
                <a:latin typeface="Arial" panose="02020603050405020304" pitchFamily="2"/>
              </a:rPr>
              <a:t>https://idco.dmdc.osd.mil/idco</a:t>
            </a:r>
            <a:r>
              <a:rPr lang="en-US" sz="1800" spc="0">
                <a:solidFill>
                  <a:srgbClr val="13377C"/>
                </a:solidFill>
                <a:latin typeface="Arial" panose="02020603050405020304" pitchFamily="2"/>
              </a:rPr>
              <a:t>) </a:t>
            </a:r>
          </a:p>
          <a:p>
            <a:pPr marL="0" marR="0" indent="0" algn="l">
              <a:lnSpc>
                <a:spcPts val="2000"/>
              </a:lnSpc>
              <a:spcBef>
                <a:spcPts val="1305"/>
              </a:spcBef>
              <a:spcAft>
                <a:spcPts val="0"/>
              </a:spcAft>
            </a:pPr>
            <a:r>
              <a:rPr lang="en-US" sz="1800" b="1" spc="-55">
                <a:solidFill>
                  <a:srgbClr val="000000"/>
                </a:solidFill>
                <a:latin typeface="Arial" panose="02020603050405020304" pitchFamily="2"/>
              </a:rPr>
              <a:t>Note: </a:t>
            </a:r>
            <a:r>
              <a:rPr lang="en-US" sz="1800" spc="-45">
                <a:solidFill>
                  <a:srgbClr val="000000"/>
                </a:solidFill>
                <a:latin typeface="Arial" panose="02020603050405020304" pitchFamily="2"/>
              </a:rPr>
              <a:t>You must use this option to add family members in DEERS. </a:t>
            </a:r>
          </a:p>
        </p:txBody>
      </p:sp>
      <p:sp>
        <p:nvSpPr>
          <p:cNvPr id="17" name="Text Placeholder 16"/>
          <p:cNvSpPr>
            <a:spLocks noGrp="1"/>
          </p:cNvSpPr>
          <p:nvPr>
            <p:ph type="body" idx="10"/>
          </p:nvPr>
        </p:nvSpPr>
        <p:spPr>
          <a:xfrm>
            <a:off x="1852930" y="3666490"/>
            <a:ext cx="4554220" cy="2219325"/>
          </a:xfrm>
          <a:prstGeom prst="rect">
            <a:avLst/>
          </a:prstGeom>
          <a:noFill/>
          <a:ln w="0" cmpd="sng">
            <a:noFill/>
            <a:prstDash val="solid"/>
          </a:ln>
        </p:spPr>
        <p:txBody>
          <a:bodyPr vert="horz" lIns="0" tIns="0" rIns="0" bIns="0" anchor="t"/>
          <a:lstStyle/>
          <a:p>
            <a:pPr marL="0" marR="0" indent="0" algn="l">
              <a:lnSpc>
                <a:spcPts val="1800"/>
              </a:lnSpc>
              <a:spcAft>
                <a:spcPts val="0"/>
              </a:spcAft>
            </a:pPr>
            <a:r>
              <a:rPr lang="en-US" sz="1800" spc="-25" dirty="0">
                <a:solidFill>
                  <a:srgbClr val="000000"/>
                </a:solidFill>
                <a:latin typeface="Arial" panose="02020603050405020304" pitchFamily="2"/>
              </a:rPr>
              <a:t>Log on to  </a:t>
            </a:r>
            <a:r>
              <a:rPr lang="en-US" sz="1800" b="1" u="sng" spc="-30" dirty="0">
                <a:solidFill>
                  <a:srgbClr val="0000FF"/>
                </a:solidFill>
                <a:latin typeface="Arial" panose="02020603050405020304" pitchFamily="2"/>
              </a:rPr>
              <a:t>https://milconnect.dmdc.osd.mil</a:t>
            </a:r>
            <a:r>
              <a:rPr lang="en-US" sz="1800" spc="-25" dirty="0">
                <a:solidFill>
                  <a:srgbClr val="13377C"/>
                </a:solidFill>
                <a:latin typeface="Arial" panose="02020603050405020304" pitchFamily="2"/>
              </a:rPr>
              <a:t>. </a:t>
            </a:r>
          </a:p>
          <a:p>
            <a:pPr marL="0" marR="0" indent="0" algn="l">
              <a:lnSpc>
                <a:spcPts val="2100"/>
              </a:lnSpc>
              <a:spcBef>
                <a:spcPts val="6250"/>
              </a:spcBef>
              <a:spcAft>
                <a:spcPts val="0"/>
              </a:spcAft>
            </a:pPr>
            <a:r>
              <a:rPr lang="en-US" sz="1800" spc="-10" dirty="0">
                <a:solidFill>
                  <a:srgbClr val="000000"/>
                </a:solidFill>
                <a:latin typeface="Arial" panose="02020603050405020304" pitchFamily="2"/>
              </a:rPr>
              <a:t>Call </a:t>
            </a:r>
            <a:r>
              <a:rPr lang="en-US" sz="1800" b="1" spc="-15" dirty="0">
                <a:solidFill>
                  <a:srgbClr val="000000"/>
                </a:solidFill>
                <a:latin typeface="Arial" panose="02020603050405020304" pitchFamily="2"/>
              </a:rPr>
              <a:t>1-800-538-9552</a:t>
            </a:r>
            <a:r>
              <a:rPr lang="en-US" sz="1800" spc="-10" dirty="0">
                <a:solidFill>
                  <a:srgbClr val="000000"/>
                </a:solidFill>
                <a:latin typeface="Arial" panose="02020603050405020304" pitchFamily="2"/>
              </a:rPr>
              <a:t>. </a:t>
            </a:r>
          </a:p>
          <a:p>
            <a:pPr marL="0" marR="0" indent="0" algn="l">
              <a:lnSpc>
                <a:spcPts val="1600"/>
              </a:lnSpc>
              <a:spcBef>
                <a:spcPts val="5745"/>
              </a:spcBef>
              <a:spcAft>
                <a:spcPts val="0"/>
              </a:spcAft>
            </a:pPr>
            <a:r>
              <a:rPr lang="en-US" sz="1800" spc="-15" dirty="0">
                <a:solidFill>
                  <a:srgbClr val="000000"/>
                </a:solidFill>
                <a:latin typeface="Arial" panose="02020603050405020304" pitchFamily="2"/>
              </a:rPr>
              <a:t>Fax </a:t>
            </a:r>
            <a:r>
              <a:rPr lang="en-US" sz="1800" b="1" spc="-20" dirty="0">
                <a:solidFill>
                  <a:srgbClr val="000000"/>
                </a:solidFill>
                <a:latin typeface="Arial" panose="02020603050405020304" pitchFamily="2"/>
              </a:rPr>
              <a:t>1-800-336-4416</a:t>
            </a:r>
            <a:r>
              <a:rPr lang="en-US" sz="1800" spc="-15" dirty="0">
                <a:solidFill>
                  <a:srgbClr val="000000"/>
                </a:solidFill>
                <a:latin typeface="Arial" panose="02020603050405020304" pitchFamily="2"/>
              </a:rPr>
              <a:t>. </a:t>
            </a:r>
          </a:p>
        </p:txBody>
      </p:sp>
      <p:cxnSp>
        <p:nvCxnSpPr>
          <p:cNvPr id="18" name="Straight Connector 17"/>
          <p:cNvCxnSpPr/>
          <p:nvPr/>
        </p:nvCxnSpPr>
        <p:spPr>
          <a:xfrm>
            <a:off x="545465" y="1112520"/>
            <a:ext cx="8035290" cy="0"/>
          </a:xfrm>
          <a:prstGeom prst="line">
            <a:avLst/>
          </a:prstGeom>
          <a:ln w="27305" cmpd="sng">
            <a:solidFill>
              <a:srgbClr val="BB233C"/>
            </a:solidFill>
          </a:ln>
        </p:spPr>
      </p:cxnSp>
      <p:cxnSp>
        <p:nvCxnSpPr>
          <p:cNvPr id="19" name="Straight Connector 18"/>
          <p:cNvCxnSpPr/>
          <p:nvPr/>
        </p:nvCxnSpPr>
        <p:spPr>
          <a:xfrm>
            <a:off x="8702040" y="1225550"/>
            <a:ext cx="0" cy="722630"/>
          </a:xfrm>
          <a:prstGeom prst="line">
            <a:avLst/>
          </a:prstGeom>
          <a:ln w="30480" cmpd="sng">
            <a:solidFill>
              <a:srgbClr val="BB233C"/>
            </a:solidFill>
          </a:ln>
        </p:spPr>
      </p:cxnSp>
      <p:cxnSp>
        <p:nvCxnSpPr>
          <p:cNvPr id="20" name="Straight Connector 19"/>
          <p:cNvCxnSpPr/>
          <p:nvPr/>
        </p:nvCxnSpPr>
        <p:spPr>
          <a:xfrm>
            <a:off x="445135" y="1252855"/>
            <a:ext cx="0" cy="701675"/>
          </a:xfrm>
          <a:prstGeom prst="line">
            <a:avLst/>
          </a:prstGeom>
          <a:ln w="27305" cmpd="sng">
            <a:solidFill>
              <a:srgbClr val="BB233C"/>
            </a:solidFill>
          </a:ln>
        </p:spPr>
      </p:cxnSp>
      <p:cxnSp>
        <p:nvCxnSpPr>
          <p:cNvPr id="21" name="Straight Connector 20"/>
          <p:cNvCxnSpPr/>
          <p:nvPr/>
        </p:nvCxnSpPr>
        <p:spPr>
          <a:xfrm>
            <a:off x="570230" y="2072640"/>
            <a:ext cx="8025765" cy="0"/>
          </a:xfrm>
          <a:prstGeom prst="line">
            <a:avLst/>
          </a:prstGeom>
          <a:ln w="24130" cmpd="sng">
            <a:solidFill>
              <a:srgbClr val="BB233C"/>
            </a:solidFill>
          </a:ln>
        </p:spPr>
      </p:cxnSp>
    </p:spTree>
    <p:extLst>
      <p:ext uri="{BB962C8B-B14F-4D97-AF65-F5344CB8AC3E}">
        <p14:creationId xmlns:p14="http://schemas.microsoft.com/office/powerpoint/2010/main" val="21238065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ptional Presenter Comment: Now we will discuss the TRICARE Dental Program.&#10;" title="TRICARE Dental Progra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hidden="1"/>
          <p:cNvSpPr>
            <a:spLocks noGrp="1"/>
          </p:cNvSpPr>
          <p:nvPr>
            <p:ph type="title"/>
          </p:nvPr>
        </p:nvSpPr>
        <p:spPr/>
        <p:txBody>
          <a:bodyPr/>
          <a:lstStyle/>
          <a:p>
            <a:r>
              <a:rPr lang="en-US" dirty="0"/>
              <a:t>TRICARE Dental Options:</a:t>
            </a:r>
            <a:r>
              <a:rPr lang="en-US" baseline="0" dirty="0"/>
              <a:t> TRICARE Dental Program</a:t>
            </a:r>
            <a:endParaRPr lang="en-US" dirty="0"/>
          </a:p>
        </p:txBody>
      </p:sp>
      <p:sp>
        <p:nvSpPr>
          <p:cNvPr id="2" name="Rectangle 1"/>
          <p:cNvSpPr/>
          <p:nvPr/>
        </p:nvSpPr>
        <p:spPr>
          <a:xfrm>
            <a:off x="7539644" y="3000895"/>
            <a:ext cx="1180407" cy="26600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ADFM</a:t>
            </a:r>
          </a:p>
        </p:txBody>
      </p:sp>
    </p:spTree>
    <p:extLst>
      <p:ext uri="{BB962C8B-B14F-4D97-AF65-F5344CB8AC3E}">
        <p14:creationId xmlns:p14="http://schemas.microsoft.com/office/powerpoint/2010/main" val="34175909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600710" y="655320"/>
            <a:ext cx="454025" cy="536575"/>
          </a:xfrm>
          <a:prstGeom prst="rect">
            <a:avLst/>
          </a:prstGeom>
        </p:spPr>
      </p:pic>
      <p:pic>
        <p:nvPicPr>
          <p:cNvPr id="9" name="Picture 8"/>
          <p:cNvPicPr/>
          <p:nvPr/>
        </p:nvPicPr>
        <p:blipFill>
          <a:blip r:embed="rId3"/>
          <a:stretch>
            <a:fillRect/>
          </a:stretch>
        </p:blipFill>
        <p:spPr>
          <a:xfrm>
            <a:off x="6754495" y="2627630"/>
            <a:ext cx="1783080" cy="3700145"/>
          </a:xfrm>
          <a:prstGeom prst="rect">
            <a:avLst/>
          </a:prstGeom>
        </p:spPr>
      </p:pic>
      <p:graphicFrame>
        <p:nvGraphicFramePr>
          <p:cNvPr id="4" name="Table 3"/>
          <p:cNvGraphicFramePr>
            <a:graphicFrameLocks noGrp="1"/>
          </p:cNvGraphicFramePr>
          <p:nvPr/>
        </p:nvGraphicFramePr>
        <p:xfrm>
          <a:off x="0" y="609600"/>
          <a:ext cx="8242300" cy="593090"/>
        </p:xfrm>
        <a:graphic>
          <a:graphicData uri="http://schemas.openxmlformats.org/drawingml/2006/table">
            <a:tbl>
              <a:tblPr/>
              <a:tblGrid>
                <a:gridCol w="1054735">
                  <a:extLst>
                    <a:ext uri="{9D8B030D-6E8A-4147-A177-3AD203B41FA5}">
                      <a16:colId xmlns:a16="http://schemas.microsoft.com/office/drawing/2014/main" val="20000"/>
                    </a:ext>
                  </a:extLst>
                </a:gridCol>
                <a:gridCol w="7187565">
                  <a:extLst>
                    <a:ext uri="{9D8B030D-6E8A-4147-A177-3AD203B41FA5}">
                      <a16:colId xmlns:a16="http://schemas.microsoft.com/office/drawing/2014/main" val="20001"/>
                    </a:ext>
                  </a:extLst>
                </a:gridCol>
              </a:tblGrid>
              <a:tr h="593090">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3810" indent="0" algn="r">
                        <a:lnSpc>
                          <a:spcPts val="4300"/>
                        </a:lnSpc>
                        <a:spcBef>
                          <a:spcPts val="0"/>
                        </a:spcBef>
                        <a:spcAft>
                          <a:spcPts val="235"/>
                        </a:spcAft>
                      </a:pPr>
                      <a:r>
                        <a:rPr lang="en-US" sz="3800" spc="0">
                          <a:solidFill>
                            <a:srgbClr val="006BB6"/>
                          </a:solidFill>
                          <a:latin typeface="Arial" panose="02020603050405020304" pitchFamily="2"/>
                        </a:rPr>
                        <a:t>TRICARE Dental Program (TDP)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6" name="Text Placeholder 5"/>
          <p:cNvSpPr>
            <a:spLocks noGrp="1"/>
          </p:cNvSpPr>
          <p:nvPr>
            <p:ph type="body" idx="10"/>
          </p:nvPr>
        </p:nvSpPr>
        <p:spPr>
          <a:xfrm>
            <a:off x="0" y="1260959"/>
            <a:ext cx="8242300" cy="1123315"/>
          </a:xfrm>
          <a:prstGeom prst="rect">
            <a:avLst/>
          </a:prstGeom>
          <a:noFill/>
          <a:ln w="0" cmpd="sng">
            <a:noFill/>
            <a:prstDash val="solid"/>
          </a:ln>
        </p:spPr>
        <p:txBody>
          <a:bodyPr vert="horz" lIns="0" tIns="190500" rIns="0" bIns="0" anchor="t"/>
          <a:lstStyle/>
          <a:p>
            <a:pPr marL="1051560" marR="594360" indent="320040" algn="just">
              <a:lnSpc>
                <a:spcPts val="2400"/>
              </a:lnSpc>
              <a:spcAft>
                <a:spcPts val="0"/>
              </a:spcAft>
              <a:buFont typeface="Symbol"/>
              <a:buChar char="·"/>
            </a:pPr>
            <a:r>
              <a:rPr lang="en-US" sz="2000" spc="-10" dirty="0">
                <a:solidFill>
                  <a:srgbClr val="000000"/>
                </a:solidFill>
                <a:latin typeface="Arial" panose="02020603050405020304" pitchFamily="2"/>
              </a:rPr>
              <a:t>A voluntary, premium-based Department of Defense dental program. The benefit is administered by United Concordia. </a:t>
            </a:r>
          </a:p>
        </p:txBody>
      </p:sp>
      <p:sp>
        <p:nvSpPr>
          <p:cNvPr id="7" name="Text Placeholder 6"/>
          <p:cNvSpPr>
            <a:spLocks noGrp="1"/>
          </p:cNvSpPr>
          <p:nvPr>
            <p:ph type="body" idx="10"/>
          </p:nvPr>
        </p:nvSpPr>
        <p:spPr>
          <a:xfrm>
            <a:off x="384" y="2374599"/>
            <a:ext cx="6532301" cy="2963362"/>
          </a:xfrm>
          <a:prstGeom prst="rect">
            <a:avLst/>
          </a:prstGeom>
          <a:noFill/>
          <a:ln w="0" cmpd="sng">
            <a:noFill/>
            <a:prstDash val="solid"/>
          </a:ln>
        </p:spPr>
        <p:txBody>
          <a:bodyPr vert="horz" lIns="0" tIns="60960" rIns="0" bIns="0" anchor="t">
            <a:normAutofit fontScale="97500"/>
          </a:bodyPr>
          <a:lstStyle/>
          <a:p>
            <a:pPr marL="1051560" marR="0" indent="320040" algn="just">
              <a:lnSpc>
                <a:spcPts val="2400"/>
              </a:lnSpc>
              <a:spcAft>
                <a:spcPts val="0"/>
              </a:spcAft>
              <a:buFont typeface="Symbol"/>
              <a:buChar char="·"/>
            </a:pPr>
            <a:r>
              <a:rPr lang="en-US" sz="2000" spc="-10" dirty="0">
                <a:solidFill>
                  <a:srgbClr val="000000"/>
                </a:solidFill>
                <a:latin typeface="Arial" panose="02020603050405020304" pitchFamily="2"/>
              </a:rPr>
              <a:t>Available to eligible: </a:t>
            </a:r>
          </a:p>
          <a:p>
            <a:pPr marL="1143000" marR="0" indent="0" algn="l">
              <a:lnSpc>
                <a:spcPts val="2200"/>
              </a:lnSpc>
              <a:spcBef>
                <a:spcPts val="440"/>
              </a:spcBef>
              <a:spcAft>
                <a:spcPts val="0"/>
              </a:spcAft>
            </a:pPr>
            <a:r>
              <a:rPr lang="en-US" sz="1900" dirty="0">
                <a:solidFill>
                  <a:srgbClr val="000000"/>
                </a:solidFill>
                <a:latin typeface="Arial" panose="02020603050405020304" pitchFamily="2"/>
              </a:rPr>
              <a:t>     </a:t>
            </a:r>
            <a:r>
              <a:rPr lang="en-US" sz="1900" spc="0" dirty="0">
                <a:solidFill>
                  <a:srgbClr val="000000"/>
                </a:solidFill>
                <a:latin typeface="Arial" panose="02020603050405020304" pitchFamily="2"/>
              </a:rPr>
              <a:t>– </a:t>
            </a:r>
            <a:r>
              <a:rPr lang="en-US" sz="1800" spc="0" dirty="0">
                <a:solidFill>
                  <a:srgbClr val="000000"/>
                </a:solidFill>
                <a:latin typeface="Arial" panose="02020603050405020304" pitchFamily="2"/>
              </a:rPr>
              <a:t>Active duty family members </a:t>
            </a:r>
          </a:p>
          <a:p>
            <a:pPr marL="1463040" marR="0" indent="0" algn="l">
              <a:lnSpc>
                <a:spcPts val="2200"/>
              </a:lnSpc>
              <a:spcBef>
                <a:spcPts val="385"/>
              </a:spcBef>
              <a:spcAft>
                <a:spcPts val="0"/>
              </a:spcAft>
            </a:pPr>
            <a:r>
              <a:rPr lang="en-US" sz="1900" spc="0" dirty="0">
                <a:solidFill>
                  <a:srgbClr val="000000"/>
                </a:solidFill>
                <a:latin typeface="Arial" panose="02020603050405020304" pitchFamily="2"/>
              </a:rPr>
              <a:t>– </a:t>
            </a:r>
            <a:r>
              <a:rPr lang="en-US" sz="1800" spc="0" dirty="0">
                <a:solidFill>
                  <a:srgbClr val="000000"/>
                </a:solidFill>
                <a:latin typeface="Arial" panose="02020603050405020304" pitchFamily="2"/>
              </a:rPr>
              <a:t>Selected Reserve and Individual Ready Reserve members (who are not on active duty orders) and their families </a:t>
            </a:r>
          </a:p>
          <a:p>
            <a:pPr marL="1143000" marR="0" indent="0" algn="l">
              <a:lnSpc>
                <a:spcPts val="2200"/>
              </a:lnSpc>
              <a:spcBef>
                <a:spcPts val="430"/>
              </a:spcBef>
              <a:spcAft>
                <a:spcPts val="0"/>
              </a:spcAft>
            </a:pPr>
            <a:r>
              <a:rPr lang="en-US" sz="1900" spc="5" dirty="0">
                <a:solidFill>
                  <a:srgbClr val="000000"/>
                </a:solidFill>
                <a:latin typeface="Arial" panose="02020603050405020304" pitchFamily="2"/>
              </a:rPr>
              <a:t>    – </a:t>
            </a:r>
            <a:r>
              <a:rPr lang="en-US" sz="1800" spc="5" dirty="0">
                <a:solidFill>
                  <a:srgbClr val="000000"/>
                </a:solidFill>
                <a:latin typeface="Arial" panose="02020603050405020304" pitchFamily="2"/>
              </a:rPr>
              <a:t>Transitional survivors </a:t>
            </a:r>
          </a:p>
          <a:p>
            <a:pPr marL="1143000" marR="0" indent="0" algn="l">
              <a:lnSpc>
                <a:spcPts val="2200"/>
              </a:lnSpc>
              <a:spcBef>
                <a:spcPts val="410"/>
              </a:spcBef>
              <a:spcAft>
                <a:spcPts val="0"/>
              </a:spcAft>
            </a:pPr>
            <a:r>
              <a:rPr lang="en-US" sz="1900" spc="0" dirty="0">
                <a:solidFill>
                  <a:srgbClr val="000000"/>
                </a:solidFill>
                <a:latin typeface="Arial" panose="02020603050405020304" pitchFamily="2"/>
              </a:rPr>
              <a:t>    – </a:t>
            </a:r>
            <a:r>
              <a:rPr lang="en-US" sz="1800" spc="0" dirty="0">
                <a:solidFill>
                  <a:srgbClr val="000000"/>
                </a:solidFill>
                <a:latin typeface="Arial" panose="02020603050405020304" pitchFamily="2"/>
              </a:rPr>
              <a:t>Surviving family members </a:t>
            </a:r>
          </a:p>
          <a:p>
            <a:pPr marL="1051560" marR="0" indent="320040" algn="l">
              <a:lnSpc>
                <a:spcPts val="2400"/>
              </a:lnSpc>
              <a:spcBef>
                <a:spcPts val="420"/>
              </a:spcBef>
              <a:spcAft>
                <a:spcPts val="11325"/>
              </a:spcAft>
              <a:buFont typeface="Symbol"/>
              <a:buChar char="·"/>
            </a:pPr>
            <a:r>
              <a:rPr lang="en-US" sz="2000" spc="0" dirty="0">
                <a:solidFill>
                  <a:srgbClr val="000000"/>
                </a:solidFill>
                <a:latin typeface="Arial" panose="02020603050405020304" pitchFamily="2"/>
              </a:rPr>
              <a:t>Provided in both CONUS and OCONUS service areas</a:t>
            </a:r>
          </a:p>
        </p:txBody>
      </p:sp>
      <p:cxnSp>
        <p:nvCxnSpPr>
          <p:cNvPr id="10" name="Straight Connector 9"/>
          <p:cNvCxnSpPr/>
          <p:nvPr/>
        </p:nvCxnSpPr>
        <p:spPr>
          <a:xfrm>
            <a:off x="0" y="6510655"/>
            <a:ext cx="6349365" cy="0"/>
          </a:xfrm>
          <a:prstGeom prst="line">
            <a:avLst/>
          </a:prstGeom>
          <a:ln w="3175" cmpd="sng">
            <a:solidFill>
              <a:srgbClr val="FAE4DB"/>
            </a:solidFill>
          </a:ln>
        </p:spPr>
      </p:cxnSp>
      <p:cxnSp>
        <p:nvCxnSpPr>
          <p:cNvPr id="11" name="Straight Connector 10"/>
          <p:cNvCxnSpPr/>
          <p:nvPr/>
        </p:nvCxnSpPr>
        <p:spPr>
          <a:xfrm>
            <a:off x="0" y="6519545"/>
            <a:ext cx="9144000" cy="0"/>
          </a:xfrm>
          <a:prstGeom prst="line">
            <a:avLst/>
          </a:prstGeom>
          <a:ln w="6350" cmpd="sng">
            <a:solidFill>
              <a:srgbClr val="EB8248"/>
            </a:solidFill>
          </a:ln>
        </p:spPr>
      </p:cxnSp>
      <p:sp>
        <p:nvSpPr>
          <p:cNvPr id="3" name="Right Arrow 2"/>
          <p:cNvSpPr/>
          <p:nvPr/>
        </p:nvSpPr>
        <p:spPr>
          <a:xfrm>
            <a:off x="1054735" y="3209156"/>
            <a:ext cx="328897" cy="288758"/>
          </a:xfrm>
          <a:prstGeom prst="rightArrow">
            <a:avLst/>
          </a:prstGeom>
          <a:solidFill>
            <a:srgbClr val="C00000">
              <a:alpha val="0"/>
            </a:srgb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1383632" y="1764468"/>
            <a:ext cx="3356810" cy="1203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134208" y="5346851"/>
            <a:ext cx="5372100" cy="11549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Phone:  </a:t>
            </a:r>
            <a:r>
              <a:rPr lang="en-US" dirty="0">
                <a:solidFill>
                  <a:srgbClr val="0070C0"/>
                </a:solidFill>
                <a:latin typeface="Tahoma" panose="020B0604030504040204" pitchFamily="34" charset="0"/>
                <a:ea typeface="Tahoma" panose="020B0604030504040204" pitchFamily="34" charset="0"/>
                <a:cs typeface="Tahoma" panose="020B0604030504040204" pitchFamily="34" charset="0"/>
              </a:rPr>
              <a:t>1-844-653-4061</a:t>
            </a:r>
          </a:p>
          <a:p>
            <a:pPr algn="l"/>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On Line:  visit </a:t>
            </a:r>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https://milConnect.dmdc.osd,mil </a:t>
            </a:r>
          </a:p>
        </p:txBody>
      </p:sp>
    </p:spTree>
    <p:extLst>
      <p:ext uri="{BB962C8B-B14F-4D97-AF65-F5344CB8AC3E}">
        <p14:creationId xmlns:p14="http://schemas.microsoft.com/office/powerpoint/2010/main" val="18032707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Transitional Coverage Timel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hidden="1"/>
          <p:cNvSpPr>
            <a:spLocks noGrp="1"/>
          </p:cNvSpPr>
          <p:nvPr>
            <p:ph type="title"/>
          </p:nvPr>
        </p:nvSpPr>
        <p:spPr/>
        <p:txBody>
          <a:bodyPr/>
          <a:lstStyle/>
          <a:p>
            <a:r>
              <a:rPr lang="en-US" dirty="0"/>
              <a:t>Transitional Coverage Timeline</a:t>
            </a:r>
          </a:p>
        </p:txBody>
      </p:sp>
      <p:sp>
        <p:nvSpPr>
          <p:cNvPr id="2" name="Oval 1"/>
          <p:cNvSpPr/>
          <p:nvPr/>
        </p:nvSpPr>
        <p:spPr>
          <a:xfrm>
            <a:off x="5721724" y="3123079"/>
            <a:ext cx="336176" cy="305921"/>
          </a:xfrm>
          <a:prstGeom prst="ellipse">
            <a:avLst/>
          </a:prstGeom>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2" idx="0"/>
          </p:cNvCxnSpPr>
          <p:nvPr/>
        </p:nvCxnSpPr>
        <p:spPr>
          <a:xfrm flipV="1">
            <a:off x="5889812" y="2985249"/>
            <a:ext cx="0" cy="13783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057900" y="3123079"/>
            <a:ext cx="2716306" cy="305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TRICARE Reserve Select</a:t>
            </a:r>
          </a:p>
        </p:txBody>
      </p:sp>
      <p:sp>
        <p:nvSpPr>
          <p:cNvPr id="11" name="Oval 10"/>
          <p:cNvSpPr/>
          <p:nvPr/>
        </p:nvSpPr>
        <p:spPr>
          <a:xfrm>
            <a:off x="2189629" y="6059020"/>
            <a:ext cx="336176" cy="305921"/>
          </a:xfrm>
          <a:prstGeom prst="ellipse">
            <a:avLst/>
          </a:prstGeom>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V="1">
            <a:off x="2357717" y="5741894"/>
            <a:ext cx="0" cy="317126"/>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525805" y="6059019"/>
            <a:ext cx="3000936" cy="3059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7030A0"/>
                </a:solidFill>
                <a:latin typeface="Tahoma" panose="020B0604030504040204" pitchFamily="34" charset="0"/>
                <a:ea typeface="Tahoma" panose="020B0604030504040204" pitchFamily="34" charset="0"/>
                <a:cs typeface="Tahoma" panose="020B0604030504040204" pitchFamily="34" charset="0"/>
              </a:rPr>
              <a:t>TRICARE Reserve Select [TRS]</a:t>
            </a:r>
          </a:p>
        </p:txBody>
      </p:sp>
    </p:spTree>
    <p:extLst>
      <p:ext uri="{BB962C8B-B14F-4D97-AF65-F5344CB8AC3E}">
        <p14:creationId xmlns:p14="http://schemas.microsoft.com/office/powerpoint/2010/main" val="7570426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17357" y="445168"/>
            <a:ext cx="8181474" cy="5955631"/>
          </a:xfrm>
          <a:prstGeom prst="rect">
            <a:avLst/>
          </a:prstGeom>
        </p:spPr>
      </p:pic>
      <p:sp>
        <p:nvSpPr>
          <p:cNvPr id="3" name="Right Arrow 2"/>
          <p:cNvSpPr/>
          <p:nvPr/>
        </p:nvSpPr>
        <p:spPr>
          <a:xfrm>
            <a:off x="188460" y="5367140"/>
            <a:ext cx="328897" cy="288758"/>
          </a:xfrm>
          <a:prstGeom prst="rightArrow">
            <a:avLst/>
          </a:prstGeom>
          <a:solidFill>
            <a:srgbClr val="C00000">
              <a:alpha val="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56589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438910" y="728345"/>
            <a:ext cx="414020" cy="438785"/>
          </a:xfrm>
          <a:prstGeom prst="rect">
            <a:avLst/>
          </a:prstGeom>
        </p:spPr>
      </p:pic>
      <p:pic>
        <p:nvPicPr>
          <p:cNvPr id="9" name="Picture 8"/>
          <p:cNvPicPr/>
          <p:nvPr/>
        </p:nvPicPr>
        <p:blipFill>
          <a:blip r:embed="rId3"/>
          <a:stretch>
            <a:fillRect/>
          </a:stretch>
        </p:blipFill>
        <p:spPr>
          <a:xfrm>
            <a:off x="0" y="6510655"/>
            <a:ext cx="9144000" cy="347345"/>
          </a:xfrm>
          <a:prstGeom prst="rect">
            <a:avLst/>
          </a:prstGeom>
        </p:spPr>
      </p:pic>
      <p:graphicFrame>
        <p:nvGraphicFramePr>
          <p:cNvPr id="3" name="Table 2"/>
          <p:cNvGraphicFramePr>
            <a:graphicFrameLocks noGrp="1"/>
          </p:cNvGraphicFramePr>
          <p:nvPr/>
        </p:nvGraphicFramePr>
        <p:xfrm>
          <a:off x="1438910" y="525780"/>
          <a:ext cx="5549900" cy="977900"/>
        </p:xfrm>
        <a:graphic>
          <a:graphicData uri="http://schemas.openxmlformats.org/drawingml/2006/table">
            <a:tbl>
              <a:tblPr/>
              <a:tblGrid>
                <a:gridCol w="414020">
                  <a:extLst>
                    <a:ext uri="{9D8B030D-6E8A-4147-A177-3AD203B41FA5}">
                      <a16:colId xmlns:a16="http://schemas.microsoft.com/office/drawing/2014/main" val="20000"/>
                    </a:ext>
                  </a:extLst>
                </a:gridCol>
                <a:gridCol w="5135880">
                  <a:extLst>
                    <a:ext uri="{9D8B030D-6E8A-4147-A177-3AD203B41FA5}">
                      <a16:colId xmlns:a16="http://schemas.microsoft.com/office/drawing/2014/main" val="20001"/>
                    </a:ext>
                  </a:extLst>
                </a:gridCol>
              </a:tblGrid>
              <a:tr h="977265">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8890" indent="0" algn="r">
                        <a:lnSpc>
                          <a:spcPts val="3800"/>
                        </a:lnSpc>
                        <a:spcBef>
                          <a:spcPts val="0"/>
                        </a:spcBef>
                        <a:spcAft>
                          <a:spcPts val="0"/>
                        </a:spcAft>
                      </a:pPr>
                      <a:r>
                        <a:rPr lang="en-US" sz="3800" spc="0">
                          <a:solidFill>
                            <a:srgbClr val="006BB6"/>
                          </a:solidFill>
                          <a:latin typeface="Arial" panose="02020603050405020304" pitchFamily="2"/>
                        </a:rPr>
                        <a:t>TDP Covered Services </a:t>
                      </a:r>
                    </a:p>
                    <a:p>
                      <a:pPr marL="0" marR="637540" indent="0" algn="r">
                        <a:lnSpc>
                          <a:spcPts val="3600"/>
                        </a:lnSpc>
                        <a:spcBef>
                          <a:spcPts val="255"/>
                        </a:spcBef>
                        <a:spcAft>
                          <a:spcPts val="0"/>
                        </a:spcAft>
                      </a:pPr>
                      <a:r>
                        <a:rPr lang="en-US" sz="3800" spc="0">
                          <a:solidFill>
                            <a:srgbClr val="006BB6"/>
                          </a:solidFill>
                          <a:latin typeface="Arial" panose="02020603050405020304" pitchFamily="2"/>
                        </a:rPr>
                        <a:t>and Cost-Shares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nvGraphicFramePr>
        <p:xfrm>
          <a:off x="304800" y="1752600"/>
          <a:ext cx="5337175" cy="4416425"/>
        </p:xfrm>
        <a:graphic>
          <a:graphicData uri="http://schemas.openxmlformats.org/drawingml/2006/table">
            <a:tbl>
              <a:tblPr/>
              <a:tblGrid>
                <a:gridCol w="2438400">
                  <a:extLst>
                    <a:ext uri="{9D8B030D-6E8A-4147-A177-3AD203B41FA5}">
                      <a16:colId xmlns:a16="http://schemas.microsoft.com/office/drawing/2014/main" val="20000"/>
                    </a:ext>
                  </a:extLst>
                </a:gridCol>
                <a:gridCol w="935990">
                  <a:extLst>
                    <a:ext uri="{9D8B030D-6E8A-4147-A177-3AD203B41FA5}">
                      <a16:colId xmlns:a16="http://schemas.microsoft.com/office/drawing/2014/main" val="20001"/>
                    </a:ext>
                  </a:extLst>
                </a:gridCol>
                <a:gridCol w="941705">
                  <a:extLst>
                    <a:ext uri="{9D8B030D-6E8A-4147-A177-3AD203B41FA5}">
                      <a16:colId xmlns:a16="http://schemas.microsoft.com/office/drawing/2014/main" val="20002"/>
                    </a:ext>
                  </a:extLst>
                </a:gridCol>
                <a:gridCol w="1021080">
                  <a:extLst>
                    <a:ext uri="{9D8B030D-6E8A-4147-A177-3AD203B41FA5}">
                      <a16:colId xmlns:a16="http://schemas.microsoft.com/office/drawing/2014/main" val="20003"/>
                    </a:ext>
                  </a:extLst>
                </a:gridCol>
              </a:tblGrid>
              <a:tr h="353695">
                <a:tc rowSpan="2">
                  <a:txBody>
                    <a:bodyPr/>
                    <a:lstStyle/>
                    <a:p>
                      <a:pPr marL="146050" marR="0" indent="0" algn="l">
                        <a:lnSpc>
                          <a:spcPts val="1600"/>
                        </a:lnSpc>
                        <a:spcBef>
                          <a:spcPts val="2560"/>
                        </a:spcBef>
                        <a:spcAft>
                          <a:spcPts val="2270"/>
                        </a:spcAft>
                      </a:pPr>
                      <a:r>
                        <a:rPr lang="en-US" sz="1400" b="1" spc="0">
                          <a:solidFill>
                            <a:srgbClr val="FFFFFF"/>
                          </a:solidFill>
                          <a:latin typeface="Arial" panose="02020603050405020304" pitchFamily="2"/>
                        </a:rPr>
                        <a:t>Type of Service </a:t>
                      </a:r>
                    </a:p>
                  </a:txBody>
                  <a:tcPr marL="0" marR="0" marT="0" marB="0" anchor="ctr">
                    <a:lnL w="0" cmpd="sng">
                      <a:noFill/>
                      <a:prstDash val="solid"/>
                    </a:lnL>
                    <a:lnR w="6350" cmpd="sng">
                      <a:solidFill>
                        <a:srgbClr val="000000"/>
                      </a:solidFill>
                      <a:prstDash val="solid"/>
                    </a:lnR>
                    <a:lnT w="0" cmpd="sng">
                      <a:noFill/>
                      <a:prstDash val="solid"/>
                    </a:lnT>
                    <a:lnB w="0" cmpd="sng">
                      <a:noFill/>
                      <a:prstDash val="solid"/>
                    </a:lnB>
                    <a:solidFill>
                      <a:srgbClr val="006BB6"/>
                    </a:solidFill>
                  </a:tcPr>
                </a:tc>
                <a:tc gridSpan="2">
                  <a:txBody>
                    <a:bodyPr/>
                    <a:lstStyle/>
                    <a:p>
                      <a:pPr marL="0" marR="0" indent="0" algn="ctr">
                        <a:lnSpc>
                          <a:spcPts val="1600"/>
                        </a:lnSpc>
                        <a:spcBef>
                          <a:spcPts val="665"/>
                        </a:spcBef>
                        <a:spcAft>
                          <a:spcPts val="495"/>
                        </a:spcAft>
                      </a:pPr>
                      <a:r>
                        <a:rPr lang="en-US" sz="1400" b="1" spc="0">
                          <a:solidFill>
                            <a:srgbClr val="FFFFFF"/>
                          </a:solidFill>
                          <a:latin typeface="Arial" panose="02020603050405020304" pitchFamily="2"/>
                        </a:rPr>
                        <a:t>CONUS </a:t>
                      </a:r>
                    </a:p>
                  </a:txBody>
                  <a:tcPr marL="0" marR="0" marT="0" marB="0" anchor="ctr">
                    <a:lnL w="6350" cmpd="sng">
                      <a:solidFill>
                        <a:srgbClr val="000000"/>
                      </a:solidFill>
                      <a:prstDash val="solid"/>
                    </a:lnL>
                    <a:lnR w="6350" cmpd="sng">
                      <a:solidFill>
                        <a:srgbClr val="000000"/>
                      </a:solidFill>
                      <a:prstDash val="solid"/>
                    </a:lnR>
                    <a:lnT w="0" cmpd="sng">
                      <a:noFill/>
                      <a:prstDash val="solid"/>
                    </a:lnT>
                    <a:lnB w="6350" cmpd="sng">
                      <a:solidFill>
                        <a:srgbClr val="000000"/>
                      </a:solidFill>
                      <a:prstDash val="solid"/>
                    </a:lnB>
                    <a:solidFill>
                      <a:srgbClr val="006BB6"/>
                    </a:solidFill>
                  </a:tcPr>
                </a:tc>
                <a:tc hMerge="1">
                  <a:txBody>
                    <a:bodyPr/>
                    <a:lstStyle/>
                    <a:p>
                      <a:endParaRPr/>
                    </a:p>
                  </a:txBody>
                  <a:tcPr/>
                </a:tc>
                <a:tc>
                  <a:txBody>
                    <a:bodyPr/>
                    <a:lstStyle/>
                    <a:p>
                      <a:pPr marL="0" marR="0" indent="0" algn="ctr">
                        <a:lnSpc>
                          <a:spcPts val="1600"/>
                        </a:lnSpc>
                        <a:spcBef>
                          <a:spcPts val="665"/>
                        </a:spcBef>
                        <a:spcAft>
                          <a:spcPts val="495"/>
                        </a:spcAft>
                      </a:pPr>
                      <a:r>
                        <a:rPr lang="en-US" sz="1400" b="1" spc="0">
                          <a:solidFill>
                            <a:srgbClr val="FFFFFF"/>
                          </a:solidFill>
                          <a:latin typeface="Arial" panose="02020603050405020304" pitchFamily="2"/>
                        </a:rPr>
                        <a:t>OCONUS </a:t>
                      </a:r>
                    </a:p>
                  </a:txBody>
                  <a:tcPr marL="0" marR="0" marT="0" marB="0" anchor="ctr">
                    <a:lnL w="6350" cmpd="sng">
                      <a:solidFill>
                        <a:srgbClr val="000000"/>
                      </a:solidFill>
                      <a:prstDash val="solid"/>
                    </a:lnL>
                    <a:lnR w="0" cmpd="sng">
                      <a:noFill/>
                      <a:prstDash val="solid"/>
                    </a:lnR>
                    <a:lnT w="0" cmpd="sng">
                      <a:noFill/>
                      <a:prstDash val="solid"/>
                    </a:lnT>
                    <a:lnB w="6350" cmpd="sng">
                      <a:solidFill>
                        <a:srgbClr val="000000"/>
                      </a:solidFill>
                      <a:prstDash val="solid"/>
                    </a:lnB>
                    <a:solidFill>
                      <a:srgbClr val="006BB6"/>
                    </a:solidFill>
                  </a:tcPr>
                </a:tc>
                <a:extLst>
                  <a:ext uri="{0D108BD9-81ED-4DB2-BD59-A6C34878D82A}">
                    <a16:rowId xmlns:a16="http://schemas.microsoft.com/office/drawing/2014/main" val="10000"/>
                  </a:ext>
                </a:extLst>
              </a:tr>
              <a:tr h="469265">
                <a:tc vMerge="1">
                  <a:txBody>
                    <a:bodyPr/>
                    <a:lstStyle/>
                    <a:p>
                      <a:endParaRPr/>
                    </a:p>
                  </a:txBody>
                  <a:tcPr marL="0" marR="0" marT="0" marB="0" anchor="ctr">
                    <a:lnL w="0" cmpd="sng">
                      <a:noFill/>
                      <a:prstDash val="solid"/>
                    </a:lnL>
                    <a:lnR w="6350" cmpd="sng">
                      <a:solidFill>
                        <a:srgbClr val="000000"/>
                      </a:solidFill>
                      <a:prstDash val="solid"/>
                    </a:lnR>
                    <a:lnT w="0" cmpd="sng">
                      <a:noFill/>
                      <a:prstDash val="solid"/>
                    </a:lnT>
                    <a:lnB w="0" cmpd="sng">
                      <a:noFill/>
                      <a:prstDash val="solid"/>
                    </a:lnB>
                    <a:solidFill>
                      <a:srgbClr val="006BB6"/>
                    </a:solidFill>
                  </a:tcPr>
                </a:tc>
                <a:tc>
                  <a:txBody>
                    <a:bodyPr/>
                    <a:lstStyle/>
                    <a:p>
                      <a:pPr marL="0" marR="0" indent="0" algn="ctr">
                        <a:lnSpc>
                          <a:spcPts val="1500"/>
                        </a:lnSpc>
                        <a:spcBef>
                          <a:spcPts val="1190"/>
                        </a:spcBef>
                        <a:spcAft>
                          <a:spcPts val="915"/>
                        </a:spcAft>
                      </a:pPr>
                      <a:r>
                        <a:rPr lang="en-US" sz="1300" spc="0">
                          <a:solidFill>
                            <a:srgbClr val="FFFFFF"/>
                          </a:solidFill>
                          <a:latin typeface="Arial" panose="02020603050405020304" pitchFamily="2"/>
                        </a:rPr>
                        <a:t>E1</a:t>
                      </a:r>
                      <a:r>
                        <a:rPr lang="en-US" sz="1400" spc="0">
                          <a:solidFill>
                            <a:srgbClr val="FFFFFF"/>
                          </a:solidFill>
                          <a:latin typeface="Arial" panose="02020603050405020304" pitchFamily="2"/>
                        </a:rPr>
                        <a:t>–</a:t>
                      </a:r>
                      <a:r>
                        <a:rPr lang="en-US" sz="1300" spc="0">
                          <a:solidFill>
                            <a:srgbClr val="FFFFFF"/>
                          </a:solidFill>
                          <a:latin typeface="Arial" panose="02020603050405020304" pitchFamily="2"/>
                        </a:rPr>
                        <a:t>E4 </a:t>
                      </a:r>
                    </a:p>
                  </a:txBody>
                  <a:tcPr marL="0" marR="0"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0" cmpd="sng">
                      <a:noFill/>
                      <a:prstDash val="solid"/>
                    </a:lnB>
                    <a:solidFill>
                      <a:srgbClr val="006BB6"/>
                    </a:solidFill>
                  </a:tcPr>
                </a:tc>
                <a:tc>
                  <a:txBody>
                    <a:bodyPr/>
                    <a:lstStyle/>
                    <a:p>
                      <a:pPr marL="274320" marR="0" indent="0" algn="l">
                        <a:lnSpc>
                          <a:spcPts val="1600"/>
                        </a:lnSpc>
                        <a:spcBef>
                          <a:spcPts val="380"/>
                        </a:spcBef>
                        <a:spcAft>
                          <a:spcPts val="145"/>
                        </a:spcAft>
                      </a:pPr>
                      <a:r>
                        <a:rPr lang="en-US" sz="1300" spc="0">
                          <a:solidFill>
                            <a:srgbClr val="FFFFFF"/>
                          </a:solidFill>
                          <a:latin typeface="Arial" panose="02020603050405020304" pitchFamily="2"/>
                        </a:rPr>
                        <a:t>Other Pay Grades </a:t>
                      </a:r>
                    </a:p>
                  </a:txBody>
                  <a:tcPr marL="0" marR="0" marT="0" marB="0">
                    <a:lnL w="6350" cmpd="sng">
                      <a:solidFill>
                        <a:srgbClr val="000000"/>
                      </a:solidFill>
                      <a:prstDash val="solid"/>
                    </a:lnL>
                    <a:lnR w="6350" cmpd="sng">
                      <a:solidFill>
                        <a:srgbClr val="000000"/>
                      </a:solidFill>
                      <a:prstDash val="solid"/>
                    </a:lnR>
                    <a:lnT w="6350" cmpd="sng">
                      <a:solidFill>
                        <a:srgbClr val="000000"/>
                      </a:solidFill>
                      <a:prstDash val="solid"/>
                    </a:lnT>
                    <a:lnB w="0" cmpd="sng">
                      <a:noFill/>
                      <a:prstDash val="solid"/>
                    </a:lnB>
                    <a:solidFill>
                      <a:srgbClr val="006BB6"/>
                    </a:solidFill>
                  </a:tcPr>
                </a:tc>
                <a:tc>
                  <a:txBody>
                    <a:bodyPr/>
                    <a:lstStyle/>
                    <a:p>
                      <a:pPr marL="114300" marR="0" indent="0" algn="l">
                        <a:lnSpc>
                          <a:spcPts val="1600"/>
                        </a:lnSpc>
                        <a:spcBef>
                          <a:spcPts val="355"/>
                        </a:spcBef>
                        <a:spcAft>
                          <a:spcPts val="170"/>
                        </a:spcAft>
                      </a:pPr>
                      <a:r>
                        <a:rPr lang="en-US" sz="1300" b="1" spc="0">
                          <a:solidFill>
                            <a:srgbClr val="FFFFFF"/>
                          </a:solidFill>
                          <a:latin typeface="Arial" panose="02020603050405020304" pitchFamily="2"/>
                        </a:rPr>
                        <a:t>Command-sponsored </a:t>
                      </a:r>
                    </a:p>
                  </a:txBody>
                  <a:tcPr marL="0" marR="0" marT="0" marB="0">
                    <a:lnL w="6350" cmpd="sng">
                      <a:solidFill>
                        <a:srgbClr val="000000"/>
                      </a:solidFill>
                      <a:prstDash val="solid"/>
                    </a:lnL>
                    <a:lnR w="0" cmpd="sng">
                      <a:noFill/>
                      <a:prstDash val="solid"/>
                    </a:lnR>
                    <a:lnT w="6350" cmpd="sng">
                      <a:solidFill>
                        <a:srgbClr val="000000"/>
                      </a:solidFill>
                      <a:prstDash val="solid"/>
                    </a:lnT>
                    <a:lnB w="0" cmpd="sng">
                      <a:noFill/>
                      <a:prstDash val="solid"/>
                    </a:lnB>
                    <a:solidFill>
                      <a:srgbClr val="006BB6"/>
                    </a:solidFill>
                  </a:tcPr>
                </a:tc>
                <a:extLst>
                  <a:ext uri="{0D108BD9-81ED-4DB2-BD59-A6C34878D82A}">
                    <a16:rowId xmlns:a16="http://schemas.microsoft.com/office/drawing/2014/main" val="10001"/>
                  </a:ext>
                </a:extLst>
              </a:tr>
              <a:tr h="332105">
                <a:tc>
                  <a:txBody>
                    <a:bodyPr/>
                    <a:lstStyle/>
                    <a:p>
                      <a:pPr marL="76200" marR="0" indent="0" algn="l">
                        <a:lnSpc>
                          <a:spcPts val="1700"/>
                        </a:lnSpc>
                        <a:spcBef>
                          <a:spcPts val="355"/>
                        </a:spcBef>
                        <a:spcAft>
                          <a:spcPts val="460"/>
                        </a:spcAft>
                      </a:pPr>
                      <a:r>
                        <a:rPr lang="en-US" sz="1500" spc="0">
                          <a:solidFill>
                            <a:srgbClr val="000000"/>
                          </a:solidFill>
                          <a:latin typeface="Arial" panose="02020603050405020304" pitchFamily="2"/>
                        </a:rPr>
                        <a:t>Diagnostic </a:t>
                      </a:r>
                    </a:p>
                  </a:txBody>
                  <a:tcPr marL="0" marR="0" marT="0" marB="0" anchor="ctr">
                    <a:lnL w="0" cmpd="sng">
                      <a:noFill/>
                      <a:prstDash val="solid"/>
                    </a:lnL>
                    <a:lnR w="6350" cmpd="sng">
                      <a:solidFill>
                        <a:srgbClr val="000000"/>
                      </a:solidFill>
                      <a:prstDash val="solid"/>
                    </a:lnR>
                    <a:lnT w="0" cmpd="sng">
                      <a:noFill/>
                      <a:prstDash val="solid"/>
                    </a:lnT>
                    <a:lnB w="6350" cmpd="sng">
                      <a:solidFill>
                        <a:srgbClr val="000000"/>
                      </a:solidFill>
                      <a:prstDash val="solid"/>
                    </a:lnB>
                    <a:solidFill>
                      <a:srgbClr val="C5EDFF"/>
                    </a:solidFill>
                  </a:tcPr>
                </a:tc>
                <a:tc>
                  <a:txBody>
                    <a:bodyPr/>
                    <a:lstStyle/>
                    <a:p>
                      <a:pPr marL="0" marR="0" indent="0" algn="ctr">
                        <a:lnSpc>
                          <a:spcPts val="1700"/>
                        </a:lnSpc>
                        <a:spcBef>
                          <a:spcPts val="355"/>
                        </a:spcBef>
                        <a:spcAft>
                          <a:spcPts val="460"/>
                        </a:spcAft>
                      </a:pPr>
                      <a:r>
                        <a:rPr lang="en-US" sz="1500" spc="0">
                          <a:solidFill>
                            <a:srgbClr val="000000"/>
                          </a:solidFill>
                          <a:latin typeface="Arial" panose="02020603050405020304" pitchFamily="2"/>
                        </a:rPr>
                        <a:t>0% </a:t>
                      </a:r>
                    </a:p>
                  </a:txBody>
                  <a:tcPr marL="0" marR="0" marT="0" marB="0" anchor="ctr">
                    <a:lnL w="6350" cmpd="sng">
                      <a:solidFill>
                        <a:srgbClr val="000000"/>
                      </a:solidFill>
                      <a:prstDash val="solid"/>
                    </a:lnL>
                    <a:lnR w="0" cmpd="sng">
                      <a:noFill/>
                      <a:prstDash val="solid"/>
                    </a:lnR>
                    <a:lnT w="0" cmpd="sng">
                      <a:noFill/>
                      <a:prstDash val="solid"/>
                    </a:lnT>
                    <a:lnB w="6350" cmpd="sng">
                      <a:solidFill>
                        <a:srgbClr val="000000"/>
                      </a:solidFill>
                      <a:prstDash val="solid"/>
                    </a:lnB>
                  </a:tcPr>
                </a:tc>
                <a:tc>
                  <a:txBody>
                    <a:bodyPr/>
                    <a:lstStyle/>
                    <a:p>
                      <a:pPr marL="0" marR="0" indent="0" algn="ctr">
                        <a:lnSpc>
                          <a:spcPts val="1700"/>
                        </a:lnSpc>
                        <a:spcBef>
                          <a:spcPts val="355"/>
                        </a:spcBef>
                        <a:spcAft>
                          <a:spcPts val="460"/>
                        </a:spcAft>
                      </a:pPr>
                      <a:r>
                        <a:rPr lang="en-US" sz="1500" spc="0">
                          <a:solidFill>
                            <a:srgbClr val="000000"/>
                          </a:solidFill>
                          <a:latin typeface="Arial" panose="02020603050405020304" pitchFamily="2"/>
                        </a:rPr>
                        <a:t>0% </a:t>
                      </a:r>
                    </a:p>
                  </a:txBody>
                  <a:tcPr marL="0" marR="0" marT="0" marB="0" anchor="ctr">
                    <a:lnL w="0" cmpd="sng">
                      <a:noFill/>
                      <a:prstDash val="solid"/>
                    </a:lnL>
                    <a:lnR w="0" cmpd="sng">
                      <a:noFill/>
                      <a:prstDash val="solid"/>
                    </a:lnR>
                    <a:lnT w="0" cmpd="sng">
                      <a:noFill/>
                      <a:prstDash val="solid"/>
                    </a:lnT>
                    <a:lnB w="6350" cmpd="sng">
                      <a:solidFill>
                        <a:srgbClr val="000000"/>
                      </a:solidFill>
                      <a:prstDash val="solid"/>
                    </a:lnB>
                  </a:tcPr>
                </a:tc>
                <a:tc>
                  <a:txBody>
                    <a:bodyPr/>
                    <a:lstStyle/>
                    <a:p>
                      <a:pPr marL="0" marR="0" indent="0" algn="ctr">
                        <a:lnSpc>
                          <a:spcPts val="1700"/>
                        </a:lnSpc>
                        <a:spcBef>
                          <a:spcPts val="355"/>
                        </a:spcBef>
                        <a:spcAft>
                          <a:spcPts val="460"/>
                        </a:spcAft>
                      </a:pPr>
                      <a:r>
                        <a:rPr lang="en-US" sz="1500" spc="0">
                          <a:solidFill>
                            <a:srgbClr val="000000"/>
                          </a:solidFill>
                          <a:latin typeface="Arial" panose="02020603050405020304" pitchFamily="2"/>
                        </a:rPr>
                        <a:t>0% </a:t>
                      </a:r>
                    </a:p>
                  </a:txBody>
                  <a:tcPr marL="0" marR="0" marT="0" marB="0" anchor="ctr">
                    <a:lnL w="0" cmpd="sng">
                      <a:noFill/>
                      <a:prstDash val="solid"/>
                    </a:lnL>
                    <a:lnR w="0" cmpd="sng">
                      <a:noFill/>
                      <a:prstDash val="solid"/>
                    </a:lnR>
                    <a:lnT w="0" cmpd="sng">
                      <a:noFill/>
                      <a:prstDash val="solid"/>
                    </a:lnT>
                    <a:lnB w="6350" cmpd="sng">
                      <a:solidFill>
                        <a:srgbClr val="000000"/>
                      </a:solidFill>
                      <a:prstDash val="solid"/>
                    </a:lnB>
                  </a:tcPr>
                </a:tc>
                <a:extLst>
                  <a:ext uri="{0D108BD9-81ED-4DB2-BD59-A6C34878D82A}">
                    <a16:rowId xmlns:a16="http://schemas.microsoft.com/office/drawing/2014/main" val="10002"/>
                  </a:ext>
                </a:extLst>
              </a:tr>
              <a:tr h="320040">
                <a:tc>
                  <a:txBody>
                    <a:bodyPr/>
                    <a:lstStyle/>
                    <a:p>
                      <a:pPr marL="76200" marR="0" indent="0" algn="l">
                        <a:lnSpc>
                          <a:spcPts val="1700"/>
                        </a:lnSpc>
                        <a:spcBef>
                          <a:spcPts val="260"/>
                        </a:spcBef>
                        <a:spcAft>
                          <a:spcPts val="460"/>
                        </a:spcAft>
                      </a:pPr>
                      <a:r>
                        <a:rPr lang="en-US" sz="1500" spc="0">
                          <a:solidFill>
                            <a:srgbClr val="000000"/>
                          </a:solidFill>
                          <a:latin typeface="Arial" panose="02020603050405020304" pitchFamily="2"/>
                        </a:rPr>
                        <a:t>Preventive </a:t>
                      </a:r>
                      <a:r>
                        <a:rPr lang="en-US" sz="1400" spc="0">
                          <a:solidFill>
                            <a:srgbClr val="000000"/>
                          </a:solidFill>
                          <a:latin typeface="Arial" panose="02020603050405020304" pitchFamily="2"/>
                        </a:rPr>
                        <a:t>(except sealants) </a:t>
                      </a:r>
                    </a:p>
                  </a:txBody>
                  <a:tcPr marL="0" marR="0" marT="0" marB="0" anchor="ctr">
                    <a:lnL w="0" cmpd="sng">
                      <a:no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C5EDFF"/>
                    </a:solidFill>
                  </a:tcPr>
                </a:tc>
                <a:tc>
                  <a:txBody>
                    <a:bodyPr/>
                    <a:lstStyle/>
                    <a:p>
                      <a:pPr marL="0" marR="0" indent="0" algn="ctr">
                        <a:lnSpc>
                          <a:spcPts val="1700"/>
                        </a:lnSpc>
                        <a:spcBef>
                          <a:spcPts val="260"/>
                        </a:spcBef>
                        <a:spcAft>
                          <a:spcPts val="460"/>
                        </a:spcAft>
                      </a:pPr>
                      <a:r>
                        <a:rPr lang="en-US" sz="1500" spc="0">
                          <a:solidFill>
                            <a:srgbClr val="000000"/>
                          </a:solidFill>
                          <a:latin typeface="Arial" panose="02020603050405020304" pitchFamily="2"/>
                        </a:rPr>
                        <a:t>0% </a:t>
                      </a:r>
                    </a:p>
                  </a:txBody>
                  <a:tcPr marL="0" marR="0" marT="0" marB="0" anchor="ctr">
                    <a:lnL w="6350" cmpd="sng">
                      <a:solidFill>
                        <a:srgbClr val="000000"/>
                      </a:solidFill>
                      <a:prstDash val="solid"/>
                    </a:lnL>
                    <a:lnR w="0" cmpd="sng">
                      <a:noFill/>
                      <a:prstDash val="solid"/>
                    </a:lnR>
                    <a:lnT w="6350" cmpd="sng">
                      <a:solidFill>
                        <a:srgbClr val="000000"/>
                      </a:solidFill>
                      <a:prstDash val="solid"/>
                    </a:lnT>
                    <a:lnB w="6350" cmpd="sng">
                      <a:solidFill>
                        <a:srgbClr val="000000"/>
                      </a:solidFill>
                      <a:prstDash val="solid"/>
                    </a:lnB>
                  </a:tcPr>
                </a:tc>
                <a:tc>
                  <a:txBody>
                    <a:bodyPr/>
                    <a:lstStyle/>
                    <a:p>
                      <a:pPr marL="0" marR="0" indent="0" algn="ctr">
                        <a:lnSpc>
                          <a:spcPts val="1700"/>
                        </a:lnSpc>
                        <a:spcBef>
                          <a:spcPts val="260"/>
                        </a:spcBef>
                        <a:spcAft>
                          <a:spcPts val="460"/>
                        </a:spcAft>
                      </a:pPr>
                      <a:r>
                        <a:rPr lang="en-US" sz="1500" spc="0">
                          <a:solidFill>
                            <a:srgbClr val="000000"/>
                          </a:solidFill>
                          <a:latin typeface="Arial" panose="02020603050405020304" pitchFamily="2"/>
                        </a:rPr>
                        <a:t>0% </a:t>
                      </a:r>
                    </a:p>
                  </a:txBody>
                  <a:tcPr marL="0" marR="0" marT="0" marB="0" anchor="ctr">
                    <a:lnL w="0" cmpd="sng">
                      <a:noFill/>
                      <a:prstDash val="solid"/>
                    </a:lnL>
                    <a:lnR w="0" cmpd="sng">
                      <a:noFill/>
                      <a:prstDash val="solid"/>
                    </a:lnR>
                    <a:lnT w="6350" cmpd="sng">
                      <a:solidFill>
                        <a:srgbClr val="000000"/>
                      </a:solidFill>
                      <a:prstDash val="solid"/>
                    </a:lnT>
                    <a:lnB w="6350" cmpd="sng">
                      <a:solidFill>
                        <a:srgbClr val="000000"/>
                      </a:solidFill>
                      <a:prstDash val="solid"/>
                    </a:lnB>
                  </a:tcPr>
                </a:tc>
                <a:tc>
                  <a:txBody>
                    <a:bodyPr/>
                    <a:lstStyle/>
                    <a:p>
                      <a:pPr marL="0" marR="0" indent="0" algn="ctr">
                        <a:lnSpc>
                          <a:spcPts val="1700"/>
                        </a:lnSpc>
                        <a:spcBef>
                          <a:spcPts val="260"/>
                        </a:spcBef>
                        <a:spcAft>
                          <a:spcPts val="460"/>
                        </a:spcAft>
                      </a:pPr>
                      <a:r>
                        <a:rPr lang="en-US" sz="1500" spc="0">
                          <a:solidFill>
                            <a:srgbClr val="000000"/>
                          </a:solidFill>
                          <a:latin typeface="Arial" panose="02020603050405020304" pitchFamily="2"/>
                        </a:rPr>
                        <a:t>0% </a:t>
                      </a:r>
                    </a:p>
                  </a:txBody>
                  <a:tcPr marL="0" marR="0" marT="0" marB="0" anchor="ctr">
                    <a:lnL w="0" cmpd="sng">
                      <a:noFill/>
                      <a:prstDash val="solid"/>
                    </a:lnL>
                    <a:lnR w="0" cmpd="sng">
                      <a:noFill/>
                      <a:prstDash val="solid"/>
                    </a:lnR>
                    <a:lnT w="6350" cmpd="sng">
                      <a:solidFill>
                        <a:srgbClr val="000000"/>
                      </a:solidFill>
                      <a:prstDash val="solid"/>
                    </a:lnT>
                    <a:lnB w="6350" cmpd="sng">
                      <a:solidFill>
                        <a:srgbClr val="000000"/>
                      </a:solidFill>
                      <a:prstDash val="solid"/>
                    </a:lnB>
                  </a:tcPr>
                </a:tc>
                <a:extLst>
                  <a:ext uri="{0D108BD9-81ED-4DB2-BD59-A6C34878D82A}">
                    <a16:rowId xmlns:a16="http://schemas.microsoft.com/office/drawing/2014/main" val="10003"/>
                  </a:ext>
                </a:extLst>
              </a:tr>
              <a:tr h="320040">
                <a:tc>
                  <a:txBody>
                    <a:bodyPr/>
                    <a:lstStyle/>
                    <a:p>
                      <a:pPr marL="76200" marR="0" indent="0" algn="l">
                        <a:lnSpc>
                          <a:spcPts val="1700"/>
                        </a:lnSpc>
                        <a:spcBef>
                          <a:spcPts val="260"/>
                        </a:spcBef>
                        <a:spcAft>
                          <a:spcPts val="460"/>
                        </a:spcAft>
                      </a:pPr>
                      <a:r>
                        <a:rPr lang="en-US" sz="1500" spc="0">
                          <a:solidFill>
                            <a:srgbClr val="000000"/>
                          </a:solidFill>
                          <a:latin typeface="Arial" panose="02020603050405020304" pitchFamily="2"/>
                        </a:rPr>
                        <a:t>Sealants </a:t>
                      </a:r>
                      <a:r>
                        <a:rPr lang="en-US" sz="1400" spc="0">
                          <a:solidFill>
                            <a:srgbClr val="000000"/>
                          </a:solidFill>
                          <a:latin typeface="Arial" panose="02020603050405020304" pitchFamily="2"/>
                        </a:rPr>
                        <a:t>(through age 18) </a:t>
                      </a:r>
                    </a:p>
                  </a:txBody>
                  <a:tcPr marL="0" marR="0" marT="0" marB="0" anchor="ctr">
                    <a:lnL w="0" cmpd="sng">
                      <a:no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C5EDFF"/>
                    </a:solidFill>
                  </a:tcPr>
                </a:tc>
                <a:tc>
                  <a:txBody>
                    <a:bodyPr/>
                    <a:lstStyle/>
                    <a:p>
                      <a:pPr marL="0" marR="0" indent="0" algn="ctr">
                        <a:lnSpc>
                          <a:spcPts val="1700"/>
                        </a:lnSpc>
                        <a:spcBef>
                          <a:spcPts val="260"/>
                        </a:spcBef>
                        <a:spcAft>
                          <a:spcPts val="460"/>
                        </a:spcAft>
                      </a:pPr>
                      <a:r>
                        <a:rPr lang="en-US" sz="1500" spc="0">
                          <a:solidFill>
                            <a:srgbClr val="000000"/>
                          </a:solidFill>
                          <a:latin typeface="Arial" panose="02020603050405020304" pitchFamily="2"/>
                        </a:rPr>
                        <a:t>0% </a:t>
                      </a:r>
                    </a:p>
                  </a:txBody>
                  <a:tcPr marL="0" marR="0" marT="0" marB="0" anchor="ctr">
                    <a:lnL w="6350" cmpd="sng">
                      <a:solidFill>
                        <a:srgbClr val="000000"/>
                      </a:solidFill>
                      <a:prstDash val="solid"/>
                    </a:lnL>
                    <a:lnR w="0" cmpd="sng">
                      <a:noFill/>
                      <a:prstDash val="solid"/>
                    </a:lnR>
                    <a:lnT w="6350" cmpd="sng">
                      <a:solidFill>
                        <a:srgbClr val="000000"/>
                      </a:solidFill>
                      <a:prstDash val="solid"/>
                    </a:lnT>
                    <a:lnB w="6350" cmpd="sng">
                      <a:solidFill>
                        <a:srgbClr val="000000"/>
                      </a:solidFill>
                      <a:prstDash val="solid"/>
                    </a:lnB>
                  </a:tcPr>
                </a:tc>
                <a:tc>
                  <a:txBody>
                    <a:bodyPr/>
                    <a:lstStyle/>
                    <a:p>
                      <a:pPr marL="0" marR="0" indent="0" algn="ctr">
                        <a:lnSpc>
                          <a:spcPts val="1700"/>
                        </a:lnSpc>
                        <a:spcBef>
                          <a:spcPts val="260"/>
                        </a:spcBef>
                        <a:spcAft>
                          <a:spcPts val="460"/>
                        </a:spcAft>
                      </a:pPr>
                      <a:r>
                        <a:rPr lang="en-US" sz="1500" spc="0">
                          <a:solidFill>
                            <a:srgbClr val="000000"/>
                          </a:solidFill>
                          <a:latin typeface="Arial" panose="02020603050405020304" pitchFamily="2"/>
                        </a:rPr>
                        <a:t>0% </a:t>
                      </a:r>
                    </a:p>
                  </a:txBody>
                  <a:tcPr marL="0" marR="0" marT="0" marB="0" anchor="ctr">
                    <a:lnL w="0" cmpd="sng">
                      <a:noFill/>
                      <a:prstDash val="solid"/>
                    </a:lnL>
                    <a:lnR w="0" cmpd="sng">
                      <a:noFill/>
                      <a:prstDash val="solid"/>
                    </a:lnR>
                    <a:lnT w="6350" cmpd="sng">
                      <a:solidFill>
                        <a:srgbClr val="000000"/>
                      </a:solidFill>
                      <a:prstDash val="solid"/>
                    </a:lnT>
                    <a:lnB w="6350" cmpd="sng">
                      <a:solidFill>
                        <a:srgbClr val="000000"/>
                      </a:solidFill>
                      <a:prstDash val="solid"/>
                    </a:lnB>
                  </a:tcPr>
                </a:tc>
                <a:tc>
                  <a:txBody>
                    <a:bodyPr/>
                    <a:lstStyle/>
                    <a:p>
                      <a:pPr marL="0" marR="0" indent="0" algn="ctr">
                        <a:lnSpc>
                          <a:spcPts val="1700"/>
                        </a:lnSpc>
                        <a:spcBef>
                          <a:spcPts val="260"/>
                        </a:spcBef>
                        <a:spcAft>
                          <a:spcPts val="460"/>
                        </a:spcAft>
                      </a:pPr>
                      <a:r>
                        <a:rPr lang="en-US" sz="1500" spc="0">
                          <a:solidFill>
                            <a:srgbClr val="000000"/>
                          </a:solidFill>
                          <a:latin typeface="Arial" panose="02020603050405020304" pitchFamily="2"/>
                        </a:rPr>
                        <a:t>0% </a:t>
                      </a:r>
                    </a:p>
                  </a:txBody>
                  <a:tcPr marL="0" marR="0" marT="0" marB="0" anchor="ctr">
                    <a:lnL w="0" cmpd="sng">
                      <a:noFill/>
                      <a:prstDash val="solid"/>
                    </a:lnL>
                    <a:lnR w="0" cmpd="sng">
                      <a:noFill/>
                      <a:prstDash val="solid"/>
                    </a:lnR>
                    <a:lnT w="6350" cmpd="sng">
                      <a:solidFill>
                        <a:srgbClr val="000000"/>
                      </a:solidFill>
                      <a:prstDash val="solid"/>
                    </a:lnT>
                    <a:lnB w="6350" cmpd="sng">
                      <a:solidFill>
                        <a:srgbClr val="000000"/>
                      </a:solidFill>
                      <a:prstDash val="solid"/>
                    </a:lnB>
                  </a:tcPr>
                </a:tc>
                <a:extLst>
                  <a:ext uri="{0D108BD9-81ED-4DB2-BD59-A6C34878D82A}">
                    <a16:rowId xmlns:a16="http://schemas.microsoft.com/office/drawing/2014/main" val="10004"/>
                  </a:ext>
                </a:extLst>
              </a:tr>
              <a:tr h="320040">
                <a:tc>
                  <a:txBody>
                    <a:bodyPr/>
                    <a:lstStyle/>
                    <a:p>
                      <a:pPr marL="76200" marR="0" indent="0" algn="l">
                        <a:lnSpc>
                          <a:spcPts val="1700"/>
                        </a:lnSpc>
                        <a:spcBef>
                          <a:spcPts val="285"/>
                        </a:spcBef>
                        <a:spcAft>
                          <a:spcPts val="435"/>
                        </a:spcAft>
                      </a:pPr>
                      <a:r>
                        <a:rPr lang="en-US" sz="1500" spc="0">
                          <a:solidFill>
                            <a:srgbClr val="000000"/>
                          </a:solidFill>
                          <a:latin typeface="Arial" panose="02020603050405020304" pitchFamily="2"/>
                        </a:rPr>
                        <a:t>Basic Restorative </a:t>
                      </a:r>
                      <a:r>
                        <a:rPr lang="en-US" sz="1400" spc="0">
                          <a:solidFill>
                            <a:srgbClr val="000000"/>
                          </a:solidFill>
                          <a:latin typeface="Arial" panose="02020603050405020304" pitchFamily="2"/>
                        </a:rPr>
                        <a:t>(fillings) </a:t>
                      </a:r>
                    </a:p>
                  </a:txBody>
                  <a:tcPr marL="0" marR="0" marT="0" marB="0" anchor="ctr">
                    <a:lnL w="0" cmpd="sng">
                      <a:no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C5EDFF"/>
                    </a:solidFill>
                  </a:tcPr>
                </a:tc>
                <a:tc>
                  <a:txBody>
                    <a:bodyPr/>
                    <a:lstStyle/>
                    <a:p>
                      <a:pPr marL="0" marR="0" indent="0" algn="ctr">
                        <a:lnSpc>
                          <a:spcPts val="1700"/>
                        </a:lnSpc>
                        <a:spcBef>
                          <a:spcPts val="285"/>
                        </a:spcBef>
                        <a:spcAft>
                          <a:spcPts val="435"/>
                        </a:spcAft>
                      </a:pPr>
                      <a:r>
                        <a:rPr lang="en-US" sz="1500" spc="0">
                          <a:solidFill>
                            <a:srgbClr val="000000"/>
                          </a:solidFill>
                          <a:latin typeface="Arial" panose="02020603050405020304" pitchFamily="2"/>
                        </a:rPr>
                        <a:t>20% </a:t>
                      </a:r>
                    </a:p>
                  </a:txBody>
                  <a:tcPr marL="0" marR="0" marT="0" marB="0" anchor="ctr">
                    <a:lnL w="6350" cmpd="sng">
                      <a:solidFill>
                        <a:srgbClr val="000000"/>
                      </a:solidFill>
                      <a:prstDash val="solid"/>
                    </a:lnL>
                    <a:lnR w="0" cmpd="sng">
                      <a:noFill/>
                      <a:prstDash val="solid"/>
                    </a:lnR>
                    <a:lnT w="6350" cmpd="sng">
                      <a:solidFill>
                        <a:srgbClr val="000000"/>
                      </a:solidFill>
                      <a:prstDash val="solid"/>
                    </a:lnT>
                    <a:lnB w="6350" cmpd="sng">
                      <a:solidFill>
                        <a:srgbClr val="000000"/>
                      </a:solidFill>
                      <a:prstDash val="solid"/>
                    </a:lnB>
                  </a:tcPr>
                </a:tc>
                <a:tc>
                  <a:txBody>
                    <a:bodyPr/>
                    <a:lstStyle/>
                    <a:p>
                      <a:pPr marL="0" marR="0" indent="0" algn="ctr">
                        <a:lnSpc>
                          <a:spcPts val="1700"/>
                        </a:lnSpc>
                        <a:spcBef>
                          <a:spcPts val="285"/>
                        </a:spcBef>
                        <a:spcAft>
                          <a:spcPts val="435"/>
                        </a:spcAft>
                      </a:pPr>
                      <a:r>
                        <a:rPr lang="en-US" sz="1500" spc="0">
                          <a:solidFill>
                            <a:srgbClr val="000000"/>
                          </a:solidFill>
                          <a:latin typeface="Arial" panose="02020603050405020304" pitchFamily="2"/>
                        </a:rPr>
                        <a:t>20% </a:t>
                      </a:r>
                    </a:p>
                  </a:txBody>
                  <a:tcPr marL="0" marR="0" marT="0" marB="0" anchor="ctr">
                    <a:lnL w="0" cmpd="sng">
                      <a:noFill/>
                      <a:prstDash val="solid"/>
                    </a:lnL>
                    <a:lnR w="0" cmpd="sng">
                      <a:noFill/>
                      <a:prstDash val="solid"/>
                    </a:lnR>
                    <a:lnT w="6350" cmpd="sng">
                      <a:solidFill>
                        <a:srgbClr val="000000"/>
                      </a:solidFill>
                      <a:prstDash val="solid"/>
                    </a:lnT>
                    <a:lnB w="6350" cmpd="sng">
                      <a:solidFill>
                        <a:srgbClr val="000000"/>
                      </a:solidFill>
                      <a:prstDash val="solid"/>
                    </a:lnB>
                  </a:tcPr>
                </a:tc>
                <a:tc>
                  <a:txBody>
                    <a:bodyPr/>
                    <a:lstStyle/>
                    <a:p>
                      <a:pPr marL="0" marR="0" indent="0" algn="ctr">
                        <a:lnSpc>
                          <a:spcPts val="1700"/>
                        </a:lnSpc>
                        <a:spcBef>
                          <a:spcPts val="285"/>
                        </a:spcBef>
                        <a:spcAft>
                          <a:spcPts val="435"/>
                        </a:spcAft>
                      </a:pPr>
                      <a:r>
                        <a:rPr lang="en-US" sz="1500" spc="0">
                          <a:solidFill>
                            <a:srgbClr val="000000"/>
                          </a:solidFill>
                          <a:latin typeface="Arial" panose="02020603050405020304" pitchFamily="2"/>
                        </a:rPr>
                        <a:t>0% </a:t>
                      </a:r>
                    </a:p>
                  </a:txBody>
                  <a:tcPr marL="0" marR="0" marT="0" marB="0" anchor="ctr">
                    <a:lnL w="0" cmpd="sng">
                      <a:noFill/>
                      <a:prstDash val="solid"/>
                    </a:lnL>
                    <a:lnR w="0" cmpd="sng">
                      <a:noFill/>
                      <a:prstDash val="solid"/>
                    </a:lnR>
                    <a:lnT w="6350" cmpd="sng">
                      <a:solidFill>
                        <a:srgbClr val="000000"/>
                      </a:solidFill>
                      <a:prstDash val="solid"/>
                    </a:lnT>
                    <a:lnB w="6350" cmpd="sng">
                      <a:solidFill>
                        <a:srgbClr val="000000"/>
                      </a:solidFill>
                      <a:prstDash val="solid"/>
                    </a:lnB>
                  </a:tcPr>
                </a:tc>
                <a:extLst>
                  <a:ext uri="{0D108BD9-81ED-4DB2-BD59-A6C34878D82A}">
                    <a16:rowId xmlns:a16="http://schemas.microsoft.com/office/drawing/2014/main" val="10005"/>
                  </a:ext>
                </a:extLst>
              </a:tr>
              <a:tr h="320040">
                <a:tc>
                  <a:txBody>
                    <a:bodyPr/>
                    <a:lstStyle/>
                    <a:p>
                      <a:pPr marL="76200" marR="0" indent="0" algn="l">
                        <a:lnSpc>
                          <a:spcPts val="1700"/>
                        </a:lnSpc>
                        <a:spcBef>
                          <a:spcPts val="285"/>
                        </a:spcBef>
                        <a:spcAft>
                          <a:spcPts val="435"/>
                        </a:spcAft>
                      </a:pPr>
                      <a:r>
                        <a:rPr lang="en-US" sz="1500" spc="0">
                          <a:solidFill>
                            <a:srgbClr val="000000"/>
                          </a:solidFill>
                          <a:latin typeface="Arial" panose="02020603050405020304" pitchFamily="2"/>
                        </a:rPr>
                        <a:t>Endodontic </a:t>
                      </a:r>
                      <a:r>
                        <a:rPr lang="en-US" sz="1400" spc="0">
                          <a:solidFill>
                            <a:srgbClr val="000000"/>
                          </a:solidFill>
                          <a:latin typeface="Arial" panose="02020603050405020304" pitchFamily="2"/>
                        </a:rPr>
                        <a:t>(root canals) </a:t>
                      </a:r>
                    </a:p>
                  </a:txBody>
                  <a:tcPr marL="0" marR="0" marT="0" marB="0" anchor="ctr">
                    <a:lnL w="0" cmpd="sng">
                      <a:no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C5EDFF"/>
                    </a:solidFill>
                  </a:tcPr>
                </a:tc>
                <a:tc>
                  <a:txBody>
                    <a:bodyPr/>
                    <a:lstStyle/>
                    <a:p>
                      <a:pPr marL="0" marR="0" indent="0" algn="ctr">
                        <a:lnSpc>
                          <a:spcPts val="1700"/>
                        </a:lnSpc>
                        <a:spcBef>
                          <a:spcPts val="285"/>
                        </a:spcBef>
                        <a:spcAft>
                          <a:spcPts val="435"/>
                        </a:spcAft>
                      </a:pPr>
                      <a:r>
                        <a:rPr lang="en-US" sz="1500" spc="0">
                          <a:solidFill>
                            <a:srgbClr val="000000"/>
                          </a:solidFill>
                          <a:latin typeface="Arial" panose="02020603050405020304" pitchFamily="2"/>
                        </a:rPr>
                        <a:t>30% </a:t>
                      </a:r>
                    </a:p>
                  </a:txBody>
                  <a:tcPr marL="0" marR="0" marT="0" marB="0" anchor="ctr">
                    <a:lnL w="6350" cmpd="sng">
                      <a:solidFill>
                        <a:srgbClr val="000000"/>
                      </a:solidFill>
                      <a:prstDash val="solid"/>
                    </a:lnL>
                    <a:lnR w="0" cmpd="sng">
                      <a:noFill/>
                      <a:prstDash val="solid"/>
                    </a:lnR>
                    <a:lnT w="6350" cmpd="sng">
                      <a:solidFill>
                        <a:srgbClr val="000000"/>
                      </a:solidFill>
                      <a:prstDash val="solid"/>
                    </a:lnT>
                    <a:lnB w="6350" cmpd="sng">
                      <a:solidFill>
                        <a:srgbClr val="000000"/>
                      </a:solidFill>
                      <a:prstDash val="solid"/>
                    </a:lnB>
                  </a:tcPr>
                </a:tc>
                <a:tc>
                  <a:txBody>
                    <a:bodyPr/>
                    <a:lstStyle/>
                    <a:p>
                      <a:pPr marL="0" marR="0" indent="0" algn="ctr">
                        <a:lnSpc>
                          <a:spcPts val="1700"/>
                        </a:lnSpc>
                        <a:spcBef>
                          <a:spcPts val="285"/>
                        </a:spcBef>
                        <a:spcAft>
                          <a:spcPts val="435"/>
                        </a:spcAft>
                      </a:pPr>
                      <a:r>
                        <a:rPr lang="en-US" sz="1500" spc="0">
                          <a:solidFill>
                            <a:srgbClr val="000000"/>
                          </a:solidFill>
                          <a:latin typeface="Arial" panose="02020603050405020304" pitchFamily="2"/>
                        </a:rPr>
                        <a:t>40% </a:t>
                      </a:r>
                    </a:p>
                  </a:txBody>
                  <a:tcPr marL="0" marR="0" marT="0" marB="0" anchor="ctr">
                    <a:lnL w="0" cmpd="sng">
                      <a:noFill/>
                      <a:prstDash val="solid"/>
                    </a:lnL>
                    <a:lnR w="0" cmpd="sng">
                      <a:noFill/>
                      <a:prstDash val="solid"/>
                    </a:lnR>
                    <a:lnT w="6350" cmpd="sng">
                      <a:solidFill>
                        <a:srgbClr val="000000"/>
                      </a:solidFill>
                      <a:prstDash val="solid"/>
                    </a:lnT>
                    <a:lnB w="6350" cmpd="sng">
                      <a:solidFill>
                        <a:srgbClr val="000000"/>
                      </a:solidFill>
                      <a:prstDash val="solid"/>
                    </a:lnB>
                  </a:tcPr>
                </a:tc>
                <a:tc>
                  <a:txBody>
                    <a:bodyPr/>
                    <a:lstStyle/>
                    <a:p>
                      <a:pPr marL="0" marR="0" indent="0" algn="ctr">
                        <a:lnSpc>
                          <a:spcPts val="1700"/>
                        </a:lnSpc>
                        <a:spcBef>
                          <a:spcPts val="285"/>
                        </a:spcBef>
                        <a:spcAft>
                          <a:spcPts val="435"/>
                        </a:spcAft>
                      </a:pPr>
                      <a:r>
                        <a:rPr lang="en-US" sz="1500" spc="0">
                          <a:solidFill>
                            <a:srgbClr val="000000"/>
                          </a:solidFill>
                          <a:latin typeface="Arial" panose="02020603050405020304" pitchFamily="2"/>
                        </a:rPr>
                        <a:t>0% </a:t>
                      </a:r>
                    </a:p>
                  </a:txBody>
                  <a:tcPr marL="0" marR="0" marT="0" marB="0" anchor="ctr">
                    <a:lnL w="0" cmpd="sng">
                      <a:noFill/>
                      <a:prstDash val="solid"/>
                    </a:lnL>
                    <a:lnR w="0" cmpd="sng">
                      <a:noFill/>
                      <a:prstDash val="solid"/>
                    </a:lnR>
                    <a:lnT w="6350" cmpd="sng">
                      <a:solidFill>
                        <a:srgbClr val="000000"/>
                      </a:solidFill>
                      <a:prstDash val="solid"/>
                    </a:lnT>
                    <a:lnB w="6350" cmpd="sng">
                      <a:solidFill>
                        <a:srgbClr val="000000"/>
                      </a:solidFill>
                      <a:prstDash val="solid"/>
                    </a:lnB>
                  </a:tcPr>
                </a:tc>
                <a:extLst>
                  <a:ext uri="{0D108BD9-81ED-4DB2-BD59-A6C34878D82A}">
                    <a16:rowId xmlns:a16="http://schemas.microsoft.com/office/drawing/2014/main" val="10006"/>
                  </a:ext>
                </a:extLst>
              </a:tr>
              <a:tr h="320040">
                <a:tc>
                  <a:txBody>
                    <a:bodyPr/>
                    <a:lstStyle/>
                    <a:p>
                      <a:pPr marL="76200" marR="0" indent="0" algn="l">
                        <a:lnSpc>
                          <a:spcPts val="1700"/>
                        </a:lnSpc>
                        <a:spcBef>
                          <a:spcPts val="285"/>
                        </a:spcBef>
                        <a:spcAft>
                          <a:spcPts val="435"/>
                        </a:spcAft>
                      </a:pPr>
                      <a:r>
                        <a:rPr lang="en-US" sz="1500" spc="0">
                          <a:solidFill>
                            <a:srgbClr val="000000"/>
                          </a:solidFill>
                          <a:latin typeface="Arial" panose="02020603050405020304" pitchFamily="2"/>
                        </a:rPr>
                        <a:t>Periodontic </a:t>
                      </a:r>
                      <a:r>
                        <a:rPr lang="en-US" sz="1400" spc="0">
                          <a:solidFill>
                            <a:srgbClr val="000000"/>
                          </a:solidFill>
                          <a:latin typeface="Arial" panose="02020603050405020304" pitchFamily="2"/>
                        </a:rPr>
                        <a:t>(gum treatment) </a:t>
                      </a:r>
                    </a:p>
                  </a:txBody>
                  <a:tcPr marL="0" marR="0" marT="0" marB="0" anchor="ctr">
                    <a:lnL w="0" cmpd="sng">
                      <a:no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C5EDFF"/>
                    </a:solidFill>
                  </a:tcPr>
                </a:tc>
                <a:tc>
                  <a:txBody>
                    <a:bodyPr/>
                    <a:lstStyle/>
                    <a:p>
                      <a:pPr marL="0" marR="0" indent="0" algn="ctr">
                        <a:lnSpc>
                          <a:spcPts val="1700"/>
                        </a:lnSpc>
                        <a:spcBef>
                          <a:spcPts val="285"/>
                        </a:spcBef>
                        <a:spcAft>
                          <a:spcPts val="435"/>
                        </a:spcAft>
                      </a:pPr>
                      <a:r>
                        <a:rPr lang="en-US" sz="1500" spc="0">
                          <a:solidFill>
                            <a:srgbClr val="000000"/>
                          </a:solidFill>
                          <a:latin typeface="Arial" panose="02020603050405020304" pitchFamily="2"/>
                        </a:rPr>
                        <a:t>30% </a:t>
                      </a:r>
                    </a:p>
                  </a:txBody>
                  <a:tcPr marL="0" marR="0" marT="0" marB="0" anchor="ctr">
                    <a:lnL w="6350" cmpd="sng">
                      <a:solidFill>
                        <a:srgbClr val="000000"/>
                      </a:solidFill>
                      <a:prstDash val="solid"/>
                    </a:lnL>
                    <a:lnR w="0" cmpd="sng">
                      <a:noFill/>
                      <a:prstDash val="solid"/>
                    </a:lnR>
                    <a:lnT w="6350" cmpd="sng">
                      <a:solidFill>
                        <a:srgbClr val="000000"/>
                      </a:solidFill>
                      <a:prstDash val="solid"/>
                    </a:lnT>
                    <a:lnB w="6350" cmpd="sng">
                      <a:solidFill>
                        <a:srgbClr val="000000"/>
                      </a:solidFill>
                      <a:prstDash val="solid"/>
                    </a:lnB>
                  </a:tcPr>
                </a:tc>
                <a:tc>
                  <a:txBody>
                    <a:bodyPr/>
                    <a:lstStyle/>
                    <a:p>
                      <a:pPr marL="0" marR="0" indent="0" algn="ctr">
                        <a:lnSpc>
                          <a:spcPts val="1700"/>
                        </a:lnSpc>
                        <a:spcBef>
                          <a:spcPts val="285"/>
                        </a:spcBef>
                        <a:spcAft>
                          <a:spcPts val="435"/>
                        </a:spcAft>
                      </a:pPr>
                      <a:r>
                        <a:rPr lang="en-US" sz="1500" spc="0">
                          <a:solidFill>
                            <a:srgbClr val="000000"/>
                          </a:solidFill>
                          <a:latin typeface="Arial" panose="02020603050405020304" pitchFamily="2"/>
                        </a:rPr>
                        <a:t>40% </a:t>
                      </a:r>
                    </a:p>
                  </a:txBody>
                  <a:tcPr marL="0" marR="0" marT="0" marB="0" anchor="ctr">
                    <a:lnL w="0" cmpd="sng">
                      <a:noFill/>
                      <a:prstDash val="solid"/>
                    </a:lnL>
                    <a:lnR w="0" cmpd="sng">
                      <a:noFill/>
                      <a:prstDash val="solid"/>
                    </a:lnR>
                    <a:lnT w="6350" cmpd="sng">
                      <a:solidFill>
                        <a:srgbClr val="000000"/>
                      </a:solidFill>
                      <a:prstDash val="solid"/>
                    </a:lnT>
                    <a:lnB w="6350" cmpd="sng">
                      <a:solidFill>
                        <a:srgbClr val="000000"/>
                      </a:solidFill>
                      <a:prstDash val="solid"/>
                    </a:lnB>
                  </a:tcPr>
                </a:tc>
                <a:tc>
                  <a:txBody>
                    <a:bodyPr/>
                    <a:lstStyle/>
                    <a:p>
                      <a:pPr marL="0" marR="0" indent="0" algn="ctr">
                        <a:lnSpc>
                          <a:spcPts val="1700"/>
                        </a:lnSpc>
                        <a:spcBef>
                          <a:spcPts val="285"/>
                        </a:spcBef>
                        <a:spcAft>
                          <a:spcPts val="435"/>
                        </a:spcAft>
                      </a:pPr>
                      <a:r>
                        <a:rPr lang="en-US" sz="1500" spc="0">
                          <a:solidFill>
                            <a:srgbClr val="000000"/>
                          </a:solidFill>
                          <a:latin typeface="Arial" panose="02020603050405020304" pitchFamily="2"/>
                        </a:rPr>
                        <a:t>0% </a:t>
                      </a:r>
                    </a:p>
                  </a:txBody>
                  <a:tcPr marL="0" marR="0" marT="0" marB="0" anchor="ctr">
                    <a:lnL w="0" cmpd="sng">
                      <a:noFill/>
                      <a:prstDash val="solid"/>
                    </a:lnL>
                    <a:lnR w="0" cmpd="sng">
                      <a:noFill/>
                      <a:prstDash val="solid"/>
                    </a:lnR>
                    <a:lnT w="6350" cmpd="sng">
                      <a:solidFill>
                        <a:srgbClr val="000000"/>
                      </a:solidFill>
                      <a:prstDash val="solid"/>
                    </a:lnT>
                    <a:lnB w="6350" cmpd="sng">
                      <a:solidFill>
                        <a:srgbClr val="000000"/>
                      </a:solidFill>
                      <a:prstDash val="solid"/>
                    </a:lnB>
                  </a:tcPr>
                </a:tc>
                <a:extLst>
                  <a:ext uri="{0D108BD9-81ED-4DB2-BD59-A6C34878D82A}">
                    <a16:rowId xmlns:a16="http://schemas.microsoft.com/office/drawing/2014/main" val="10007"/>
                  </a:ext>
                </a:extLst>
              </a:tr>
              <a:tr h="320040">
                <a:tc>
                  <a:txBody>
                    <a:bodyPr/>
                    <a:lstStyle/>
                    <a:p>
                      <a:pPr marL="76200" marR="0" indent="0" algn="l">
                        <a:lnSpc>
                          <a:spcPts val="1700"/>
                        </a:lnSpc>
                        <a:spcBef>
                          <a:spcPts val="285"/>
                        </a:spcBef>
                        <a:spcAft>
                          <a:spcPts val="435"/>
                        </a:spcAft>
                      </a:pPr>
                      <a:r>
                        <a:rPr lang="en-US" sz="1500" spc="0">
                          <a:solidFill>
                            <a:srgbClr val="000000"/>
                          </a:solidFill>
                          <a:latin typeface="Arial" panose="02020603050405020304" pitchFamily="2"/>
                        </a:rPr>
                        <a:t>Oral Surgery </a:t>
                      </a:r>
                      <a:r>
                        <a:rPr lang="en-US" sz="1400" spc="0">
                          <a:solidFill>
                            <a:srgbClr val="000000"/>
                          </a:solidFill>
                          <a:latin typeface="Arial" panose="02020603050405020304" pitchFamily="2"/>
                        </a:rPr>
                        <a:t>(wisdom teeth) </a:t>
                      </a:r>
                    </a:p>
                  </a:txBody>
                  <a:tcPr marL="0" marR="0" marT="0" marB="0" anchor="ctr">
                    <a:lnL w="0" cmpd="sng">
                      <a:no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C5EDFF"/>
                    </a:solidFill>
                  </a:tcPr>
                </a:tc>
                <a:tc>
                  <a:txBody>
                    <a:bodyPr/>
                    <a:lstStyle/>
                    <a:p>
                      <a:pPr marL="0" marR="0" indent="0" algn="ctr">
                        <a:lnSpc>
                          <a:spcPts val="1700"/>
                        </a:lnSpc>
                        <a:spcBef>
                          <a:spcPts val="285"/>
                        </a:spcBef>
                        <a:spcAft>
                          <a:spcPts val="435"/>
                        </a:spcAft>
                      </a:pPr>
                      <a:r>
                        <a:rPr lang="en-US" sz="1500" spc="0">
                          <a:solidFill>
                            <a:srgbClr val="000000"/>
                          </a:solidFill>
                          <a:latin typeface="Arial" panose="02020603050405020304" pitchFamily="2"/>
                        </a:rPr>
                        <a:t>30% </a:t>
                      </a:r>
                    </a:p>
                  </a:txBody>
                  <a:tcPr marL="0" marR="0" marT="0" marB="0" anchor="ctr">
                    <a:lnL w="6350" cmpd="sng">
                      <a:solidFill>
                        <a:srgbClr val="000000"/>
                      </a:solidFill>
                      <a:prstDash val="solid"/>
                    </a:lnL>
                    <a:lnR w="0" cmpd="sng">
                      <a:noFill/>
                      <a:prstDash val="solid"/>
                    </a:lnR>
                    <a:lnT w="6350" cmpd="sng">
                      <a:solidFill>
                        <a:srgbClr val="000000"/>
                      </a:solidFill>
                      <a:prstDash val="solid"/>
                    </a:lnT>
                    <a:lnB w="6350" cmpd="sng">
                      <a:solidFill>
                        <a:srgbClr val="000000"/>
                      </a:solidFill>
                      <a:prstDash val="solid"/>
                    </a:lnB>
                  </a:tcPr>
                </a:tc>
                <a:tc>
                  <a:txBody>
                    <a:bodyPr/>
                    <a:lstStyle/>
                    <a:p>
                      <a:pPr marL="0" marR="0" indent="0" algn="ctr">
                        <a:lnSpc>
                          <a:spcPts val="1700"/>
                        </a:lnSpc>
                        <a:spcBef>
                          <a:spcPts val="285"/>
                        </a:spcBef>
                        <a:spcAft>
                          <a:spcPts val="435"/>
                        </a:spcAft>
                      </a:pPr>
                      <a:r>
                        <a:rPr lang="en-US" sz="1500" spc="0">
                          <a:solidFill>
                            <a:srgbClr val="000000"/>
                          </a:solidFill>
                          <a:latin typeface="Arial" panose="02020603050405020304" pitchFamily="2"/>
                        </a:rPr>
                        <a:t>40% </a:t>
                      </a:r>
                    </a:p>
                  </a:txBody>
                  <a:tcPr marL="0" marR="0" marT="0" marB="0" anchor="ctr">
                    <a:lnL w="0" cmpd="sng">
                      <a:noFill/>
                      <a:prstDash val="solid"/>
                    </a:lnL>
                    <a:lnR w="0" cmpd="sng">
                      <a:noFill/>
                      <a:prstDash val="solid"/>
                    </a:lnR>
                    <a:lnT w="6350" cmpd="sng">
                      <a:solidFill>
                        <a:srgbClr val="000000"/>
                      </a:solidFill>
                      <a:prstDash val="solid"/>
                    </a:lnT>
                    <a:lnB w="6350" cmpd="sng">
                      <a:solidFill>
                        <a:srgbClr val="000000"/>
                      </a:solidFill>
                      <a:prstDash val="solid"/>
                    </a:lnB>
                  </a:tcPr>
                </a:tc>
                <a:tc>
                  <a:txBody>
                    <a:bodyPr/>
                    <a:lstStyle/>
                    <a:p>
                      <a:pPr marL="0" marR="0" indent="0" algn="ctr">
                        <a:lnSpc>
                          <a:spcPts val="1700"/>
                        </a:lnSpc>
                        <a:spcBef>
                          <a:spcPts val="285"/>
                        </a:spcBef>
                        <a:spcAft>
                          <a:spcPts val="435"/>
                        </a:spcAft>
                      </a:pPr>
                      <a:r>
                        <a:rPr lang="en-US" sz="1500" spc="0">
                          <a:solidFill>
                            <a:srgbClr val="000000"/>
                          </a:solidFill>
                          <a:latin typeface="Arial" panose="02020603050405020304" pitchFamily="2"/>
                        </a:rPr>
                        <a:t>0% </a:t>
                      </a:r>
                    </a:p>
                  </a:txBody>
                  <a:tcPr marL="0" marR="0" marT="0" marB="0" anchor="ctr">
                    <a:lnL w="0" cmpd="sng">
                      <a:noFill/>
                      <a:prstDash val="solid"/>
                    </a:lnL>
                    <a:lnR w="0" cmpd="sng">
                      <a:noFill/>
                      <a:prstDash val="solid"/>
                    </a:lnR>
                    <a:lnT w="6350" cmpd="sng">
                      <a:solidFill>
                        <a:srgbClr val="000000"/>
                      </a:solidFill>
                      <a:prstDash val="solid"/>
                    </a:lnT>
                    <a:lnB w="6350" cmpd="sng">
                      <a:solidFill>
                        <a:srgbClr val="000000"/>
                      </a:solidFill>
                      <a:prstDash val="solid"/>
                    </a:lnB>
                  </a:tcPr>
                </a:tc>
                <a:extLst>
                  <a:ext uri="{0D108BD9-81ED-4DB2-BD59-A6C34878D82A}">
                    <a16:rowId xmlns:a16="http://schemas.microsoft.com/office/drawing/2014/main" val="10008"/>
                  </a:ext>
                </a:extLst>
              </a:tr>
              <a:tr h="478790">
                <a:tc>
                  <a:txBody>
                    <a:bodyPr/>
                    <a:lstStyle/>
                    <a:p>
                      <a:pPr marL="68580" marR="0" indent="0" algn="l">
                        <a:lnSpc>
                          <a:spcPts val="1700"/>
                        </a:lnSpc>
                        <a:spcBef>
                          <a:spcPts val="290"/>
                        </a:spcBef>
                        <a:spcAft>
                          <a:spcPts val="55"/>
                        </a:spcAft>
                      </a:pPr>
                      <a:r>
                        <a:rPr lang="en-US" sz="1500" spc="0">
                          <a:solidFill>
                            <a:srgbClr val="000000"/>
                          </a:solidFill>
                          <a:latin typeface="Arial" panose="02020603050405020304" pitchFamily="2"/>
                        </a:rPr>
                        <a:t>Prosthodontic </a:t>
                      </a:r>
                      <a:r>
                        <a:rPr lang="en-US" sz="1400" spc="0">
                          <a:solidFill>
                            <a:srgbClr val="000000"/>
                          </a:solidFill>
                          <a:latin typeface="Arial" panose="02020603050405020304" pitchFamily="2"/>
                        </a:rPr>
                        <a:t>(dentures/crowns) </a:t>
                      </a:r>
                    </a:p>
                  </a:txBody>
                  <a:tcPr marL="0" marR="0" marT="0" marB="0">
                    <a:lnL w="0" cmpd="sng">
                      <a:no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C5EDFF"/>
                    </a:solidFill>
                  </a:tcPr>
                </a:tc>
                <a:tc>
                  <a:txBody>
                    <a:bodyPr/>
                    <a:lstStyle/>
                    <a:p>
                      <a:pPr marL="0" marR="0" indent="0" algn="ctr">
                        <a:lnSpc>
                          <a:spcPts val="1700"/>
                        </a:lnSpc>
                        <a:spcBef>
                          <a:spcPts val="285"/>
                        </a:spcBef>
                        <a:spcAft>
                          <a:spcPts val="1735"/>
                        </a:spcAft>
                      </a:pPr>
                      <a:r>
                        <a:rPr lang="en-US" sz="1500" spc="0">
                          <a:solidFill>
                            <a:srgbClr val="000000"/>
                          </a:solidFill>
                          <a:latin typeface="Arial" panose="02020603050405020304" pitchFamily="2"/>
                        </a:rPr>
                        <a:t>50% </a:t>
                      </a:r>
                    </a:p>
                  </a:txBody>
                  <a:tcPr marL="0" marR="0" marT="0" marB="0">
                    <a:lnL w="6350" cmpd="sng">
                      <a:solidFill>
                        <a:srgbClr val="000000"/>
                      </a:solidFill>
                      <a:prstDash val="solid"/>
                    </a:lnL>
                    <a:lnR w="0" cmpd="sng">
                      <a:noFill/>
                      <a:prstDash val="solid"/>
                    </a:lnR>
                    <a:lnT w="6350" cmpd="sng">
                      <a:solidFill>
                        <a:srgbClr val="000000"/>
                      </a:solidFill>
                      <a:prstDash val="solid"/>
                    </a:lnT>
                    <a:lnB w="6350" cmpd="sng">
                      <a:solidFill>
                        <a:srgbClr val="000000"/>
                      </a:solidFill>
                      <a:prstDash val="solid"/>
                    </a:lnB>
                  </a:tcPr>
                </a:tc>
                <a:tc>
                  <a:txBody>
                    <a:bodyPr/>
                    <a:lstStyle/>
                    <a:p>
                      <a:pPr marL="0" marR="0" indent="0" algn="ctr">
                        <a:lnSpc>
                          <a:spcPts val="1700"/>
                        </a:lnSpc>
                        <a:spcBef>
                          <a:spcPts val="285"/>
                        </a:spcBef>
                        <a:spcAft>
                          <a:spcPts val="1735"/>
                        </a:spcAft>
                      </a:pPr>
                      <a:r>
                        <a:rPr lang="en-US" sz="1500" spc="0">
                          <a:solidFill>
                            <a:srgbClr val="000000"/>
                          </a:solidFill>
                          <a:latin typeface="Arial" panose="02020603050405020304" pitchFamily="2"/>
                        </a:rPr>
                        <a:t>50% </a:t>
                      </a:r>
                    </a:p>
                  </a:txBody>
                  <a:tcPr marL="0" marR="0" marT="0" marB="0">
                    <a:lnL w="0" cmpd="sng">
                      <a:noFill/>
                      <a:prstDash val="solid"/>
                    </a:lnL>
                    <a:lnR w="0" cmpd="sng">
                      <a:noFill/>
                      <a:prstDash val="solid"/>
                    </a:lnR>
                    <a:lnT w="6350" cmpd="sng">
                      <a:solidFill>
                        <a:srgbClr val="000000"/>
                      </a:solidFill>
                      <a:prstDash val="solid"/>
                    </a:lnT>
                    <a:lnB w="6350" cmpd="sng">
                      <a:solidFill>
                        <a:srgbClr val="000000"/>
                      </a:solidFill>
                      <a:prstDash val="solid"/>
                    </a:lnB>
                  </a:tcPr>
                </a:tc>
                <a:tc>
                  <a:txBody>
                    <a:bodyPr/>
                    <a:lstStyle/>
                    <a:p>
                      <a:pPr marL="0" marR="0" indent="0" algn="ctr">
                        <a:lnSpc>
                          <a:spcPts val="1700"/>
                        </a:lnSpc>
                        <a:spcBef>
                          <a:spcPts val="285"/>
                        </a:spcBef>
                        <a:spcAft>
                          <a:spcPts val="1735"/>
                        </a:spcAft>
                      </a:pPr>
                      <a:r>
                        <a:rPr lang="en-US" sz="1500" spc="0">
                          <a:solidFill>
                            <a:srgbClr val="000000"/>
                          </a:solidFill>
                          <a:latin typeface="Arial" panose="02020603050405020304" pitchFamily="2"/>
                        </a:rPr>
                        <a:t>50% </a:t>
                      </a:r>
                    </a:p>
                  </a:txBody>
                  <a:tcPr marL="0" marR="0" marT="0" marB="0">
                    <a:lnL w="0" cmpd="sng">
                      <a:noFill/>
                      <a:prstDash val="solid"/>
                    </a:lnL>
                    <a:lnR w="0" cmpd="sng">
                      <a:noFill/>
                      <a:prstDash val="solid"/>
                    </a:lnR>
                    <a:lnT w="6350" cmpd="sng">
                      <a:solidFill>
                        <a:srgbClr val="000000"/>
                      </a:solidFill>
                      <a:prstDash val="solid"/>
                    </a:lnT>
                    <a:lnB w="6350" cmpd="sng">
                      <a:solidFill>
                        <a:srgbClr val="000000"/>
                      </a:solidFill>
                      <a:prstDash val="solid"/>
                    </a:lnB>
                  </a:tcPr>
                </a:tc>
                <a:extLst>
                  <a:ext uri="{0D108BD9-81ED-4DB2-BD59-A6C34878D82A}">
                    <a16:rowId xmlns:a16="http://schemas.microsoft.com/office/drawing/2014/main" val="10009"/>
                  </a:ext>
                </a:extLst>
              </a:tr>
              <a:tr h="320040">
                <a:tc>
                  <a:txBody>
                    <a:bodyPr/>
                    <a:lstStyle/>
                    <a:p>
                      <a:pPr marL="76200" marR="0" indent="0" algn="l">
                        <a:lnSpc>
                          <a:spcPts val="1700"/>
                        </a:lnSpc>
                        <a:spcBef>
                          <a:spcPts val="280"/>
                        </a:spcBef>
                        <a:spcAft>
                          <a:spcPts val="490"/>
                        </a:spcAft>
                      </a:pPr>
                      <a:r>
                        <a:rPr lang="en-US" sz="1500" spc="0">
                          <a:solidFill>
                            <a:srgbClr val="000000"/>
                          </a:solidFill>
                          <a:latin typeface="Arial" panose="02020603050405020304" pitchFamily="2"/>
                        </a:rPr>
                        <a:t>Implant Services </a:t>
                      </a:r>
                    </a:p>
                  </a:txBody>
                  <a:tcPr marL="0" marR="0" marT="0" marB="0" anchor="ctr">
                    <a:lnL w="0" cmpd="sng">
                      <a:no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C5EDFF"/>
                    </a:solidFill>
                  </a:tcPr>
                </a:tc>
                <a:tc>
                  <a:txBody>
                    <a:bodyPr/>
                    <a:lstStyle/>
                    <a:p>
                      <a:pPr marL="0" marR="0" indent="0" algn="ctr">
                        <a:lnSpc>
                          <a:spcPts val="1700"/>
                        </a:lnSpc>
                        <a:spcBef>
                          <a:spcPts val="280"/>
                        </a:spcBef>
                        <a:spcAft>
                          <a:spcPts val="490"/>
                        </a:spcAft>
                      </a:pPr>
                      <a:r>
                        <a:rPr lang="en-US" sz="1500" spc="0">
                          <a:solidFill>
                            <a:srgbClr val="000000"/>
                          </a:solidFill>
                          <a:latin typeface="Arial" panose="02020603050405020304" pitchFamily="2"/>
                        </a:rPr>
                        <a:t>50% </a:t>
                      </a:r>
                    </a:p>
                  </a:txBody>
                  <a:tcPr marL="0" marR="0" marT="0" marB="0" anchor="ctr">
                    <a:lnL w="6350" cmpd="sng">
                      <a:solidFill>
                        <a:srgbClr val="000000"/>
                      </a:solidFill>
                      <a:prstDash val="solid"/>
                    </a:lnL>
                    <a:lnR w="0" cmpd="sng">
                      <a:noFill/>
                      <a:prstDash val="solid"/>
                    </a:lnR>
                    <a:lnT w="6350" cmpd="sng">
                      <a:solidFill>
                        <a:srgbClr val="000000"/>
                      </a:solidFill>
                      <a:prstDash val="solid"/>
                    </a:lnT>
                    <a:lnB w="6350" cmpd="sng">
                      <a:solidFill>
                        <a:srgbClr val="000000"/>
                      </a:solidFill>
                      <a:prstDash val="solid"/>
                    </a:lnB>
                  </a:tcPr>
                </a:tc>
                <a:tc>
                  <a:txBody>
                    <a:bodyPr/>
                    <a:lstStyle/>
                    <a:p>
                      <a:pPr marL="0" marR="0" indent="0" algn="ctr">
                        <a:lnSpc>
                          <a:spcPts val="1700"/>
                        </a:lnSpc>
                        <a:spcBef>
                          <a:spcPts val="280"/>
                        </a:spcBef>
                        <a:spcAft>
                          <a:spcPts val="490"/>
                        </a:spcAft>
                      </a:pPr>
                      <a:r>
                        <a:rPr lang="en-US" sz="1500" spc="0">
                          <a:solidFill>
                            <a:srgbClr val="000000"/>
                          </a:solidFill>
                          <a:latin typeface="Arial" panose="02020603050405020304" pitchFamily="2"/>
                        </a:rPr>
                        <a:t>50% </a:t>
                      </a:r>
                    </a:p>
                  </a:txBody>
                  <a:tcPr marL="0" marR="0" marT="0" marB="0" anchor="ctr">
                    <a:lnL w="0" cmpd="sng">
                      <a:noFill/>
                      <a:prstDash val="solid"/>
                    </a:lnL>
                    <a:lnR w="0" cmpd="sng">
                      <a:noFill/>
                      <a:prstDash val="solid"/>
                    </a:lnR>
                    <a:lnT w="6350" cmpd="sng">
                      <a:solidFill>
                        <a:srgbClr val="000000"/>
                      </a:solidFill>
                      <a:prstDash val="solid"/>
                    </a:lnT>
                    <a:lnB w="6350" cmpd="sng">
                      <a:solidFill>
                        <a:srgbClr val="000000"/>
                      </a:solidFill>
                      <a:prstDash val="solid"/>
                    </a:lnB>
                  </a:tcPr>
                </a:tc>
                <a:tc>
                  <a:txBody>
                    <a:bodyPr/>
                    <a:lstStyle/>
                    <a:p>
                      <a:pPr marL="0" marR="0" indent="0" algn="ctr">
                        <a:lnSpc>
                          <a:spcPts val="1700"/>
                        </a:lnSpc>
                        <a:spcBef>
                          <a:spcPts val="280"/>
                        </a:spcBef>
                        <a:spcAft>
                          <a:spcPts val="490"/>
                        </a:spcAft>
                      </a:pPr>
                      <a:r>
                        <a:rPr lang="en-US" sz="1500" spc="0">
                          <a:solidFill>
                            <a:srgbClr val="000000"/>
                          </a:solidFill>
                          <a:latin typeface="Arial" panose="02020603050405020304" pitchFamily="2"/>
                        </a:rPr>
                        <a:t>50% </a:t>
                      </a:r>
                    </a:p>
                  </a:txBody>
                  <a:tcPr marL="0" marR="0" marT="0" marB="0" anchor="ctr">
                    <a:lnL w="0" cmpd="sng">
                      <a:noFill/>
                      <a:prstDash val="solid"/>
                    </a:lnL>
                    <a:lnR w="0" cmpd="sng">
                      <a:noFill/>
                      <a:prstDash val="solid"/>
                    </a:lnR>
                    <a:lnT w="6350" cmpd="sng">
                      <a:solidFill>
                        <a:srgbClr val="000000"/>
                      </a:solidFill>
                      <a:prstDash val="solid"/>
                    </a:lnT>
                    <a:lnB w="6350" cmpd="sng">
                      <a:solidFill>
                        <a:srgbClr val="000000"/>
                      </a:solidFill>
                      <a:prstDash val="solid"/>
                    </a:lnB>
                  </a:tcPr>
                </a:tc>
                <a:extLst>
                  <a:ext uri="{0D108BD9-81ED-4DB2-BD59-A6C34878D82A}">
                    <a16:rowId xmlns:a16="http://schemas.microsoft.com/office/drawing/2014/main" val="10010"/>
                  </a:ext>
                </a:extLst>
              </a:tr>
              <a:tr h="401955">
                <a:tc>
                  <a:txBody>
                    <a:bodyPr/>
                    <a:lstStyle/>
                    <a:p>
                      <a:pPr marL="76200" marR="0" indent="0" algn="l">
                        <a:lnSpc>
                          <a:spcPts val="1700"/>
                        </a:lnSpc>
                        <a:spcBef>
                          <a:spcPts val="280"/>
                        </a:spcBef>
                        <a:spcAft>
                          <a:spcPts val="1135"/>
                        </a:spcAft>
                      </a:pPr>
                      <a:r>
                        <a:rPr lang="en-US" sz="1500" spc="0">
                          <a:solidFill>
                            <a:srgbClr val="000000"/>
                          </a:solidFill>
                          <a:latin typeface="Arial" panose="02020603050405020304" pitchFamily="2"/>
                        </a:rPr>
                        <a:t>Orthodontic </a:t>
                      </a:r>
                    </a:p>
                  </a:txBody>
                  <a:tcPr marL="0" marR="0" marT="0" marB="0">
                    <a:lnL w="0" cmpd="sng">
                      <a:noFill/>
                      <a:prstDash val="solid"/>
                    </a:lnL>
                    <a:lnR w="6350" cmpd="sng">
                      <a:solidFill>
                        <a:srgbClr val="000000"/>
                      </a:solidFill>
                      <a:prstDash val="solid"/>
                    </a:lnR>
                    <a:lnT w="6350" cmpd="sng">
                      <a:solidFill>
                        <a:srgbClr val="000000"/>
                      </a:solidFill>
                      <a:prstDash val="solid"/>
                    </a:lnT>
                    <a:lnB w="39370" cmpd="sng">
                      <a:solidFill>
                        <a:srgbClr val="000000"/>
                      </a:solidFill>
                      <a:prstDash val="solid"/>
                    </a:lnB>
                    <a:solidFill>
                      <a:srgbClr val="C5EDFF"/>
                    </a:solidFill>
                  </a:tcPr>
                </a:tc>
                <a:tc>
                  <a:txBody>
                    <a:bodyPr/>
                    <a:lstStyle/>
                    <a:p>
                      <a:pPr marL="0" marR="0" indent="0" algn="ctr">
                        <a:lnSpc>
                          <a:spcPts val="1700"/>
                        </a:lnSpc>
                        <a:spcBef>
                          <a:spcPts val="280"/>
                        </a:spcBef>
                        <a:spcAft>
                          <a:spcPts val="1135"/>
                        </a:spcAft>
                      </a:pPr>
                      <a:r>
                        <a:rPr lang="en-US" sz="1500" spc="0">
                          <a:solidFill>
                            <a:srgbClr val="000000"/>
                          </a:solidFill>
                          <a:latin typeface="Arial" panose="02020603050405020304" pitchFamily="2"/>
                        </a:rPr>
                        <a:t>50% </a:t>
                      </a:r>
                    </a:p>
                  </a:txBody>
                  <a:tcPr marL="0" marR="0" marT="0" marB="0">
                    <a:lnL w="6350" cmpd="sng">
                      <a:solidFill>
                        <a:srgbClr val="000000"/>
                      </a:solidFill>
                      <a:prstDash val="solid"/>
                    </a:lnL>
                    <a:lnR w="0" cmpd="sng">
                      <a:noFill/>
                      <a:prstDash val="solid"/>
                    </a:lnR>
                    <a:lnT w="6350" cmpd="sng">
                      <a:solidFill>
                        <a:srgbClr val="000000"/>
                      </a:solidFill>
                      <a:prstDash val="solid"/>
                    </a:lnT>
                    <a:lnB w="39370" cmpd="sng">
                      <a:solidFill>
                        <a:srgbClr val="000000"/>
                      </a:solidFill>
                      <a:prstDash val="solid"/>
                    </a:lnB>
                  </a:tcPr>
                </a:tc>
                <a:tc>
                  <a:txBody>
                    <a:bodyPr/>
                    <a:lstStyle/>
                    <a:p>
                      <a:pPr marL="0" marR="0" indent="0" algn="ctr">
                        <a:lnSpc>
                          <a:spcPts val="1700"/>
                        </a:lnSpc>
                        <a:spcBef>
                          <a:spcPts val="280"/>
                        </a:spcBef>
                        <a:spcAft>
                          <a:spcPts val="1135"/>
                        </a:spcAft>
                      </a:pPr>
                      <a:r>
                        <a:rPr lang="en-US" sz="1500" spc="0">
                          <a:solidFill>
                            <a:srgbClr val="000000"/>
                          </a:solidFill>
                          <a:latin typeface="Arial" panose="02020603050405020304" pitchFamily="2"/>
                        </a:rPr>
                        <a:t>50% </a:t>
                      </a:r>
                    </a:p>
                  </a:txBody>
                  <a:tcPr marL="0" marR="0" marT="0" marB="0">
                    <a:lnL w="0" cmpd="sng">
                      <a:noFill/>
                      <a:prstDash val="solid"/>
                    </a:lnL>
                    <a:lnR w="0" cmpd="sng">
                      <a:noFill/>
                      <a:prstDash val="solid"/>
                    </a:lnR>
                    <a:lnT w="6350" cmpd="sng">
                      <a:solidFill>
                        <a:srgbClr val="000000"/>
                      </a:solidFill>
                      <a:prstDash val="solid"/>
                    </a:lnT>
                    <a:lnB w="39370" cmpd="sng">
                      <a:solidFill>
                        <a:srgbClr val="000000"/>
                      </a:solidFill>
                      <a:prstDash val="solid"/>
                    </a:lnB>
                  </a:tcPr>
                </a:tc>
                <a:tc>
                  <a:txBody>
                    <a:bodyPr/>
                    <a:lstStyle/>
                    <a:p>
                      <a:pPr marL="0" marR="0" indent="0" algn="ctr">
                        <a:lnSpc>
                          <a:spcPts val="1700"/>
                        </a:lnSpc>
                        <a:spcBef>
                          <a:spcPts val="280"/>
                        </a:spcBef>
                        <a:spcAft>
                          <a:spcPts val="1135"/>
                        </a:spcAft>
                      </a:pPr>
                      <a:r>
                        <a:rPr lang="en-US" sz="1500" spc="0">
                          <a:solidFill>
                            <a:srgbClr val="000000"/>
                          </a:solidFill>
                          <a:latin typeface="Arial" panose="02020603050405020304" pitchFamily="2"/>
                        </a:rPr>
                        <a:t>50% </a:t>
                      </a:r>
                    </a:p>
                  </a:txBody>
                  <a:tcPr marL="0" marR="0" marT="0" marB="0">
                    <a:lnL w="0" cmpd="sng">
                      <a:noFill/>
                      <a:prstDash val="solid"/>
                    </a:lnL>
                    <a:lnR w="0" cmpd="sng">
                      <a:noFill/>
                      <a:prstDash val="solid"/>
                    </a:lnR>
                    <a:lnT w="6350" cmpd="sng">
                      <a:solidFill>
                        <a:srgbClr val="000000"/>
                      </a:solidFill>
                      <a:prstDash val="solid"/>
                    </a:lnT>
                    <a:lnB w="39370" cmpd="sng">
                      <a:solidFill>
                        <a:srgbClr val="000000"/>
                      </a:solidFill>
                      <a:prstDash val="solid"/>
                    </a:lnB>
                  </a:tcPr>
                </a:tc>
                <a:extLst>
                  <a:ext uri="{0D108BD9-81ED-4DB2-BD59-A6C34878D82A}">
                    <a16:rowId xmlns:a16="http://schemas.microsoft.com/office/drawing/2014/main" val="10011"/>
                  </a:ext>
                </a:extLst>
              </a:tr>
            </a:tbl>
          </a:graphicData>
        </a:graphic>
      </p:graphicFrame>
      <p:sp>
        <p:nvSpPr>
          <p:cNvPr id="7" name="Text Placeholder 6"/>
          <p:cNvSpPr>
            <a:spLocks noGrp="1"/>
          </p:cNvSpPr>
          <p:nvPr>
            <p:ph type="body" idx="10"/>
          </p:nvPr>
        </p:nvSpPr>
        <p:spPr>
          <a:xfrm>
            <a:off x="5962015" y="1708785"/>
            <a:ext cx="2895600" cy="4529455"/>
          </a:xfrm>
          <a:prstGeom prst="rect">
            <a:avLst/>
          </a:prstGeom>
          <a:noFill/>
          <a:ln w="0" cmpd="sng">
            <a:noFill/>
            <a:prstDash val="solid"/>
          </a:ln>
        </p:spPr>
        <p:txBody>
          <a:bodyPr vert="horz" lIns="0" tIns="0" rIns="0" bIns="0" anchor="t"/>
          <a:lstStyle/>
          <a:p>
            <a:pPr marL="320040" marR="0" indent="320040" algn="l">
              <a:lnSpc>
                <a:spcPts val="2400"/>
              </a:lnSpc>
              <a:spcAft>
                <a:spcPts val="0"/>
              </a:spcAft>
              <a:buFont typeface="Symbol"/>
              <a:buChar char="·"/>
            </a:pPr>
            <a:r>
              <a:rPr lang="en-US" sz="2000" spc="0">
                <a:solidFill>
                  <a:srgbClr val="000000"/>
                </a:solidFill>
                <a:latin typeface="Arial" panose="02020603050405020304" pitchFamily="2"/>
              </a:rPr>
              <a:t>Annual maximum: $1,500/enrollee </a:t>
            </a:r>
          </a:p>
          <a:p>
            <a:pPr marL="320040" marR="0" indent="320040" algn="l">
              <a:lnSpc>
                <a:spcPts val="2400"/>
              </a:lnSpc>
              <a:spcBef>
                <a:spcPts val="480"/>
              </a:spcBef>
              <a:spcAft>
                <a:spcPts val="0"/>
              </a:spcAft>
              <a:buFont typeface="Symbol"/>
              <a:buChar char="·"/>
            </a:pPr>
            <a:r>
              <a:rPr lang="en-US" sz="2000" spc="15">
                <a:solidFill>
                  <a:srgbClr val="000000"/>
                </a:solidFill>
                <a:latin typeface="Arial" panose="02020603050405020304" pitchFamily="2"/>
              </a:rPr>
              <a:t>Orthodontic </a:t>
            </a:r>
          </a:p>
          <a:p>
            <a:pPr marL="320040" marR="0" indent="0" algn="l">
              <a:lnSpc>
                <a:spcPts val="2400"/>
              </a:lnSpc>
              <a:spcBef>
                <a:spcPts val="0"/>
              </a:spcBef>
              <a:spcAft>
                <a:spcPts val="0"/>
              </a:spcAft>
            </a:pPr>
            <a:r>
              <a:rPr lang="en-US" sz="2000" spc="0">
                <a:solidFill>
                  <a:srgbClr val="000000"/>
                </a:solidFill>
                <a:latin typeface="Arial" panose="02020603050405020304" pitchFamily="2"/>
              </a:rPr>
              <a:t>lifetime maximum: $1,750/enrollee </a:t>
            </a:r>
          </a:p>
          <a:p>
            <a:pPr marL="320040" marR="0" indent="320040" algn="l">
              <a:lnSpc>
                <a:spcPts val="2400"/>
              </a:lnSpc>
              <a:spcBef>
                <a:spcPts val="480"/>
              </a:spcBef>
              <a:spcAft>
                <a:spcPts val="0"/>
              </a:spcAft>
              <a:buFont typeface="Symbol"/>
              <a:buChar char="·"/>
            </a:pPr>
            <a:r>
              <a:rPr lang="en-US" sz="2000" spc="0">
                <a:solidFill>
                  <a:srgbClr val="000000"/>
                </a:solidFill>
                <a:latin typeface="Arial" panose="02020603050405020304" pitchFamily="2"/>
              </a:rPr>
              <a:t>Accidental annual maximum: $1,200/enrollee </a:t>
            </a:r>
          </a:p>
          <a:p>
            <a:pPr marL="0" marR="0" indent="0" algn="l">
              <a:lnSpc>
                <a:spcPts val="2400"/>
              </a:lnSpc>
              <a:spcBef>
                <a:spcPts val="3220"/>
              </a:spcBef>
              <a:spcAft>
                <a:spcPts val="265"/>
              </a:spcAft>
            </a:pPr>
            <a:r>
              <a:rPr lang="en-US" sz="2000" spc="0">
                <a:solidFill>
                  <a:srgbClr val="000000"/>
                </a:solidFill>
                <a:latin typeface="Arial" panose="02020603050405020304" pitchFamily="2"/>
              </a:rPr>
              <a:t>For details on TDP covered services, visit the United Concordia TDP website: </a:t>
            </a:r>
            <a:r>
              <a:rPr lang="en-US" sz="2000" b="1" u="sng" spc="0">
                <a:solidFill>
                  <a:srgbClr val="0000FF"/>
                </a:solidFill>
                <a:latin typeface="Arial" panose="02020603050405020304" pitchFamily="2"/>
              </a:rPr>
              <a:t>www.uccitdp.com</a:t>
            </a:r>
            <a:r>
              <a:rPr lang="en-US" sz="2000" spc="0">
                <a:solidFill>
                  <a:srgbClr val="0F3379"/>
                </a:solidFill>
                <a:latin typeface="Arial" panose="02020603050405020304" pitchFamily="2"/>
              </a:rPr>
              <a:t>. </a:t>
            </a:r>
          </a:p>
        </p:txBody>
      </p:sp>
    </p:spTree>
    <p:extLst>
      <p:ext uri="{BB962C8B-B14F-4D97-AF65-F5344CB8AC3E}">
        <p14:creationId xmlns:p14="http://schemas.microsoft.com/office/powerpoint/2010/main" val="33749351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E97426"/>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0"/>
            <a:ext cx="9144000" cy="6858000"/>
          </a:xfrm>
          <a:prstGeom prst="rect">
            <a:avLst/>
          </a:prstGeom>
          <a:solidFill>
            <a:srgbClr val="E97426"/>
          </a:solidFill>
          <a:ln w="0" cmpd="sng">
            <a:noFill/>
            <a:prstDash val="solid"/>
          </a:ln>
        </p:spPr>
        <p:txBody>
          <a:bodyPr vert="horz" lIns="0" tIns="0" rIns="0" bIns="0" anchor="t"/>
          <a:lstStyle/>
          <a:p>
            <a:endParaRPr/>
          </a:p>
        </p:txBody>
      </p:sp>
      <p:pic>
        <p:nvPicPr>
          <p:cNvPr id="4" name="Picture 3"/>
          <p:cNvPicPr/>
          <p:nvPr/>
        </p:nvPicPr>
        <p:blipFill>
          <a:blip r:embed="rId2"/>
          <a:stretch>
            <a:fillRect/>
          </a:stretch>
        </p:blipFill>
        <p:spPr>
          <a:xfrm>
            <a:off x="0" y="0"/>
            <a:ext cx="9144000" cy="6858000"/>
          </a:xfrm>
          <a:prstGeom prst="rect">
            <a:avLst/>
          </a:prstGeom>
        </p:spPr>
      </p:pic>
      <p:sp>
        <p:nvSpPr>
          <p:cNvPr id="5" name="Text Placeholder 4"/>
          <p:cNvSpPr>
            <a:spLocks noGrp="1"/>
          </p:cNvSpPr>
          <p:nvPr>
            <p:ph type="body" idx="10"/>
          </p:nvPr>
        </p:nvSpPr>
        <p:spPr>
          <a:xfrm>
            <a:off x="2353310" y="1659255"/>
            <a:ext cx="1905000" cy="956945"/>
          </a:xfrm>
          <a:prstGeom prst="rect">
            <a:avLst/>
          </a:prstGeom>
          <a:noFill/>
          <a:ln w="0" cmpd="sng">
            <a:noFill/>
            <a:prstDash val="solid"/>
          </a:ln>
        </p:spPr>
        <p:txBody>
          <a:bodyPr vert="horz" lIns="0" tIns="0" rIns="0" bIns="0" anchor="t"/>
          <a:lstStyle/>
          <a:p>
            <a:pPr marL="0" marR="0" indent="0" algn="l">
              <a:lnSpc>
                <a:spcPts val="3800"/>
              </a:lnSpc>
              <a:spcAft>
                <a:spcPts val="0"/>
              </a:spcAft>
            </a:pPr>
            <a:r>
              <a:rPr lang="en-US" sz="3200" b="1" spc="-90">
                <a:solidFill>
                  <a:srgbClr val="FAE2D2"/>
                </a:solidFill>
                <a:latin typeface="Arial" panose="02020603050405020304" pitchFamily="2"/>
              </a:rPr>
              <a:t>Today’s AGENDA </a:t>
            </a:r>
          </a:p>
        </p:txBody>
      </p:sp>
      <p:sp>
        <p:nvSpPr>
          <p:cNvPr id="6" name="Text Placeholder 5"/>
          <p:cNvSpPr>
            <a:spLocks noGrp="1"/>
          </p:cNvSpPr>
          <p:nvPr>
            <p:ph type="body" idx="10"/>
          </p:nvPr>
        </p:nvSpPr>
        <p:spPr>
          <a:xfrm>
            <a:off x="4980304" y="1598294"/>
            <a:ext cx="3829587" cy="2235151"/>
          </a:xfrm>
          <a:prstGeom prst="rect">
            <a:avLst/>
          </a:prstGeom>
          <a:noFill/>
          <a:ln w="0" cmpd="sng">
            <a:noFill/>
            <a:prstDash val="solid"/>
          </a:ln>
        </p:spPr>
        <p:txBody>
          <a:bodyPr vert="horz" lIns="0" tIns="115570" rIns="0" bIns="0" anchor="t"/>
          <a:lstStyle/>
          <a:p>
            <a:pPr marL="365760" marR="0" indent="365760" algn="l">
              <a:lnSpc>
                <a:spcPts val="2800"/>
              </a:lnSpc>
              <a:spcAft>
                <a:spcPts val="0"/>
              </a:spcAft>
              <a:buFont typeface="Symbol"/>
              <a:buChar char="·"/>
            </a:pPr>
            <a:r>
              <a:rPr lang="en-US" sz="2000" spc="-45" dirty="0">
                <a:solidFill>
                  <a:srgbClr val="FFFFFF"/>
                </a:solidFill>
                <a:latin typeface="Arial" panose="02020603050405020304" pitchFamily="2"/>
              </a:rPr>
              <a:t>Health Care Coverage </a:t>
            </a:r>
          </a:p>
          <a:p>
            <a:pPr marL="365760" marR="0" indent="365760" algn="l">
              <a:lnSpc>
                <a:spcPts val="2500"/>
              </a:lnSpc>
              <a:spcBef>
                <a:spcPts val="100"/>
              </a:spcBef>
              <a:spcAft>
                <a:spcPts val="0"/>
              </a:spcAft>
              <a:buFont typeface="Symbol"/>
              <a:buChar char="·"/>
            </a:pPr>
            <a:r>
              <a:rPr lang="en-US" sz="2000" spc="-25" dirty="0">
                <a:solidFill>
                  <a:srgbClr val="FFFFFF"/>
                </a:solidFill>
                <a:latin typeface="Arial" panose="02020603050405020304" pitchFamily="2"/>
              </a:rPr>
              <a:t>Transitional Coverage </a:t>
            </a:r>
          </a:p>
          <a:p>
            <a:pPr marL="365760" marR="0" indent="365760" algn="l">
              <a:lnSpc>
                <a:spcPts val="2500"/>
              </a:lnSpc>
              <a:spcBef>
                <a:spcPts val="390"/>
              </a:spcBef>
              <a:spcAft>
                <a:spcPts val="0"/>
              </a:spcAft>
              <a:buFont typeface="Symbol"/>
              <a:buChar char="·"/>
            </a:pPr>
            <a:r>
              <a:rPr lang="en-US" sz="2000" spc="-15" dirty="0">
                <a:solidFill>
                  <a:srgbClr val="FFFFFF"/>
                </a:solidFill>
                <a:latin typeface="Arial" panose="02020603050405020304" pitchFamily="2"/>
              </a:rPr>
              <a:t>Benefit Information </a:t>
            </a:r>
          </a:p>
          <a:p>
            <a:pPr marL="365760" marR="0" indent="365760" algn="l">
              <a:lnSpc>
                <a:spcPts val="2500"/>
              </a:lnSpc>
              <a:spcBef>
                <a:spcPts val="390"/>
              </a:spcBef>
              <a:spcAft>
                <a:spcPts val="0"/>
              </a:spcAft>
              <a:buFont typeface="Symbol"/>
              <a:buChar char="·"/>
            </a:pPr>
            <a:r>
              <a:rPr lang="en-US" sz="2400" b="1" spc="-55" dirty="0">
                <a:solidFill>
                  <a:srgbClr val="FFFFFF"/>
                </a:solidFill>
                <a:latin typeface="Tahoma" panose="020B0604030504040204" pitchFamily="34" charset="0"/>
                <a:ea typeface="Tahoma" panose="020B0604030504040204" pitchFamily="34" charset="0"/>
                <a:cs typeface="Tahoma" panose="020B0604030504040204" pitchFamily="34" charset="0"/>
              </a:rPr>
              <a:t>Other Information </a:t>
            </a:r>
          </a:p>
          <a:p>
            <a:pPr marL="365760" marR="0" indent="365760" algn="l">
              <a:lnSpc>
                <a:spcPts val="2400"/>
              </a:lnSpc>
              <a:spcBef>
                <a:spcPts val="480"/>
              </a:spcBef>
              <a:spcAft>
                <a:spcPts val="0"/>
              </a:spcAft>
              <a:buFont typeface="Symbol"/>
              <a:buChar char="·"/>
            </a:pPr>
            <a:r>
              <a:rPr lang="en-US" sz="2000" spc="0" dirty="0">
                <a:solidFill>
                  <a:srgbClr val="FFFFFF"/>
                </a:solidFill>
                <a:latin typeface="Arial" panose="02020603050405020304" pitchFamily="2"/>
              </a:rPr>
              <a:t>For Information and Assistance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0" y="2770505"/>
            <a:ext cx="9144000" cy="4087495"/>
          </a:xfrm>
          <a:prstGeom prst="rect">
            <a:avLst/>
          </a:prstGeom>
        </p:spPr>
      </p:pic>
      <p:sp>
        <p:nvSpPr>
          <p:cNvPr id="4" name="Text Placeholder 3"/>
          <p:cNvSpPr>
            <a:spLocks noGrp="1"/>
          </p:cNvSpPr>
          <p:nvPr>
            <p:ph type="body" idx="10"/>
          </p:nvPr>
        </p:nvSpPr>
        <p:spPr>
          <a:xfrm>
            <a:off x="408305" y="355600"/>
            <a:ext cx="6743700" cy="1064260"/>
          </a:xfrm>
          <a:prstGeom prst="rect">
            <a:avLst/>
          </a:prstGeom>
          <a:noFill/>
          <a:ln w="0" cmpd="sng">
            <a:noFill/>
            <a:prstDash val="solid"/>
          </a:ln>
        </p:spPr>
        <p:txBody>
          <a:bodyPr vert="horz" lIns="0" tIns="3810" rIns="0" bIns="0" anchor="t"/>
          <a:lstStyle/>
          <a:p>
            <a:pPr marL="0" marR="0" indent="0" algn="ctr">
              <a:lnSpc>
                <a:spcPts val="4300"/>
              </a:lnSpc>
              <a:spcAft>
                <a:spcPts val="4025"/>
              </a:spcAft>
            </a:pPr>
            <a:r>
              <a:rPr lang="en-US" sz="3800" spc="-5">
                <a:solidFill>
                  <a:srgbClr val="006BB6"/>
                </a:solidFill>
                <a:latin typeface="Arial" panose="02020603050405020304" pitchFamily="2"/>
              </a:rPr>
              <a:t>TRICARE and Medicare </a:t>
            </a:r>
          </a:p>
        </p:txBody>
      </p:sp>
      <p:sp>
        <p:nvSpPr>
          <p:cNvPr id="5" name="Text Placeholder 4"/>
          <p:cNvSpPr>
            <a:spLocks noGrp="1"/>
          </p:cNvSpPr>
          <p:nvPr>
            <p:ph type="body" idx="10"/>
          </p:nvPr>
        </p:nvSpPr>
        <p:spPr>
          <a:xfrm>
            <a:off x="408305" y="1060068"/>
            <a:ext cx="6743700" cy="1221740"/>
          </a:xfrm>
          <a:prstGeom prst="rect">
            <a:avLst/>
          </a:prstGeom>
          <a:noFill/>
          <a:ln w="0" cmpd="sng">
            <a:noFill/>
            <a:prstDash val="solid"/>
          </a:ln>
        </p:spPr>
        <p:txBody>
          <a:bodyPr vert="horz" lIns="0" tIns="0" rIns="0" bIns="0" anchor="t"/>
          <a:lstStyle/>
          <a:p>
            <a:pPr marL="320040" marR="1417320" indent="320040" algn="l">
              <a:lnSpc>
                <a:spcPts val="2400"/>
              </a:lnSpc>
              <a:spcAft>
                <a:spcPts val="0"/>
              </a:spcAft>
              <a:buFont typeface="Symbol"/>
              <a:buChar char="·"/>
            </a:pPr>
            <a:r>
              <a:rPr lang="en-US" sz="2000" spc="-10" dirty="0">
                <a:solidFill>
                  <a:srgbClr val="000000"/>
                </a:solidFill>
                <a:latin typeface="Arial" panose="02020603050405020304" pitchFamily="2"/>
              </a:rPr>
              <a:t>TRICARE For Life is Medicare-wraparound coverage for TRICARE beneficiaries who have Medicare Part A and Part B, regardless of age or where you live. </a:t>
            </a:r>
          </a:p>
        </p:txBody>
      </p:sp>
      <p:sp>
        <p:nvSpPr>
          <p:cNvPr id="6" name="Text Placeholder 5"/>
          <p:cNvSpPr>
            <a:spLocks noGrp="1"/>
          </p:cNvSpPr>
          <p:nvPr>
            <p:ph type="body" idx="10"/>
          </p:nvPr>
        </p:nvSpPr>
        <p:spPr>
          <a:xfrm>
            <a:off x="408305" y="2403981"/>
            <a:ext cx="5487035" cy="1336040"/>
          </a:xfrm>
          <a:prstGeom prst="rect">
            <a:avLst/>
          </a:prstGeom>
          <a:noFill/>
          <a:ln w="0" cmpd="sng">
            <a:noFill/>
            <a:prstDash val="solid"/>
          </a:ln>
        </p:spPr>
        <p:txBody>
          <a:bodyPr vert="horz" lIns="0" tIns="58420" rIns="0" bIns="0" anchor="t"/>
          <a:lstStyle/>
          <a:p>
            <a:pPr marL="365760" marR="91440" indent="365760" algn="just">
              <a:lnSpc>
                <a:spcPts val="2400"/>
              </a:lnSpc>
              <a:spcAft>
                <a:spcPts val="0"/>
              </a:spcAft>
              <a:buFont typeface="Symbol"/>
              <a:buChar char="·"/>
            </a:pPr>
            <a:r>
              <a:rPr lang="en-US" sz="2000" spc="0" dirty="0">
                <a:solidFill>
                  <a:srgbClr val="000000"/>
                </a:solidFill>
                <a:latin typeface="Arial" panose="02020603050405020304" pitchFamily="2"/>
              </a:rPr>
              <a:t>You are not required to have Medicare Part B if you are an ADSM, ADFM or enrolled in </a:t>
            </a:r>
            <a:r>
              <a:rPr lang="en-US" sz="2000" spc="-35" dirty="0">
                <a:solidFill>
                  <a:srgbClr val="000000"/>
                </a:solidFill>
                <a:latin typeface="Arial" panose="02020603050405020304" pitchFamily="2"/>
              </a:rPr>
              <a:t>TYA, TRS, TRR or USFHP. </a:t>
            </a:r>
          </a:p>
          <a:p>
            <a:pPr marL="365760" marR="91440" indent="365760" algn="l">
              <a:lnSpc>
                <a:spcPts val="2400"/>
              </a:lnSpc>
              <a:spcBef>
                <a:spcPts val="480"/>
              </a:spcBef>
              <a:spcAft>
                <a:spcPts val="0"/>
              </a:spcAft>
              <a:buFont typeface="Symbol"/>
              <a:buChar char="·"/>
            </a:pPr>
            <a:r>
              <a:rPr lang="en-US" sz="1950" spc="0" dirty="0">
                <a:solidFill>
                  <a:srgbClr val="000000"/>
                </a:solidFill>
                <a:latin typeface="Arial" panose="02020603050405020304" pitchFamily="2"/>
              </a:rPr>
              <a:t>If you don’t sign up for Medicare Part B when </a:t>
            </a:r>
          </a:p>
        </p:txBody>
      </p:sp>
      <p:sp>
        <p:nvSpPr>
          <p:cNvPr id="7" name="Text Placeholder 6"/>
          <p:cNvSpPr>
            <a:spLocks noGrp="1"/>
          </p:cNvSpPr>
          <p:nvPr>
            <p:ph type="body" idx="10"/>
          </p:nvPr>
        </p:nvSpPr>
        <p:spPr>
          <a:xfrm>
            <a:off x="408305" y="4228718"/>
            <a:ext cx="5239385" cy="1891665"/>
          </a:xfrm>
          <a:prstGeom prst="rect">
            <a:avLst/>
          </a:prstGeom>
          <a:noFill/>
          <a:ln w="0" cmpd="sng">
            <a:noFill/>
            <a:prstDash val="solid"/>
          </a:ln>
        </p:spPr>
        <p:txBody>
          <a:bodyPr vert="horz" lIns="0" tIns="0" rIns="0" bIns="0" anchor="t"/>
          <a:lstStyle/>
          <a:p>
            <a:pPr marL="365760" marR="91440" indent="0" algn="l">
              <a:lnSpc>
                <a:spcPts val="2400"/>
              </a:lnSpc>
              <a:spcAft>
                <a:spcPts val="0"/>
              </a:spcAft>
            </a:pPr>
            <a:r>
              <a:rPr lang="en-US" sz="2000" spc="0" dirty="0">
                <a:solidFill>
                  <a:srgbClr val="000000"/>
                </a:solidFill>
                <a:latin typeface="Arial" panose="02020603050405020304" pitchFamily="2"/>
              </a:rPr>
              <a:t>you are first eligible, you may only be able to enroll during the Medicare general enrollment period. </a:t>
            </a:r>
          </a:p>
          <a:p>
            <a:pPr marL="365760" marR="0" indent="365760" algn="l">
              <a:lnSpc>
                <a:spcPts val="2400"/>
              </a:lnSpc>
              <a:spcBef>
                <a:spcPts val="460"/>
              </a:spcBef>
              <a:spcAft>
                <a:spcPts val="0"/>
              </a:spcAft>
              <a:buFont typeface="Symbol"/>
              <a:buChar char="·"/>
            </a:pPr>
            <a:r>
              <a:rPr lang="en-US" sz="2000" spc="0" dirty="0">
                <a:solidFill>
                  <a:srgbClr val="000000"/>
                </a:solidFill>
                <a:latin typeface="Arial" panose="02020603050405020304" pitchFamily="2"/>
              </a:rPr>
              <a:t>If you sign up for Medicare Part B after your initial enrollment period, you may have to pay a monthly premium surcharge.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0" y="6510655"/>
            <a:ext cx="9144000" cy="347345"/>
          </a:xfrm>
          <a:prstGeom prst="rect">
            <a:avLst/>
          </a:prstGeom>
        </p:spPr>
      </p:pic>
      <p:sp>
        <p:nvSpPr>
          <p:cNvPr id="2" name="Text Placeholder 1"/>
          <p:cNvSpPr>
            <a:spLocks noGrp="1"/>
          </p:cNvSpPr>
          <p:nvPr>
            <p:ph type="body" idx="10"/>
          </p:nvPr>
        </p:nvSpPr>
        <p:spPr>
          <a:xfrm>
            <a:off x="0" y="508000"/>
            <a:ext cx="9144000" cy="1179195"/>
          </a:xfrm>
          <a:prstGeom prst="rect">
            <a:avLst/>
          </a:prstGeom>
          <a:noFill/>
          <a:ln w="0" cmpd="sng">
            <a:noFill/>
            <a:prstDash val="solid"/>
          </a:ln>
        </p:spPr>
        <p:txBody>
          <a:bodyPr vert="horz" lIns="0" tIns="3810" rIns="0" bIns="0" anchor="t"/>
          <a:lstStyle/>
          <a:p>
            <a:pPr marL="0" marR="0" indent="0" algn="ctr">
              <a:lnSpc>
                <a:spcPts val="4300"/>
              </a:lnSpc>
              <a:spcAft>
                <a:spcPts val="0"/>
              </a:spcAft>
            </a:pPr>
            <a:r>
              <a:rPr lang="en-US" sz="3800" spc="-20">
                <a:solidFill>
                  <a:srgbClr val="006BB6"/>
                </a:solidFill>
                <a:latin typeface="Arial" panose="02020603050405020304" pitchFamily="2"/>
              </a:rPr>
              <a:t>TRICARE and </a:t>
            </a:r>
          </a:p>
          <a:p>
            <a:pPr marL="0" marR="0" indent="0" algn="ctr">
              <a:lnSpc>
                <a:spcPts val="4300"/>
              </a:lnSpc>
              <a:spcBef>
                <a:spcPts val="255"/>
              </a:spcBef>
              <a:spcAft>
                <a:spcPts val="350"/>
              </a:spcAft>
            </a:pPr>
            <a:r>
              <a:rPr lang="en-US" sz="3800" spc="-10">
                <a:solidFill>
                  <a:srgbClr val="006BB6"/>
                </a:solidFill>
                <a:latin typeface="Arial" panose="02020603050405020304" pitchFamily="2"/>
              </a:rPr>
              <a:t>Other Health Insurance </a:t>
            </a:r>
          </a:p>
        </p:txBody>
      </p:sp>
      <p:sp>
        <p:nvSpPr>
          <p:cNvPr id="3" name="Text Placeholder 2"/>
          <p:cNvSpPr>
            <a:spLocks noGrp="1"/>
          </p:cNvSpPr>
          <p:nvPr>
            <p:ph type="body" idx="10"/>
          </p:nvPr>
        </p:nvSpPr>
        <p:spPr>
          <a:xfrm>
            <a:off x="0" y="1687195"/>
            <a:ext cx="9144000" cy="4823460"/>
          </a:xfrm>
          <a:prstGeom prst="rect">
            <a:avLst/>
          </a:prstGeom>
          <a:noFill/>
          <a:ln w="0" cmpd="sng">
            <a:noFill/>
            <a:prstDash val="solid"/>
          </a:ln>
        </p:spPr>
        <p:txBody>
          <a:bodyPr vert="horz" lIns="0" tIns="180975" rIns="0" bIns="0" anchor="t">
            <a:normAutofit fontScale="97500"/>
          </a:bodyPr>
          <a:lstStyle/>
          <a:p>
            <a:pPr marL="1280160" marR="0" indent="365760" algn="l">
              <a:lnSpc>
                <a:spcPts val="2500"/>
              </a:lnSpc>
              <a:spcAft>
                <a:spcPts val="0"/>
              </a:spcAft>
              <a:buFont typeface="Symbol"/>
              <a:buChar char="·"/>
            </a:pPr>
            <a:r>
              <a:rPr lang="en-US" sz="2000" spc="-5">
                <a:solidFill>
                  <a:srgbClr val="000000"/>
                </a:solidFill>
                <a:latin typeface="Arial" panose="02020603050405020304" pitchFamily="2"/>
              </a:rPr>
              <a:t>Other health insurance (OHI) is considered your primary </a:t>
            </a:r>
          </a:p>
          <a:p>
            <a:pPr marL="1234440" marR="0" indent="0" algn="l">
              <a:lnSpc>
                <a:spcPts val="2300"/>
              </a:lnSpc>
              <a:spcBef>
                <a:spcPts val="115"/>
              </a:spcBef>
              <a:spcAft>
                <a:spcPts val="0"/>
              </a:spcAft>
            </a:pPr>
            <a:r>
              <a:rPr lang="en-US" sz="2000" spc="-20">
                <a:solidFill>
                  <a:srgbClr val="000000"/>
                </a:solidFill>
                <a:latin typeface="Arial" panose="02020603050405020304" pitchFamily="2"/>
              </a:rPr>
              <a:t>health insurance. </a:t>
            </a:r>
          </a:p>
          <a:p>
            <a:pPr marL="1280160" marR="0" indent="365760" algn="l">
              <a:lnSpc>
                <a:spcPts val="2500"/>
              </a:lnSpc>
              <a:spcBef>
                <a:spcPts val="430"/>
              </a:spcBef>
              <a:spcAft>
                <a:spcPts val="0"/>
              </a:spcAft>
              <a:buFont typeface="Symbol"/>
              <a:buChar char="·"/>
            </a:pPr>
            <a:r>
              <a:rPr lang="en-US" sz="2000" spc="-5">
                <a:solidFill>
                  <a:srgbClr val="000000"/>
                </a:solidFill>
                <a:latin typeface="Arial" panose="02020603050405020304" pitchFamily="2"/>
              </a:rPr>
              <a:t>For services covered by Medicare, OHI and TFL, Medicare </a:t>
            </a:r>
          </a:p>
          <a:p>
            <a:pPr marL="0" marR="0" indent="0" algn="ctr">
              <a:lnSpc>
                <a:spcPts val="2300"/>
              </a:lnSpc>
              <a:spcBef>
                <a:spcPts val="125"/>
              </a:spcBef>
              <a:spcAft>
                <a:spcPts val="0"/>
              </a:spcAft>
            </a:pPr>
            <a:r>
              <a:rPr lang="en-US" sz="2000" spc="-5">
                <a:solidFill>
                  <a:srgbClr val="000000"/>
                </a:solidFill>
                <a:latin typeface="Arial" panose="02020603050405020304" pitchFamily="2"/>
              </a:rPr>
              <a:t>pays first, your OHI pays second and TRICARE pays last. </a:t>
            </a:r>
          </a:p>
          <a:p>
            <a:pPr marL="1280160" marR="2057400" indent="365760" algn="l">
              <a:lnSpc>
                <a:spcPts val="2600"/>
              </a:lnSpc>
              <a:spcBef>
                <a:spcPts val="410"/>
              </a:spcBef>
              <a:spcAft>
                <a:spcPts val="0"/>
              </a:spcAft>
              <a:buFont typeface="Symbol"/>
              <a:buChar char="·"/>
            </a:pPr>
            <a:r>
              <a:rPr lang="en-US" sz="2000" spc="0">
                <a:solidFill>
                  <a:srgbClr val="000000"/>
                </a:solidFill>
                <a:latin typeface="Arial" panose="02020603050405020304" pitchFamily="2"/>
              </a:rPr>
              <a:t>After your OHI pays, TRICARE will pay the lesser of: </a:t>
            </a:r>
            <a:r>
              <a:rPr lang="en-US" sz="2300" spc="0">
                <a:solidFill>
                  <a:srgbClr val="000000"/>
                </a:solidFill>
                <a:latin typeface="Arial" panose="02020603050405020304" pitchFamily="2"/>
              </a:rPr>
              <a:t>– </a:t>
            </a:r>
            <a:r>
              <a:rPr lang="en-US" sz="1800" spc="0">
                <a:solidFill>
                  <a:srgbClr val="000000"/>
                </a:solidFill>
                <a:latin typeface="Arial" panose="02020603050405020304" pitchFamily="2"/>
              </a:rPr>
              <a:t>The billed amount, minus the payment from your OHI </a:t>
            </a:r>
            <a:r>
              <a:rPr lang="en-US" sz="2300" spc="0">
                <a:solidFill>
                  <a:srgbClr val="000000"/>
                </a:solidFill>
                <a:latin typeface="Arial" panose="02020603050405020304" pitchFamily="2"/>
              </a:rPr>
              <a:t>– </a:t>
            </a:r>
            <a:r>
              <a:rPr lang="en-US" sz="1800" spc="0">
                <a:solidFill>
                  <a:srgbClr val="000000"/>
                </a:solidFill>
                <a:latin typeface="Arial" panose="02020603050405020304" pitchFamily="2"/>
              </a:rPr>
              <a:t>The amount TRICARE would have paid without OHI </a:t>
            </a:r>
            <a:r>
              <a:rPr lang="en-US" sz="2300" spc="0">
                <a:solidFill>
                  <a:srgbClr val="000000"/>
                </a:solidFill>
                <a:latin typeface="Arial" panose="02020603050405020304" pitchFamily="2"/>
              </a:rPr>
              <a:t>– </a:t>
            </a:r>
            <a:r>
              <a:rPr lang="en-US" sz="1800" spc="0">
                <a:solidFill>
                  <a:srgbClr val="000000"/>
                </a:solidFill>
                <a:latin typeface="Arial" panose="02020603050405020304" pitchFamily="2"/>
              </a:rPr>
              <a:t>The OHI copayment or deductible </a:t>
            </a:r>
          </a:p>
          <a:p>
            <a:pPr marL="1280160" marR="0" indent="365760" algn="l">
              <a:lnSpc>
                <a:spcPts val="2500"/>
              </a:lnSpc>
              <a:spcBef>
                <a:spcPts val="275"/>
              </a:spcBef>
              <a:spcAft>
                <a:spcPts val="0"/>
              </a:spcAft>
              <a:buFont typeface="Symbol"/>
              <a:buChar char="·"/>
            </a:pPr>
            <a:r>
              <a:rPr lang="en-US" sz="2000" spc="-25">
                <a:solidFill>
                  <a:srgbClr val="000000"/>
                </a:solidFill>
                <a:latin typeface="Arial" panose="02020603050405020304" pitchFamily="2"/>
              </a:rPr>
              <a:t>If you have OHI: </a:t>
            </a:r>
          </a:p>
          <a:p>
            <a:pPr marL="1600200" marR="1645920" indent="0" algn="l">
              <a:lnSpc>
                <a:spcPts val="2200"/>
              </a:lnSpc>
              <a:spcBef>
                <a:spcPts val="410"/>
              </a:spcBef>
              <a:spcAft>
                <a:spcPts val="0"/>
              </a:spcAft>
            </a:pPr>
            <a:r>
              <a:rPr lang="en-US" sz="2300" spc="0">
                <a:solidFill>
                  <a:srgbClr val="000000"/>
                </a:solidFill>
                <a:latin typeface="Arial" panose="02020603050405020304" pitchFamily="2"/>
              </a:rPr>
              <a:t>– </a:t>
            </a:r>
            <a:r>
              <a:rPr lang="en-US" sz="1800" spc="0">
                <a:solidFill>
                  <a:srgbClr val="000000"/>
                </a:solidFill>
                <a:latin typeface="Arial" panose="02020603050405020304" pitchFamily="2"/>
              </a:rPr>
              <a:t>Fill out a </a:t>
            </a:r>
            <a:r>
              <a:rPr lang="en-US" sz="1800" i="1" spc="0">
                <a:solidFill>
                  <a:srgbClr val="000000"/>
                </a:solidFill>
                <a:latin typeface="Arial" panose="02020603050405020304" pitchFamily="2"/>
              </a:rPr>
              <a:t>TRICARE Other Health Insurance Questionnaire</a:t>
            </a:r>
            <a:r>
              <a:rPr lang="en-US" sz="1800" spc="0">
                <a:solidFill>
                  <a:srgbClr val="000000"/>
                </a:solidFill>
                <a:latin typeface="Arial" panose="02020603050405020304" pitchFamily="2"/>
              </a:rPr>
              <a:t>: </a:t>
            </a:r>
            <a:r>
              <a:rPr lang="en-US" sz="1800" b="1" u="sng" spc="0">
                <a:solidFill>
                  <a:srgbClr val="0000FF"/>
                </a:solidFill>
                <a:latin typeface="Arial" panose="02020603050405020304" pitchFamily="2"/>
              </a:rPr>
              <a:t>www.tricare.mil/forms</a:t>
            </a:r>
            <a:r>
              <a:rPr lang="en-US" sz="1800" u="sng" spc="0">
                <a:solidFill>
                  <a:srgbClr val="0000FF"/>
                </a:solidFill>
                <a:latin typeface="Arial" panose="02020603050405020304" pitchFamily="2"/>
              </a:rPr>
              <a:t>.</a:t>
            </a:r>
            <a:r>
              <a:rPr lang="en-US" sz="100" spc="0">
                <a:solidFill>
                  <a:srgbClr val="000000"/>
                </a:solidFill>
                <a:latin typeface="Arial" panose="02020603050405020304" pitchFamily="2"/>
              </a:rPr>
              <a:t> </a:t>
            </a:r>
          </a:p>
          <a:p>
            <a:pPr marL="1234440" marR="1965960" indent="0" algn="l">
              <a:lnSpc>
                <a:spcPts val="2600"/>
              </a:lnSpc>
              <a:spcBef>
                <a:spcPts val="100"/>
              </a:spcBef>
              <a:spcAft>
                <a:spcPts val="2940"/>
              </a:spcAft>
            </a:pPr>
            <a:r>
              <a:rPr lang="en-US" sz="2300" spc="-30">
                <a:solidFill>
                  <a:srgbClr val="000000"/>
                </a:solidFill>
                <a:latin typeface="Arial" panose="02020603050405020304" pitchFamily="2"/>
              </a:rPr>
              <a:t>– </a:t>
            </a:r>
            <a:r>
              <a:rPr lang="en-US" sz="1800" spc="-25">
                <a:solidFill>
                  <a:srgbClr val="000000"/>
                </a:solidFill>
                <a:latin typeface="Arial" panose="02020603050405020304" pitchFamily="2"/>
              </a:rPr>
              <a:t>Follow the referral and authorization rules for your OHI. </a:t>
            </a:r>
            <a:r>
              <a:rPr lang="en-US" sz="2300" spc="-30">
                <a:solidFill>
                  <a:srgbClr val="000000"/>
                </a:solidFill>
                <a:latin typeface="Arial" panose="02020603050405020304" pitchFamily="2"/>
              </a:rPr>
              <a:t>– </a:t>
            </a:r>
            <a:r>
              <a:rPr lang="en-US" sz="1800" spc="-25">
                <a:solidFill>
                  <a:srgbClr val="000000"/>
                </a:solidFill>
                <a:latin typeface="Arial" panose="02020603050405020304" pitchFamily="2"/>
              </a:rPr>
              <a:t>Tell your provider about your OHI and TRICARE. </a:t>
            </a:r>
          </a:p>
        </p:txBody>
      </p:sp>
    </p:spTree>
    <p:extLst>
      <p:ext uri="{BB962C8B-B14F-4D97-AF65-F5344CB8AC3E}">
        <p14:creationId xmlns:p14="http://schemas.microsoft.com/office/powerpoint/2010/main" val="18671988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E97426"/>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0"/>
            <a:ext cx="9144000" cy="6858000"/>
          </a:xfrm>
          <a:prstGeom prst="rect">
            <a:avLst/>
          </a:prstGeom>
          <a:solidFill>
            <a:srgbClr val="E97426"/>
          </a:solidFill>
          <a:ln w="0" cmpd="sng">
            <a:noFill/>
            <a:prstDash val="solid"/>
          </a:ln>
        </p:spPr>
        <p:txBody>
          <a:bodyPr vert="horz" lIns="0" tIns="0" rIns="0" bIns="0" anchor="t"/>
          <a:lstStyle/>
          <a:p>
            <a:endParaRPr/>
          </a:p>
        </p:txBody>
      </p:sp>
      <p:pic>
        <p:nvPicPr>
          <p:cNvPr id="4" name="Picture 3"/>
          <p:cNvPicPr/>
          <p:nvPr/>
        </p:nvPicPr>
        <p:blipFill>
          <a:blip r:embed="rId2"/>
          <a:stretch>
            <a:fillRect/>
          </a:stretch>
        </p:blipFill>
        <p:spPr>
          <a:xfrm>
            <a:off x="0" y="0"/>
            <a:ext cx="9144000" cy="6858000"/>
          </a:xfrm>
          <a:prstGeom prst="rect">
            <a:avLst/>
          </a:prstGeom>
        </p:spPr>
      </p:pic>
      <p:sp>
        <p:nvSpPr>
          <p:cNvPr id="5" name="Text Placeholder 4"/>
          <p:cNvSpPr>
            <a:spLocks noGrp="1"/>
          </p:cNvSpPr>
          <p:nvPr>
            <p:ph type="body" idx="10"/>
          </p:nvPr>
        </p:nvSpPr>
        <p:spPr>
          <a:xfrm>
            <a:off x="2353310" y="1659255"/>
            <a:ext cx="1905000" cy="956945"/>
          </a:xfrm>
          <a:prstGeom prst="rect">
            <a:avLst/>
          </a:prstGeom>
          <a:noFill/>
          <a:ln w="0" cmpd="sng">
            <a:noFill/>
            <a:prstDash val="solid"/>
          </a:ln>
        </p:spPr>
        <p:txBody>
          <a:bodyPr vert="horz" lIns="0" tIns="0" rIns="0" bIns="0" anchor="t"/>
          <a:lstStyle/>
          <a:p>
            <a:pPr marL="0" marR="0" indent="0" algn="l">
              <a:lnSpc>
                <a:spcPts val="3800"/>
              </a:lnSpc>
              <a:spcAft>
                <a:spcPts val="0"/>
              </a:spcAft>
            </a:pPr>
            <a:r>
              <a:rPr lang="en-US" sz="3200" b="1" spc="-90">
                <a:solidFill>
                  <a:srgbClr val="FAE2D2"/>
                </a:solidFill>
                <a:latin typeface="Arial" panose="02020603050405020304" pitchFamily="2"/>
              </a:rPr>
              <a:t>Today’s AGENDA </a:t>
            </a:r>
          </a:p>
        </p:txBody>
      </p:sp>
      <p:sp>
        <p:nvSpPr>
          <p:cNvPr id="6" name="Text Placeholder 5"/>
          <p:cNvSpPr>
            <a:spLocks noGrp="1"/>
          </p:cNvSpPr>
          <p:nvPr>
            <p:ph type="body" idx="10"/>
          </p:nvPr>
        </p:nvSpPr>
        <p:spPr>
          <a:xfrm>
            <a:off x="4980305" y="1598295"/>
            <a:ext cx="2853055" cy="2199640"/>
          </a:xfrm>
          <a:prstGeom prst="rect">
            <a:avLst/>
          </a:prstGeom>
          <a:noFill/>
          <a:ln w="0" cmpd="sng">
            <a:noFill/>
            <a:prstDash val="solid"/>
          </a:ln>
        </p:spPr>
        <p:txBody>
          <a:bodyPr vert="horz" lIns="0" tIns="115570" rIns="0" bIns="0" anchor="t"/>
          <a:lstStyle/>
          <a:p>
            <a:pPr marL="365760" marR="0" indent="365760" algn="l">
              <a:lnSpc>
                <a:spcPts val="2800"/>
              </a:lnSpc>
              <a:spcAft>
                <a:spcPts val="0"/>
              </a:spcAft>
              <a:buFont typeface="Symbol"/>
              <a:buChar char="·"/>
            </a:pPr>
            <a:r>
              <a:rPr lang="en-US" sz="2000" spc="-45">
                <a:solidFill>
                  <a:srgbClr val="FFFFFF"/>
                </a:solidFill>
                <a:latin typeface="Arial" panose="02020603050405020304" pitchFamily="2"/>
              </a:rPr>
              <a:t>Health Care Coverage </a:t>
            </a:r>
          </a:p>
          <a:p>
            <a:pPr marL="365760" marR="0" indent="365760" algn="l">
              <a:lnSpc>
                <a:spcPts val="2500"/>
              </a:lnSpc>
              <a:spcBef>
                <a:spcPts val="100"/>
              </a:spcBef>
              <a:spcAft>
                <a:spcPts val="0"/>
              </a:spcAft>
              <a:buFont typeface="Symbol"/>
              <a:buChar char="·"/>
            </a:pPr>
            <a:r>
              <a:rPr lang="en-US" sz="2000" spc="-25">
                <a:solidFill>
                  <a:srgbClr val="FFFFFF"/>
                </a:solidFill>
                <a:latin typeface="Arial" panose="02020603050405020304" pitchFamily="2"/>
              </a:rPr>
              <a:t>Transitional Coverage </a:t>
            </a:r>
          </a:p>
          <a:p>
            <a:pPr marL="365760" marR="0" indent="365760" algn="l">
              <a:lnSpc>
                <a:spcPts val="2500"/>
              </a:lnSpc>
              <a:spcBef>
                <a:spcPts val="390"/>
              </a:spcBef>
              <a:spcAft>
                <a:spcPts val="0"/>
              </a:spcAft>
              <a:buFont typeface="Symbol"/>
              <a:buChar char="·"/>
            </a:pPr>
            <a:r>
              <a:rPr lang="en-US" sz="2000" spc="-15">
                <a:solidFill>
                  <a:srgbClr val="FFFFFF"/>
                </a:solidFill>
                <a:latin typeface="Arial" panose="02020603050405020304" pitchFamily="2"/>
              </a:rPr>
              <a:t>Benefit Information </a:t>
            </a:r>
          </a:p>
          <a:p>
            <a:pPr marL="365760" marR="0" indent="365760" algn="l">
              <a:lnSpc>
                <a:spcPts val="2500"/>
              </a:lnSpc>
              <a:spcBef>
                <a:spcPts val="390"/>
              </a:spcBef>
              <a:spcAft>
                <a:spcPts val="0"/>
              </a:spcAft>
              <a:buFont typeface="Symbol"/>
              <a:buChar char="·"/>
            </a:pPr>
            <a:r>
              <a:rPr lang="en-US" sz="2000" spc="-20">
                <a:solidFill>
                  <a:srgbClr val="FFFFFF"/>
                </a:solidFill>
                <a:latin typeface="Arial" panose="02020603050405020304" pitchFamily="2"/>
              </a:rPr>
              <a:t>Other Information </a:t>
            </a:r>
          </a:p>
          <a:p>
            <a:pPr marL="365760" marR="0" indent="365760" algn="l">
              <a:lnSpc>
                <a:spcPts val="2400"/>
              </a:lnSpc>
              <a:spcBef>
                <a:spcPts val="465"/>
              </a:spcBef>
              <a:spcAft>
                <a:spcPts val="0"/>
              </a:spcAft>
              <a:buFont typeface="Symbol"/>
              <a:buChar char="·"/>
            </a:pPr>
            <a:r>
              <a:rPr lang="en-US" sz="2000" b="1" spc="-10">
                <a:solidFill>
                  <a:srgbClr val="FFFFFF"/>
                </a:solidFill>
                <a:latin typeface="Arial" panose="02020603050405020304" pitchFamily="2"/>
              </a:rPr>
              <a:t>For Information and </a:t>
            </a:r>
            <a:r>
              <a:rPr lang="en-US" sz="2000" b="1" spc="-15">
                <a:solidFill>
                  <a:srgbClr val="FFFFFF"/>
                </a:solidFill>
                <a:latin typeface="Arial" panose="02020603050405020304" pitchFamily="2"/>
              </a:rPr>
              <a:t>Assistance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5157470" y="3328670"/>
            <a:ext cx="825500" cy="822960"/>
          </a:xfrm>
          <a:prstGeom prst="rect">
            <a:avLst/>
          </a:prstGeom>
        </p:spPr>
      </p:pic>
      <p:pic>
        <p:nvPicPr>
          <p:cNvPr id="7" name="Picture 6"/>
          <p:cNvPicPr/>
          <p:nvPr/>
        </p:nvPicPr>
        <p:blipFill>
          <a:blip r:embed="rId3"/>
          <a:stretch>
            <a:fillRect/>
          </a:stretch>
        </p:blipFill>
        <p:spPr>
          <a:xfrm>
            <a:off x="0" y="6510655"/>
            <a:ext cx="9144000" cy="34734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699175946"/>
              </p:ext>
            </p:extLst>
          </p:nvPr>
        </p:nvGraphicFramePr>
        <p:xfrm>
          <a:off x="0" y="743712"/>
          <a:ext cx="9144000" cy="3519678"/>
        </p:xfrm>
        <a:graphic>
          <a:graphicData uri="http://schemas.openxmlformats.org/drawingml/2006/table">
            <a:tbl>
              <a:tblPr/>
              <a:tblGrid>
                <a:gridCol w="4745990">
                  <a:extLst>
                    <a:ext uri="{9D8B030D-6E8A-4147-A177-3AD203B41FA5}">
                      <a16:colId xmlns:a16="http://schemas.microsoft.com/office/drawing/2014/main" val="20000"/>
                    </a:ext>
                  </a:extLst>
                </a:gridCol>
                <a:gridCol w="4398010">
                  <a:extLst>
                    <a:ext uri="{9D8B030D-6E8A-4147-A177-3AD203B41FA5}">
                      <a16:colId xmlns:a16="http://schemas.microsoft.com/office/drawing/2014/main" val="20001"/>
                    </a:ext>
                  </a:extLst>
                </a:gridCol>
              </a:tblGrid>
              <a:tr h="2578519">
                <a:tc rowSpan="2">
                  <a:txBody>
                    <a:bodyPr/>
                    <a:lstStyle/>
                    <a:p>
                      <a:pPr marL="0" marR="1563370" indent="0" algn="r">
                        <a:lnSpc>
                          <a:spcPts val="1500"/>
                        </a:lnSpc>
                        <a:spcBef>
                          <a:spcPts val="0"/>
                        </a:spcBef>
                        <a:spcAft>
                          <a:spcPts val="0"/>
                        </a:spcAft>
                      </a:pPr>
                      <a:r>
                        <a:rPr lang="en-US" sz="1400" b="1" spc="0">
                          <a:solidFill>
                            <a:srgbClr val="000000"/>
                          </a:solidFill>
                          <a:latin typeface="Arial" panose="02020603050405020304" pitchFamily="2"/>
                        </a:rPr>
                        <a:t>Stateside Regional Contractors </a:t>
                      </a:r>
                    </a:p>
                    <a:p>
                      <a:pPr marL="914400" marR="0" indent="365760" algn="l">
                        <a:lnSpc>
                          <a:spcPts val="1700"/>
                        </a:lnSpc>
                        <a:spcBef>
                          <a:spcPts val="330"/>
                        </a:spcBef>
                        <a:spcAft>
                          <a:spcPts val="0"/>
                        </a:spcAft>
                        <a:buFont typeface="Symbol"/>
                        <a:buChar char="·"/>
                      </a:pPr>
                      <a:r>
                        <a:rPr lang="en-US" sz="1400" spc="0">
                          <a:solidFill>
                            <a:srgbClr val="000000"/>
                          </a:solidFill>
                          <a:latin typeface="Arial" panose="02020603050405020304" pitchFamily="2"/>
                        </a:rPr>
                        <a:t>TRICARE East Region </a:t>
                      </a:r>
                      <a:br/>
                      <a:r>
                        <a:rPr lang="en-US" sz="1400" spc="0">
                          <a:solidFill>
                            <a:srgbClr val="000000"/>
                          </a:solidFill>
                          <a:latin typeface="Arial" panose="02020603050405020304" pitchFamily="2"/>
                        </a:rPr>
                        <a:t>Humana Military </a:t>
                      </a:r>
                    </a:p>
                    <a:p>
                      <a:pPr marL="914400" marR="0" indent="0" algn="l">
                        <a:lnSpc>
                          <a:spcPts val="1600"/>
                        </a:lnSpc>
                        <a:spcBef>
                          <a:spcPts val="85"/>
                        </a:spcBef>
                        <a:spcAft>
                          <a:spcPts val="0"/>
                        </a:spcAft>
                      </a:pPr>
                      <a:r>
                        <a:rPr lang="en-US" sz="1400" b="1" spc="0">
                          <a:solidFill>
                            <a:srgbClr val="000000"/>
                          </a:solidFill>
                          <a:latin typeface="Arial" panose="02020603050405020304" pitchFamily="2"/>
                        </a:rPr>
                        <a:t>1-800-444-5445 </a:t>
                      </a:r>
                    </a:p>
                    <a:p>
                      <a:pPr marL="914400" marR="0" indent="0" algn="l">
                        <a:lnSpc>
                          <a:spcPts val="1700"/>
                        </a:lnSpc>
                        <a:spcBef>
                          <a:spcPts val="0"/>
                        </a:spcBef>
                        <a:spcAft>
                          <a:spcPts val="0"/>
                        </a:spcAft>
                      </a:pPr>
                      <a:r>
                        <a:rPr lang="en-US" sz="1400" b="1" u="sng" spc="0">
                          <a:solidFill>
                            <a:srgbClr val="0000FF"/>
                          </a:solidFill>
                          <a:latin typeface="Arial" panose="02020603050405020304" pitchFamily="2"/>
                        </a:rPr>
                        <a:t>HumanaMilitary.com</a:t>
                      </a:r>
                      <a:r>
                        <a:rPr lang="en-US" sz="100" b="1" spc="0">
                          <a:solidFill>
                            <a:srgbClr val="000000"/>
                          </a:solidFill>
                          <a:latin typeface="Arial" panose="02020603050405020304" pitchFamily="2"/>
                        </a:rPr>
                        <a:t> </a:t>
                      </a:r>
                      <a:br/>
                      <a:r>
                        <a:rPr lang="en-US" sz="1400" b="1" u="sng" spc="0">
                          <a:solidFill>
                            <a:srgbClr val="0000FF"/>
                          </a:solidFill>
                          <a:latin typeface="Arial" panose="02020603050405020304" pitchFamily="2"/>
                        </a:rPr>
                        <a:t>www.tricare-east.com</a:t>
                      </a:r>
                      <a:r>
                        <a:rPr lang="en-US" sz="100" b="1" spc="0">
                          <a:solidFill>
                            <a:srgbClr val="000000"/>
                          </a:solidFill>
                          <a:latin typeface="Arial" panose="02020603050405020304" pitchFamily="2"/>
                        </a:rPr>
                        <a:t> </a:t>
                      </a:r>
                    </a:p>
                    <a:p>
                      <a:pPr marL="0" marR="2020570" indent="365760" algn="r">
                        <a:lnSpc>
                          <a:spcPts val="1700"/>
                        </a:lnSpc>
                        <a:spcBef>
                          <a:spcPts val="2345"/>
                        </a:spcBef>
                        <a:spcAft>
                          <a:spcPts val="0"/>
                        </a:spcAft>
                        <a:buFont typeface="Symbol"/>
                        <a:buChar char="·"/>
                      </a:pPr>
                      <a:r>
                        <a:rPr lang="en-US" sz="1400" spc="0">
                          <a:solidFill>
                            <a:srgbClr val="000000"/>
                          </a:solidFill>
                          <a:latin typeface="Arial" panose="02020603050405020304" pitchFamily="2"/>
                        </a:rPr>
                        <a:t>TRICARE West Region </a:t>
                      </a:r>
                    </a:p>
                    <a:p>
                      <a:pPr marL="914400" marR="0" indent="0" algn="l">
                        <a:lnSpc>
                          <a:spcPts val="1700"/>
                        </a:lnSpc>
                        <a:spcBef>
                          <a:spcPts val="5"/>
                        </a:spcBef>
                        <a:spcAft>
                          <a:spcPts val="4480"/>
                        </a:spcAft>
                      </a:pPr>
                      <a:r>
                        <a:rPr lang="en-US" sz="1400" spc="90">
                          <a:solidFill>
                            <a:srgbClr val="000000"/>
                          </a:solidFill>
                          <a:latin typeface="Arial" panose="02020603050405020304" pitchFamily="2"/>
                        </a:rPr>
                        <a:t>Health Net Federal Services, LLC </a:t>
                      </a:r>
                      <a:r>
                        <a:rPr lang="en-US" sz="1400" b="1" spc="90">
                          <a:solidFill>
                            <a:srgbClr val="000000"/>
                          </a:solidFill>
                          <a:latin typeface="Arial" panose="02020603050405020304" pitchFamily="2"/>
                        </a:rPr>
                        <a:t>1-844-866-WEST </a:t>
                      </a:r>
                      <a:r>
                        <a:rPr lang="en-US" sz="1400" spc="90">
                          <a:solidFill>
                            <a:srgbClr val="000000"/>
                          </a:solidFill>
                          <a:latin typeface="Arial" panose="02020603050405020304" pitchFamily="2"/>
                        </a:rPr>
                        <a:t>(1-844-866-9378) </a:t>
                      </a:r>
                      <a:r>
                        <a:rPr lang="en-US" sz="1400" b="1" u="sng" spc="90">
                          <a:solidFill>
                            <a:srgbClr val="0000FF"/>
                          </a:solidFill>
                          <a:latin typeface="Arial" panose="02020603050405020304" pitchFamily="2"/>
                        </a:rPr>
                        <a:t>www.tricare-west.com</a:t>
                      </a:r>
                      <a:r>
                        <a:rPr lang="en-US" sz="100" b="1" spc="9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l">
                        <a:lnSpc>
                          <a:spcPts val="1500"/>
                        </a:lnSpc>
                        <a:spcBef>
                          <a:spcPts val="0"/>
                        </a:spcBef>
                        <a:spcAft>
                          <a:spcPts val="0"/>
                        </a:spcAft>
                      </a:pPr>
                      <a:r>
                        <a:rPr lang="en-US" sz="1400" b="1" spc="0" dirty="0">
                          <a:solidFill>
                            <a:srgbClr val="000000"/>
                          </a:solidFill>
                          <a:latin typeface="Arial" panose="02020603050405020304" pitchFamily="2"/>
                        </a:rPr>
                        <a:t>Overseas Regional Contractor </a:t>
                      </a:r>
                    </a:p>
                    <a:p>
                      <a:pPr marL="320040" marR="868680" indent="320040" algn="l">
                        <a:lnSpc>
                          <a:spcPts val="1700"/>
                        </a:lnSpc>
                        <a:spcBef>
                          <a:spcPts val="335"/>
                        </a:spcBef>
                        <a:spcAft>
                          <a:spcPts val="0"/>
                        </a:spcAft>
                        <a:buFont typeface="Symbol"/>
                        <a:buChar char="·"/>
                      </a:pPr>
                      <a:r>
                        <a:rPr lang="en-US" sz="1400" spc="85" dirty="0">
                          <a:solidFill>
                            <a:srgbClr val="000000"/>
                          </a:solidFill>
                          <a:latin typeface="Arial" panose="02020603050405020304" pitchFamily="2"/>
                        </a:rPr>
                        <a:t>TRICARE Overseas Program (TOP) International SOS Government Services, </a:t>
                      </a:r>
                      <a:r>
                        <a:rPr lang="en-US" sz="1400" u="sng" spc="85" dirty="0">
                          <a:solidFill>
                            <a:srgbClr val="0000FF"/>
                          </a:solidFill>
                          <a:latin typeface="Arial" panose="02020603050405020304" pitchFamily="2"/>
                        </a:rPr>
                        <a:t>Inc. </a:t>
                      </a:r>
                      <a:r>
                        <a:rPr lang="en-US" sz="1400" b="1" u="sng" spc="85" dirty="0">
                          <a:solidFill>
                            <a:srgbClr val="0000FF"/>
                          </a:solidFill>
                          <a:latin typeface="Arial" panose="02020603050405020304" pitchFamily="2"/>
                        </a:rPr>
                        <a:t>www.tricare-overseas.com/contact-us</a:t>
                      </a:r>
                    </a:p>
                    <a:p>
                      <a:pPr marL="0" marR="0" indent="0" algn="l">
                        <a:lnSpc>
                          <a:spcPts val="1600"/>
                        </a:lnSpc>
                        <a:spcBef>
                          <a:spcPts val="2430"/>
                        </a:spcBef>
                        <a:spcAft>
                          <a:spcPts val="0"/>
                        </a:spcAft>
                      </a:pPr>
                      <a:r>
                        <a:rPr lang="en-US" sz="1400" b="1" spc="0" dirty="0">
                          <a:solidFill>
                            <a:srgbClr val="000000"/>
                          </a:solidFill>
                          <a:latin typeface="Arial" panose="02020603050405020304" pitchFamily="2"/>
                        </a:rPr>
                        <a:t>More Resources </a:t>
                      </a:r>
                    </a:p>
                    <a:p>
                      <a:pPr marL="320040" marR="0" indent="320040" algn="l">
                        <a:lnSpc>
                          <a:spcPts val="1700"/>
                        </a:lnSpc>
                        <a:spcBef>
                          <a:spcPts val="335"/>
                        </a:spcBef>
                        <a:spcAft>
                          <a:spcPts val="950"/>
                        </a:spcAft>
                        <a:buFont typeface="Symbol"/>
                        <a:buChar char="·"/>
                      </a:pPr>
                      <a:r>
                        <a:rPr lang="en-US" sz="1400" spc="0" dirty="0">
                          <a:solidFill>
                            <a:srgbClr val="000000"/>
                          </a:solidFill>
                          <a:latin typeface="Arial" panose="02020603050405020304" pitchFamily="2"/>
                        </a:rPr>
                        <a:t>TRICARE Website </a:t>
                      </a:r>
                      <a:br>
                        <a:rPr dirty="0"/>
                      </a:br>
                      <a:r>
                        <a:rPr lang="en-US" sz="1400" b="1" u="sng" spc="0" dirty="0">
                          <a:solidFill>
                            <a:srgbClr val="0000FF"/>
                          </a:solidFill>
                          <a:latin typeface="Arial" panose="02020603050405020304" pitchFamily="2"/>
                        </a:rPr>
                        <a:t>www.tricare.mil</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41159">
                <a:tc vMerge="1">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dirty="0"/>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5" name="Text Placeholder 4"/>
          <p:cNvSpPr>
            <a:spLocks noGrp="1"/>
          </p:cNvSpPr>
          <p:nvPr>
            <p:ph type="body" idx="10"/>
          </p:nvPr>
        </p:nvSpPr>
        <p:spPr>
          <a:xfrm>
            <a:off x="0" y="4368800"/>
            <a:ext cx="9144000" cy="2141855"/>
          </a:xfrm>
          <a:prstGeom prst="rect">
            <a:avLst/>
          </a:prstGeom>
          <a:noFill/>
          <a:ln w="0" cmpd="sng">
            <a:noFill/>
            <a:prstDash val="solid"/>
          </a:ln>
        </p:spPr>
        <p:txBody>
          <a:bodyPr vert="horz" lIns="0" tIns="0" rIns="0" bIns="0" anchor="t"/>
          <a:lstStyle/>
          <a:p>
            <a:pPr marL="4754880" marR="0" indent="320040" algn="l">
              <a:lnSpc>
                <a:spcPts val="1600"/>
              </a:lnSpc>
              <a:spcAft>
                <a:spcPts val="0"/>
              </a:spcAft>
              <a:buFont typeface="Symbol"/>
              <a:buChar char="·"/>
            </a:pPr>
            <a:r>
              <a:rPr lang="en-US" sz="1400" spc="0" dirty="0">
                <a:solidFill>
                  <a:srgbClr val="000000"/>
                </a:solidFill>
                <a:latin typeface="Arial" panose="02020603050405020304" pitchFamily="2"/>
              </a:rPr>
              <a:t>Publications </a:t>
            </a:r>
          </a:p>
          <a:p>
            <a:pPr marL="5074920" marR="0" indent="0" algn="l">
              <a:lnSpc>
                <a:spcPts val="1600"/>
              </a:lnSpc>
              <a:spcBef>
                <a:spcPts val="85"/>
              </a:spcBef>
              <a:spcAft>
                <a:spcPts val="0"/>
              </a:spcAft>
            </a:pPr>
            <a:r>
              <a:rPr lang="en-US" sz="1400" b="1" u="sng" spc="0" dirty="0">
                <a:solidFill>
                  <a:srgbClr val="0000FF"/>
                </a:solidFill>
                <a:latin typeface="Arial" panose="02020603050405020304" pitchFamily="2"/>
              </a:rPr>
              <a:t>www.tricare.mil/publications</a:t>
            </a:r>
            <a:r>
              <a:rPr lang="en-US" sz="100" b="1" spc="0" dirty="0">
                <a:solidFill>
                  <a:srgbClr val="000000"/>
                </a:solidFill>
                <a:latin typeface="Arial" panose="02020603050405020304" pitchFamily="2"/>
              </a:rPr>
              <a:t> </a:t>
            </a:r>
          </a:p>
          <a:p>
            <a:pPr marL="4754880" marR="0" indent="320040" algn="l">
              <a:lnSpc>
                <a:spcPts val="1700"/>
              </a:lnSpc>
              <a:spcBef>
                <a:spcPts val="2345"/>
              </a:spcBef>
              <a:spcAft>
                <a:spcPts val="0"/>
              </a:spcAft>
              <a:buFont typeface="Symbol"/>
              <a:buChar char="·"/>
            </a:pPr>
            <a:r>
              <a:rPr lang="en-US" sz="1400" spc="5" dirty="0" err="1">
                <a:solidFill>
                  <a:srgbClr val="000000"/>
                </a:solidFill>
                <a:latin typeface="Arial" panose="02020603050405020304" pitchFamily="2"/>
              </a:rPr>
              <a:t>milConnect</a:t>
            </a:r>
            <a:r>
              <a:rPr lang="en-US" sz="1400" spc="5" dirty="0">
                <a:solidFill>
                  <a:srgbClr val="000000"/>
                </a:solidFill>
                <a:latin typeface="Arial" panose="02020603050405020304" pitchFamily="2"/>
              </a:rPr>
              <a:t> </a:t>
            </a:r>
          </a:p>
          <a:p>
            <a:pPr marL="5074920" marR="0" indent="0" algn="l">
              <a:lnSpc>
                <a:spcPts val="1600"/>
              </a:lnSpc>
              <a:spcBef>
                <a:spcPts val="85"/>
              </a:spcBef>
              <a:spcAft>
                <a:spcPts val="7860"/>
              </a:spcAft>
            </a:pPr>
            <a:r>
              <a:rPr lang="en-US" sz="1400" b="1" spc="0" dirty="0">
                <a:solidFill>
                  <a:srgbClr val="000000"/>
                </a:solidFill>
                <a:latin typeface="Arial" panose="02020603050405020304" pitchFamily="2"/>
              </a:rPr>
              <a:t>https:///</a:t>
            </a:r>
            <a:r>
              <a:rPr lang="en-US" sz="1400" b="1" u="sng" spc="0" dirty="0">
                <a:solidFill>
                  <a:srgbClr val="0000FF"/>
                </a:solidFill>
                <a:latin typeface="Arial" panose="02020603050405020304" pitchFamily="2"/>
              </a:rPr>
              <a:t>miltconnect.tricare.mil</a:t>
            </a:r>
            <a:r>
              <a:rPr lang="en-US" sz="100" b="1" spc="0" dirty="0">
                <a:solidFill>
                  <a:srgbClr val="000000"/>
                </a:solidFill>
                <a:latin typeface="Arial" panose="02020603050405020304" pitchFamily="2"/>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9" name="Picture 8"/>
          <p:cNvPicPr/>
          <p:nvPr/>
        </p:nvPicPr>
        <p:blipFill>
          <a:blip r:embed="rId2"/>
          <a:stretch>
            <a:fillRect/>
          </a:stretch>
        </p:blipFill>
        <p:spPr>
          <a:xfrm>
            <a:off x="753110" y="4953000"/>
            <a:ext cx="8013065" cy="60960"/>
          </a:xfrm>
          <a:prstGeom prst="rect">
            <a:avLst/>
          </a:prstGeom>
        </p:spPr>
      </p:pic>
      <p:pic>
        <p:nvPicPr>
          <p:cNvPr id="11" name="Picture 10"/>
          <p:cNvPicPr/>
          <p:nvPr/>
        </p:nvPicPr>
        <p:blipFill>
          <a:blip r:embed="rId3"/>
          <a:stretch>
            <a:fillRect/>
          </a:stretch>
        </p:blipFill>
        <p:spPr>
          <a:xfrm>
            <a:off x="0" y="6510655"/>
            <a:ext cx="9144000" cy="347345"/>
          </a:xfrm>
          <a:prstGeom prst="rect">
            <a:avLst/>
          </a:prstGeom>
        </p:spPr>
      </p:pic>
      <p:sp>
        <p:nvSpPr>
          <p:cNvPr id="2" name="Text Placeholder 1"/>
          <p:cNvSpPr>
            <a:spLocks noGrp="1"/>
          </p:cNvSpPr>
          <p:nvPr>
            <p:ph type="body" idx="10"/>
          </p:nvPr>
        </p:nvSpPr>
        <p:spPr>
          <a:xfrm>
            <a:off x="0" y="355600"/>
            <a:ext cx="9144000" cy="1245870"/>
          </a:xfrm>
          <a:prstGeom prst="rect">
            <a:avLst/>
          </a:prstGeom>
          <a:noFill/>
          <a:ln w="0" cmpd="sng">
            <a:noFill/>
            <a:prstDash val="solid"/>
          </a:ln>
        </p:spPr>
        <p:txBody>
          <a:bodyPr vert="horz" lIns="0" tIns="3810" rIns="0" bIns="0" anchor="t"/>
          <a:lstStyle/>
          <a:p>
            <a:pPr marL="0" marR="0" indent="0" algn="ctr">
              <a:lnSpc>
                <a:spcPts val="4300"/>
              </a:lnSpc>
              <a:spcAft>
                <a:spcPts val="5465"/>
              </a:spcAft>
            </a:pPr>
            <a:r>
              <a:rPr lang="en-US" sz="3800" spc="-40">
                <a:solidFill>
                  <a:srgbClr val="006BB6"/>
                </a:solidFill>
                <a:latin typeface="Arial" panose="02020603050405020304" pitchFamily="2"/>
              </a:rPr>
              <a:t>Terminal Leave </a:t>
            </a:r>
          </a:p>
        </p:txBody>
      </p:sp>
      <p:sp>
        <p:nvSpPr>
          <p:cNvPr id="3" name="Text Placeholder 2"/>
          <p:cNvSpPr>
            <a:spLocks noGrp="1"/>
          </p:cNvSpPr>
          <p:nvPr>
            <p:ph type="body" idx="10"/>
          </p:nvPr>
        </p:nvSpPr>
        <p:spPr>
          <a:xfrm>
            <a:off x="780415" y="1601470"/>
            <a:ext cx="1828800" cy="462280"/>
          </a:xfrm>
          <a:prstGeom prst="rect">
            <a:avLst/>
          </a:prstGeom>
          <a:noFill/>
          <a:ln w="0" cmpd="sng">
            <a:noFill/>
            <a:prstDash val="solid"/>
          </a:ln>
        </p:spPr>
        <p:txBody>
          <a:bodyPr vert="horz" lIns="0" tIns="0" rIns="0" bIns="0" anchor="t"/>
          <a:lstStyle/>
          <a:p>
            <a:pPr marL="0" marR="0" indent="0" algn="l">
              <a:lnSpc>
                <a:spcPts val="2200"/>
              </a:lnSpc>
              <a:spcAft>
                <a:spcPts val="1345"/>
              </a:spcAft>
            </a:pPr>
            <a:r>
              <a:rPr lang="en-US" sz="2000" b="1" spc="-50">
                <a:solidFill>
                  <a:srgbClr val="009DDE"/>
                </a:solidFill>
                <a:latin typeface="Arial" panose="02020603050405020304" pitchFamily="2"/>
              </a:rPr>
              <a:t>Terminal Leave </a:t>
            </a:r>
          </a:p>
        </p:txBody>
      </p:sp>
      <p:sp>
        <p:nvSpPr>
          <p:cNvPr id="4" name="Text Placeholder 3"/>
          <p:cNvSpPr>
            <a:spLocks noGrp="1"/>
          </p:cNvSpPr>
          <p:nvPr>
            <p:ph type="body" idx="10"/>
          </p:nvPr>
        </p:nvSpPr>
        <p:spPr>
          <a:xfrm>
            <a:off x="768350" y="2063750"/>
            <a:ext cx="3992880" cy="557530"/>
          </a:xfrm>
          <a:prstGeom prst="rect">
            <a:avLst/>
          </a:prstGeom>
          <a:solidFill>
            <a:srgbClr val="006BB6"/>
          </a:solidFill>
          <a:ln w="0" cmpd="sng">
            <a:noFill/>
            <a:prstDash val="solid"/>
          </a:ln>
        </p:spPr>
        <p:txBody>
          <a:bodyPr vert="horz" lIns="0" tIns="166370" rIns="0" bIns="0" anchor="t"/>
          <a:lstStyle/>
          <a:p>
            <a:pPr marL="91440" marR="0" indent="0" algn="l">
              <a:lnSpc>
                <a:spcPts val="2000"/>
              </a:lnSpc>
              <a:spcAft>
                <a:spcPts val="985"/>
              </a:spcAft>
            </a:pPr>
            <a:r>
              <a:rPr lang="en-US" sz="1800" b="1" spc="-35">
                <a:solidFill>
                  <a:srgbClr val="FFFFFF"/>
                </a:solidFill>
                <a:latin typeface="Arial" panose="02020603050405020304" pitchFamily="2"/>
              </a:rPr>
              <a:t>Sponsors  </a:t>
            </a:r>
          </a:p>
        </p:txBody>
      </p:sp>
      <p:sp>
        <p:nvSpPr>
          <p:cNvPr id="5" name="Text Placeholder 4"/>
          <p:cNvSpPr>
            <a:spLocks noGrp="1"/>
          </p:cNvSpPr>
          <p:nvPr>
            <p:ph type="body" idx="10"/>
          </p:nvPr>
        </p:nvSpPr>
        <p:spPr>
          <a:xfrm>
            <a:off x="4765675" y="2063750"/>
            <a:ext cx="3992880" cy="557530"/>
          </a:xfrm>
          <a:prstGeom prst="rect">
            <a:avLst/>
          </a:prstGeom>
          <a:solidFill>
            <a:srgbClr val="006BB6"/>
          </a:solidFill>
          <a:ln w="0" cmpd="sng">
            <a:noFill/>
            <a:prstDash val="solid"/>
          </a:ln>
        </p:spPr>
        <p:txBody>
          <a:bodyPr vert="horz" lIns="0" tIns="166370" rIns="0" bIns="0" anchor="t"/>
          <a:lstStyle/>
          <a:p>
            <a:pPr marL="91440" marR="0" indent="0" algn="l">
              <a:lnSpc>
                <a:spcPts val="2000"/>
              </a:lnSpc>
              <a:spcAft>
                <a:spcPts val="985"/>
              </a:spcAft>
            </a:pPr>
            <a:r>
              <a:rPr lang="en-US" sz="1800" b="1" spc="-50">
                <a:solidFill>
                  <a:srgbClr val="FFFFFF"/>
                </a:solidFill>
                <a:latin typeface="Arial" panose="02020603050405020304" pitchFamily="2"/>
              </a:rPr>
              <a:t>Family Members </a:t>
            </a:r>
          </a:p>
        </p:txBody>
      </p:sp>
      <p:sp>
        <p:nvSpPr>
          <p:cNvPr id="6" name="Text Placeholder 5"/>
          <p:cNvSpPr>
            <a:spLocks noGrp="1"/>
          </p:cNvSpPr>
          <p:nvPr>
            <p:ph type="body" idx="10"/>
          </p:nvPr>
        </p:nvSpPr>
        <p:spPr>
          <a:xfrm>
            <a:off x="861695" y="2692400"/>
            <a:ext cx="3771900" cy="2143760"/>
          </a:xfrm>
          <a:prstGeom prst="rect">
            <a:avLst/>
          </a:prstGeom>
          <a:noFill/>
          <a:ln w="0" cmpd="sng">
            <a:noFill/>
            <a:prstDash val="solid"/>
          </a:ln>
        </p:spPr>
        <p:txBody>
          <a:bodyPr vert="horz" lIns="0" tIns="0" rIns="0" bIns="0" anchor="t"/>
          <a:lstStyle/>
          <a:p>
            <a:pPr marL="365760" marR="0" indent="365760" algn="l">
              <a:lnSpc>
                <a:spcPts val="2200"/>
              </a:lnSpc>
              <a:spcAft>
                <a:spcPts val="0"/>
              </a:spcAft>
              <a:buFont typeface="Symbol"/>
              <a:buChar char="·"/>
            </a:pPr>
            <a:r>
              <a:rPr lang="en-US" sz="1800" spc="-45">
                <a:solidFill>
                  <a:srgbClr val="000000"/>
                </a:solidFill>
                <a:latin typeface="Arial" panose="02020603050405020304" pitchFamily="2"/>
              </a:rPr>
              <a:t>Get care as an active duty service member (ADSM) </a:t>
            </a:r>
          </a:p>
          <a:p>
            <a:pPr marL="365760" marR="0" indent="365760" algn="l">
              <a:lnSpc>
                <a:spcPts val="2200"/>
              </a:lnSpc>
              <a:spcBef>
                <a:spcPts val="695"/>
              </a:spcBef>
              <a:spcAft>
                <a:spcPts val="0"/>
              </a:spcAft>
              <a:buFont typeface="Symbol"/>
              <a:buChar char="·"/>
            </a:pPr>
            <a:r>
              <a:rPr lang="en-US" sz="1800" spc="-35">
                <a:solidFill>
                  <a:srgbClr val="000000"/>
                </a:solidFill>
                <a:latin typeface="Arial" panose="02020603050405020304" pitchFamily="2"/>
              </a:rPr>
              <a:t>May seek care at any military hospital or clinic, but must remain enrolled in TRICARE Prime at current duty station </a:t>
            </a:r>
          </a:p>
          <a:p>
            <a:pPr marL="365760" marR="0" indent="365760" algn="l">
              <a:lnSpc>
                <a:spcPts val="2200"/>
              </a:lnSpc>
              <a:spcBef>
                <a:spcPts val="695"/>
              </a:spcBef>
              <a:spcAft>
                <a:spcPts val="305"/>
              </a:spcAft>
              <a:buFont typeface="Symbol"/>
              <a:buChar char="·"/>
            </a:pPr>
            <a:r>
              <a:rPr lang="en-US" sz="1800" spc="-35">
                <a:solidFill>
                  <a:srgbClr val="000000"/>
                </a:solidFill>
                <a:latin typeface="Arial" panose="02020603050405020304" pitchFamily="2"/>
              </a:rPr>
              <a:t>May not transfer enrollment </a:t>
            </a:r>
          </a:p>
        </p:txBody>
      </p:sp>
      <p:sp>
        <p:nvSpPr>
          <p:cNvPr id="7" name="Text Placeholder 6"/>
          <p:cNvSpPr>
            <a:spLocks noGrp="1"/>
          </p:cNvSpPr>
          <p:nvPr>
            <p:ph type="body" idx="10"/>
          </p:nvPr>
        </p:nvSpPr>
        <p:spPr>
          <a:xfrm>
            <a:off x="4796790" y="2692400"/>
            <a:ext cx="3771900" cy="1733550"/>
          </a:xfrm>
          <a:prstGeom prst="rect">
            <a:avLst/>
          </a:prstGeom>
          <a:noFill/>
          <a:ln w="0" cmpd="sng">
            <a:noFill/>
            <a:prstDash val="solid"/>
          </a:ln>
        </p:spPr>
        <p:txBody>
          <a:bodyPr vert="horz" lIns="0" tIns="0" rIns="0" bIns="0" anchor="t"/>
          <a:lstStyle/>
          <a:p>
            <a:pPr marL="411480" marR="0" indent="365760" algn="l">
              <a:lnSpc>
                <a:spcPts val="2200"/>
              </a:lnSpc>
              <a:spcAft>
                <a:spcPts val="0"/>
              </a:spcAft>
              <a:buFont typeface="Symbol"/>
              <a:buChar char="·"/>
            </a:pPr>
            <a:r>
              <a:rPr lang="en-US" sz="1800" spc="-35">
                <a:solidFill>
                  <a:srgbClr val="000000"/>
                </a:solidFill>
                <a:latin typeface="Arial" panose="02020603050405020304" pitchFamily="2"/>
              </a:rPr>
              <a:t>Remain covered by their current program (for example, TRICARE Prime or TRICARE Select) </a:t>
            </a:r>
          </a:p>
          <a:p>
            <a:pPr marL="411480" marR="0" indent="365760" algn="l">
              <a:lnSpc>
                <a:spcPts val="2200"/>
              </a:lnSpc>
              <a:spcBef>
                <a:spcPts val="690"/>
              </a:spcBef>
              <a:spcAft>
                <a:spcPts val="0"/>
              </a:spcAft>
              <a:buFont typeface="Symbol"/>
              <a:buChar char="·"/>
            </a:pPr>
            <a:r>
              <a:rPr lang="en-US" sz="1800" spc="0">
                <a:solidFill>
                  <a:srgbClr val="000000"/>
                </a:solidFill>
                <a:latin typeface="Arial" panose="02020603050405020304" pitchFamily="2"/>
              </a:rPr>
              <a:t>Can transfer enrollment to another TRICARE Prime or TRICARE Select location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935990" y="4519930"/>
            <a:ext cx="112395" cy="1694815"/>
          </a:xfrm>
          <a:prstGeom prst="rect">
            <a:avLst/>
          </a:prstGeom>
          <a:solidFill>
            <a:srgbClr val="D0E9F8"/>
          </a:solidFill>
          <a:ln w="0" cmpd="sng">
            <a:noFill/>
            <a:prstDash val="solid"/>
          </a:ln>
        </p:spPr>
        <p:txBody>
          <a:bodyPr vert="horz" lIns="0" tIns="0" rIns="0" bIns="0" anchor="t"/>
          <a:lstStyle/>
          <a:p>
            <a:endParaRPr/>
          </a:p>
        </p:txBody>
      </p:sp>
      <p:pic>
        <p:nvPicPr>
          <p:cNvPr id="4" name="Picture 3"/>
          <p:cNvPicPr/>
          <p:nvPr/>
        </p:nvPicPr>
        <p:blipFill>
          <a:blip r:embed="rId2"/>
          <a:stretch>
            <a:fillRect/>
          </a:stretch>
        </p:blipFill>
        <p:spPr>
          <a:xfrm>
            <a:off x="0" y="4519930"/>
            <a:ext cx="9144000" cy="2338070"/>
          </a:xfrm>
          <a:prstGeom prst="rect">
            <a:avLst/>
          </a:prstGeom>
        </p:spPr>
      </p:pic>
      <p:pic>
        <p:nvPicPr>
          <p:cNvPr id="8" name="Picture 7"/>
          <p:cNvPicPr/>
          <p:nvPr/>
        </p:nvPicPr>
        <p:blipFill>
          <a:blip r:embed="rId3"/>
          <a:stretch>
            <a:fillRect/>
          </a:stretch>
        </p:blipFill>
        <p:spPr>
          <a:xfrm>
            <a:off x="1584960" y="2237105"/>
            <a:ext cx="5852160" cy="1953895"/>
          </a:xfrm>
          <a:prstGeom prst="rect">
            <a:avLst/>
          </a:prstGeom>
        </p:spPr>
      </p:pic>
      <p:sp>
        <p:nvSpPr>
          <p:cNvPr id="5" name="Text Placeholder 4"/>
          <p:cNvSpPr>
            <a:spLocks noGrp="1"/>
          </p:cNvSpPr>
          <p:nvPr>
            <p:ph type="body" idx="10"/>
          </p:nvPr>
        </p:nvSpPr>
        <p:spPr>
          <a:xfrm>
            <a:off x="0" y="355600"/>
            <a:ext cx="9144000" cy="907415"/>
          </a:xfrm>
          <a:prstGeom prst="rect">
            <a:avLst/>
          </a:prstGeom>
          <a:noFill/>
          <a:ln w="0" cmpd="sng">
            <a:noFill/>
            <a:prstDash val="solid"/>
          </a:ln>
        </p:spPr>
        <p:txBody>
          <a:bodyPr vert="horz" lIns="0" tIns="3810" rIns="0" bIns="0" anchor="t"/>
          <a:lstStyle/>
          <a:p>
            <a:pPr marL="0" marR="0" indent="0" algn="ctr">
              <a:lnSpc>
                <a:spcPts val="4300"/>
              </a:lnSpc>
              <a:spcAft>
                <a:spcPts val="2800"/>
              </a:spcAft>
            </a:pPr>
            <a:r>
              <a:rPr lang="en-US" sz="3800" spc="-20">
                <a:solidFill>
                  <a:srgbClr val="006BB6"/>
                </a:solidFill>
                <a:latin typeface="Arial" panose="02020603050405020304" pitchFamily="2"/>
              </a:rPr>
              <a:t>The Affordable Care Act </a:t>
            </a:r>
          </a:p>
        </p:txBody>
      </p:sp>
      <p:sp>
        <p:nvSpPr>
          <p:cNvPr id="9" name="Text Placeholder 8"/>
          <p:cNvSpPr>
            <a:spLocks noGrp="1"/>
          </p:cNvSpPr>
          <p:nvPr>
            <p:ph type="body" idx="10"/>
          </p:nvPr>
        </p:nvSpPr>
        <p:spPr>
          <a:xfrm>
            <a:off x="1212850" y="4509135"/>
            <a:ext cx="3200400" cy="1371600"/>
          </a:xfrm>
          <a:prstGeom prst="rect">
            <a:avLst/>
          </a:prstGeom>
          <a:noFill/>
          <a:ln w="0" cmpd="sng">
            <a:noFill/>
            <a:prstDash val="solid"/>
          </a:ln>
        </p:spPr>
        <p:txBody>
          <a:bodyPr vert="horz" lIns="0" tIns="0" rIns="0" bIns="0" anchor="t"/>
          <a:lstStyle/>
          <a:p>
            <a:pPr marL="0" marR="0" indent="0" algn="l">
              <a:lnSpc>
                <a:spcPts val="2200"/>
              </a:lnSpc>
              <a:spcAft>
                <a:spcPts val="0"/>
              </a:spcAft>
            </a:pPr>
            <a:r>
              <a:rPr lang="en-US" sz="1800" spc="-35">
                <a:solidFill>
                  <a:srgbClr val="000000"/>
                </a:solidFill>
                <a:latin typeface="Arial" panose="02020603050405020304" pitchFamily="2"/>
              </a:rPr>
              <a:t>Each tax year, you will get an Internal Revenue Service (IRS) Form 1095 from your pay center. It will list your TRICARE coverage for each month. </a:t>
            </a:r>
          </a:p>
        </p:txBody>
      </p:sp>
      <p:sp>
        <p:nvSpPr>
          <p:cNvPr id="10" name="Text Placeholder 9"/>
          <p:cNvSpPr>
            <a:spLocks noGrp="1"/>
          </p:cNvSpPr>
          <p:nvPr>
            <p:ph type="body" idx="10"/>
          </p:nvPr>
        </p:nvSpPr>
        <p:spPr>
          <a:xfrm>
            <a:off x="5489575" y="4509135"/>
            <a:ext cx="3200400" cy="1645920"/>
          </a:xfrm>
          <a:prstGeom prst="rect">
            <a:avLst/>
          </a:prstGeom>
          <a:noFill/>
          <a:ln w="0" cmpd="sng">
            <a:noFill/>
            <a:prstDash val="solid"/>
          </a:ln>
        </p:spPr>
        <p:txBody>
          <a:bodyPr vert="horz" lIns="0" tIns="0" rIns="0" bIns="0" anchor="t"/>
          <a:lstStyle/>
          <a:p>
            <a:pPr marL="0" marR="0" indent="0" algn="l">
              <a:lnSpc>
                <a:spcPts val="2200"/>
              </a:lnSpc>
              <a:spcAft>
                <a:spcPts val="0"/>
              </a:spcAft>
            </a:pPr>
            <a:r>
              <a:rPr lang="en-US" sz="1800" spc="-45">
                <a:solidFill>
                  <a:srgbClr val="000000"/>
                </a:solidFill>
                <a:latin typeface="Arial" panose="02020603050405020304" pitchFamily="2"/>
              </a:rPr>
              <a:t>Your Social Security number (SSN) and the SSNs of each of your covered family members should be included in DEERS for your TRICARE coverage to be reflected accurately. </a:t>
            </a:r>
          </a:p>
        </p:txBody>
      </p:sp>
      <p:sp>
        <p:nvSpPr>
          <p:cNvPr id="3" name="Rectangle 2"/>
          <p:cNvSpPr/>
          <p:nvPr/>
        </p:nvSpPr>
        <p:spPr>
          <a:xfrm>
            <a:off x="360485" y="1178169"/>
            <a:ext cx="7904283" cy="905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08760" marR="0" indent="0" algn="l">
              <a:lnSpc>
                <a:spcPts val="2300"/>
              </a:lnSpc>
              <a:spcAft>
                <a:spcPts val="2965"/>
              </a:spcAft>
            </a:pPr>
            <a:r>
              <a:rPr lang="en-US" sz="1800" b="1" spc="-10">
                <a:solidFill>
                  <a:srgbClr val="000000"/>
                </a:solidFill>
                <a:latin typeface="Arial" panose="02020603050405020304" pitchFamily="2"/>
              </a:rPr>
              <a:t>TRICARE meets the minimum essential coverage requirement under the Affordable Care Act (ACA). </a:t>
            </a:r>
            <a:endParaRPr lang="en-US" sz="1800" b="1" spc="-10" dirty="0">
              <a:solidFill>
                <a:srgbClr val="000000"/>
              </a:solidFill>
              <a:latin typeface="Arial" panose="02020603050405020304" pitchFamily="2"/>
            </a:endParaRPr>
          </a:p>
        </p:txBody>
      </p:sp>
    </p:spTree>
    <p:extLst>
      <p:ext uri="{BB962C8B-B14F-4D97-AF65-F5344CB8AC3E}">
        <p14:creationId xmlns:p14="http://schemas.microsoft.com/office/powerpoint/2010/main" val="142906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uring inactive duty period, National Guard and Reserve members may also be eligible for line of duty, or LOD, care.  &#10;An LOD injury, illness or disease is determined to have been incurred or aggravated in the LOD, including injuries sustained while traveling to and from a duty station while on inactive duty for training or active duty orders for a period of 30 days or less.&#10;Your command unit must issue an LOD determination for you to get care. Because you won’t otherwise appear as TRICARE-eligible in DEERS, your unit/command medical representative must provide the LOD documentation to the Defense Health Agency—Great Lakes, or DHA-GL, before you seek care.&#10;Most LOD care is delivered through military hospitals and clinics. If there is not a military hospital or clinic nearby, your unit/command medical representative will work closely with the DHA-GL to coordinate your care. &#10;For more information, contact your command unit. All requests for LOD care must be coordinated through and initiated by your unit.  &#10;Note: TAMP does not cover LOD care. When getting LOD care, provide eligibility documentation when you get service to avoid incurring costs associated with other TRICARE coverage.  &#10;&#10;&#10;" title="Line of Duty Ca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hidden="1"/>
          <p:cNvSpPr>
            <a:spLocks noGrp="1"/>
          </p:cNvSpPr>
          <p:nvPr>
            <p:ph type="title" idx="4294967295"/>
          </p:nvPr>
        </p:nvSpPr>
        <p:spPr>
          <a:xfrm>
            <a:off x="628650" y="365126"/>
            <a:ext cx="7886700" cy="1325563"/>
          </a:xfrm>
          <a:prstGeom prst="rect">
            <a:avLst/>
          </a:prstGeom>
        </p:spPr>
        <p:txBody>
          <a:bodyPr/>
          <a:lstStyle/>
          <a:p>
            <a:r>
              <a:rPr lang="en-US" dirty="0"/>
              <a:t>Line of Duty Care</a:t>
            </a:r>
          </a:p>
        </p:txBody>
      </p:sp>
      <p:cxnSp>
        <p:nvCxnSpPr>
          <p:cNvPr id="5" name="Straight Connector 4"/>
          <p:cNvCxnSpPr/>
          <p:nvPr/>
        </p:nvCxnSpPr>
        <p:spPr>
          <a:xfrm flipV="1">
            <a:off x="5120640" y="1847088"/>
            <a:ext cx="3639312" cy="1828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2760785" y="896815"/>
            <a:ext cx="3666392" cy="386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Not a TRICARE Program</a:t>
            </a:r>
          </a:p>
        </p:txBody>
      </p:sp>
    </p:spTree>
    <p:extLst>
      <p:ext uri="{BB962C8B-B14F-4D97-AF65-F5344CB8AC3E}">
        <p14:creationId xmlns:p14="http://schemas.microsoft.com/office/powerpoint/2010/main" val="637363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f further medical care is needed relating to an injury, illness or disease that was incurred or aggravated while in a qualified duty status and after orders expire, an LOD determination must be initiated by your command unit. &#10;If you need care during the LOD review and investigation, it can be preauthorized by the military hospital or clinic (for National Guard and Reserve members residing 50 miles or less of a military hospital or clinic) or by DHA-GL (for National Guard and Reserve members residing more than 50 miles from a military hospital or clinic). &#10;An LOD condition requiring care must be incurred or aggravated while in a qualified duty status (performing military service). &#10;Medical conditions not incurred or aggravated while in a qualified duty status are not authorized for treatment and claims payment under LOD.&#10;Clinical documentation of the condition must accompany the LOD form and preauthorization requests.  &#10;If you are remote, DHA-GL uses the DHA-GL Worksheet-02 for general medical care and DHA-GL Worksheet-06 for surgical care as the preauthorization request forms.  &#10;Visit www.health.mil/greatlakes for the worksheets or call 1-888-647-6676, and choose option 2.&#10;Army National Guard and Reserve members should submit LOD documentation through eMMPS (LOD module).&#10;Other National Guard and Reserve members should fax LOD documentation to DHA-GL at &#10;1-847-688-7394.    &#10;&#10;" title="Line of Duty Care continu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hidden="1"/>
          <p:cNvSpPr>
            <a:spLocks noGrp="1"/>
          </p:cNvSpPr>
          <p:nvPr>
            <p:ph type="title" idx="4294967295"/>
          </p:nvPr>
        </p:nvSpPr>
        <p:spPr>
          <a:xfrm>
            <a:off x="628650" y="365126"/>
            <a:ext cx="7886700" cy="1325563"/>
          </a:xfrm>
          <a:prstGeom prst="rect">
            <a:avLst/>
          </a:prstGeom>
        </p:spPr>
        <p:txBody>
          <a:bodyPr/>
          <a:lstStyle/>
          <a:p>
            <a:r>
              <a:rPr lang="en-US" dirty="0"/>
              <a:t>Line</a:t>
            </a:r>
            <a:r>
              <a:rPr lang="en-US" baseline="0" dirty="0"/>
              <a:t> of Duty Care continued</a:t>
            </a:r>
            <a:endParaRPr lang="en-US" dirty="0"/>
          </a:p>
        </p:txBody>
      </p:sp>
      <p:cxnSp>
        <p:nvCxnSpPr>
          <p:cNvPr id="5" name="Straight Connector 4"/>
          <p:cNvCxnSpPr/>
          <p:nvPr/>
        </p:nvCxnSpPr>
        <p:spPr>
          <a:xfrm flipV="1">
            <a:off x="5555411" y="2044460"/>
            <a:ext cx="2380891" cy="862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555411" y="2950234"/>
            <a:ext cx="2743200" cy="862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6443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0"/>
            <a:ext cx="9144000" cy="6858000"/>
          </a:xfrm>
          <a:prstGeom prst="rect">
            <a:avLst/>
          </a:prstGeom>
          <a:solidFill>
            <a:srgbClr val="E97426"/>
          </a:solidFill>
          <a:ln w="0" cmpd="sng">
            <a:noFill/>
            <a:prstDash val="solid"/>
          </a:ln>
        </p:spPr>
        <p:txBody>
          <a:bodyPr vert="horz" lIns="0" tIns="0" rIns="0" bIns="0" anchor="t"/>
          <a:lstStyle/>
          <a:p>
            <a:endParaRPr/>
          </a:p>
        </p:txBody>
      </p:sp>
      <p:pic>
        <p:nvPicPr>
          <p:cNvPr id="4" name="Picture 3"/>
          <p:cNvPicPr/>
          <p:nvPr/>
        </p:nvPicPr>
        <p:blipFill>
          <a:blip r:embed="rId2"/>
          <a:stretch>
            <a:fillRect/>
          </a:stretch>
        </p:blipFill>
        <p:spPr>
          <a:xfrm>
            <a:off x="0" y="0"/>
            <a:ext cx="9144000" cy="6858000"/>
          </a:xfrm>
          <a:prstGeom prst="rect">
            <a:avLst/>
          </a:prstGeom>
        </p:spPr>
      </p:pic>
      <p:sp>
        <p:nvSpPr>
          <p:cNvPr id="5" name="Text Placeholder 4"/>
          <p:cNvSpPr>
            <a:spLocks noGrp="1"/>
          </p:cNvSpPr>
          <p:nvPr>
            <p:ph type="body" idx="10"/>
          </p:nvPr>
        </p:nvSpPr>
        <p:spPr>
          <a:xfrm>
            <a:off x="2353310" y="1659255"/>
            <a:ext cx="1905000" cy="956945"/>
          </a:xfrm>
          <a:prstGeom prst="rect">
            <a:avLst/>
          </a:prstGeom>
          <a:noFill/>
          <a:ln w="0" cmpd="sng">
            <a:noFill/>
            <a:prstDash val="solid"/>
          </a:ln>
        </p:spPr>
        <p:txBody>
          <a:bodyPr vert="horz" lIns="0" tIns="0" rIns="0" bIns="0" anchor="t"/>
          <a:lstStyle/>
          <a:p>
            <a:pPr marL="0" marR="0" indent="0" algn="l">
              <a:lnSpc>
                <a:spcPts val="3800"/>
              </a:lnSpc>
              <a:spcAft>
                <a:spcPts val="0"/>
              </a:spcAft>
            </a:pPr>
            <a:r>
              <a:rPr lang="en-US" sz="3200" b="1" spc="-90">
                <a:solidFill>
                  <a:srgbClr val="FAE2D2"/>
                </a:solidFill>
                <a:latin typeface="Arial" panose="02020603050405020304" pitchFamily="2"/>
              </a:rPr>
              <a:t>Today’s AGENDA </a:t>
            </a:r>
          </a:p>
        </p:txBody>
      </p:sp>
      <p:sp>
        <p:nvSpPr>
          <p:cNvPr id="6" name="Text Placeholder 5"/>
          <p:cNvSpPr>
            <a:spLocks noGrp="1"/>
          </p:cNvSpPr>
          <p:nvPr>
            <p:ph type="body" idx="10"/>
          </p:nvPr>
        </p:nvSpPr>
        <p:spPr>
          <a:xfrm>
            <a:off x="4980305" y="1598295"/>
            <a:ext cx="2966085" cy="2199640"/>
          </a:xfrm>
          <a:prstGeom prst="rect">
            <a:avLst/>
          </a:prstGeom>
          <a:noFill/>
          <a:ln w="0" cmpd="sng">
            <a:noFill/>
            <a:prstDash val="solid"/>
          </a:ln>
        </p:spPr>
        <p:txBody>
          <a:bodyPr vert="horz" lIns="0" tIns="115570" rIns="0" bIns="0" anchor="t"/>
          <a:lstStyle/>
          <a:p>
            <a:pPr marL="365760" marR="0" indent="365760" algn="l">
              <a:lnSpc>
                <a:spcPts val="2800"/>
              </a:lnSpc>
              <a:spcAft>
                <a:spcPts val="0"/>
              </a:spcAft>
              <a:buFont typeface="Symbol"/>
              <a:buChar char="·"/>
            </a:pPr>
            <a:r>
              <a:rPr lang="en-US" spc="-45" dirty="0">
                <a:solidFill>
                  <a:srgbClr val="FFFFFF"/>
                </a:solidFill>
                <a:latin typeface="Tahoma" panose="020B0604030504040204" pitchFamily="34" charset="0"/>
                <a:ea typeface="Tahoma" panose="020B0604030504040204" pitchFamily="34" charset="0"/>
                <a:cs typeface="Tahoma" panose="020B0604030504040204" pitchFamily="34" charset="0"/>
              </a:rPr>
              <a:t>Health Care Coverage </a:t>
            </a:r>
          </a:p>
          <a:p>
            <a:pPr marL="365760" marR="0" indent="365760" algn="l">
              <a:lnSpc>
                <a:spcPts val="2500"/>
              </a:lnSpc>
              <a:spcBef>
                <a:spcPts val="100"/>
              </a:spcBef>
              <a:spcAft>
                <a:spcPts val="0"/>
              </a:spcAft>
              <a:buFont typeface="Symbol"/>
              <a:buChar char="·"/>
            </a:pPr>
            <a:r>
              <a:rPr lang="en-US" sz="2400" b="1" spc="-15" dirty="0">
                <a:solidFill>
                  <a:srgbClr val="FFFFFF"/>
                </a:solidFill>
                <a:latin typeface="Tahoma" panose="020B0604030504040204" pitchFamily="34" charset="0"/>
                <a:ea typeface="Tahoma" panose="020B0604030504040204" pitchFamily="34" charset="0"/>
                <a:cs typeface="Tahoma" panose="020B0604030504040204" pitchFamily="34" charset="0"/>
              </a:rPr>
              <a:t>Transitional Coverage </a:t>
            </a:r>
          </a:p>
          <a:p>
            <a:pPr marL="365760" marR="0" indent="365760" algn="l">
              <a:lnSpc>
                <a:spcPts val="2500"/>
              </a:lnSpc>
              <a:spcBef>
                <a:spcPts val="390"/>
              </a:spcBef>
              <a:spcAft>
                <a:spcPts val="0"/>
              </a:spcAft>
              <a:buFont typeface="Symbol"/>
              <a:buChar char="·"/>
            </a:pPr>
            <a:r>
              <a:rPr lang="en-US" sz="2000" spc="-15" dirty="0">
                <a:solidFill>
                  <a:srgbClr val="FFFFFF"/>
                </a:solidFill>
                <a:latin typeface="Arial" panose="02020603050405020304" pitchFamily="2"/>
              </a:rPr>
              <a:t>Benefit Information </a:t>
            </a:r>
          </a:p>
          <a:p>
            <a:pPr marL="365760" marR="0" indent="365760" algn="l">
              <a:lnSpc>
                <a:spcPts val="2500"/>
              </a:lnSpc>
              <a:spcBef>
                <a:spcPts val="390"/>
              </a:spcBef>
              <a:spcAft>
                <a:spcPts val="0"/>
              </a:spcAft>
              <a:buFont typeface="Symbol"/>
              <a:buChar char="·"/>
            </a:pPr>
            <a:r>
              <a:rPr lang="en-US" sz="2000" spc="-20" dirty="0">
                <a:solidFill>
                  <a:srgbClr val="FFFFFF"/>
                </a:solidFill>
                <a:latin typeface="Arial" panose="02020603050405020304" pitchFamily="2"/>
              </a:rPr>
              <a:t>Other Information </a:t>
            </a:r>
          </a:p>
          <a:p>
            <a:pPr marL="365760" marR="0" indent="365760" algn="l">
              <a:lnSpc>
                <a:spcPts val="2400"/>
              </a:lnSpc>
              <a:spcBef>
                <a:spcPts val="465"/>
              </a:spcBef>
              <a:spcAft>
                <a:spcPts val="0"/>
              </a:spcAft>
              <a:buFont typeface="Symbol"/>
              <a:buChar char="·"/>
            </a:pPr>
            <a:r>
              <a:rPr lang="en-US" sz="2000" spc="0" dirty="0">
                <a:solidFill>
                  <a:srgbClr val="FFFFFF"/>
                </a:solidFill>
                <a:latin typeface="Arial" panose="02020603050405020304" pitchFamily="2"/>
              </a:rPr>
              <a:t>For Information and Assistance </a:t>
            </a:r>
          </a:p>
        </p:txBody>
      </p:sp>
    </p:spTree>
    <p:extLst>
      <p:ext uri="{BB962C8B-B14F-4D97-AF65-F5344CB8AC3E}">
        <p14:creationId xmlns:p14="http://schemas.microsoft.com/office/powerpoint/2010/main" val="2911885274"/>
      </p:ext>
    </p:extLst>
  </p:cSld>
  <p:clrMapOvr>
    <a:masterClrMapping/>
  </p:clrMapOvr>
</p:sld>
</file>

<file path=ppt/theme/theme1.xml><?xml version="1.0" encoding="utf-8"?>
<a:theme xmlns:a="http://schemas.openxmlformats.org/drawingml/2006/main" name="default 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4036</Words>
  <Application>Microsoft Office PowerPoint</Application>
  <PresentationFormat>On-screen Show (4:3)</PresentationFormat>
  <Paragraphs>447</Paragraphs>
  <Slides>49</Slides>
  <Notes>12</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Arial Narrow</vt:lpstr>
      <vt:lpstr>Calibri</vt:lpstr>
      <vt:lpstr>Symbol</vt:lpstr>
      <vt:lpstr>Tahoma</vt:lpstr>
      <vt:lpstr>Times New Roman</vt:lpstr>
      <vt:lpstr>default layout</vt:lpstr>
      <vt:lpstr>PowerPoint Presentation</vt:lpstr>
      <vt:lpstr>PowerPoint Presentation</vt:lpstr>
      <vt:lpstr>PowerPoint Presentation</vt:lpstr>
      <vt:lpstr>PowerPoint Presentation</vt:lpstr>
      <vt:lpstr>PowerPoint Presentation</vt:lpstr>
      <vt:lpstr>PowerPoint Presentation</vt:lpstr>
      <vt:lpstr>Line of Duty Care</vt:lpstr>
      <vt:lpstr>Line of Duty Care continued</vt:lpstr>
      <vt:lpstr>PowerPoint Presentation</vt:lpstr>
      <vt:lpstr>PowerPoint Presentation</vt:lpstr>
      <vt:lpstr>Transitional Coverage Timeline</vt:lpstr>
      <vt:lpstr>PowerPoint Presentation</vt:lpstr>
      <vt:lpstr>PowerPoint Presentation</vt:lpstr>
      <vt:lpstr>PowerPoint Presentation</vt:lpstr>
      <vt:lpstr>PowerPoint Presentation</vt:lpstr>
      <vt:lpstr>TRICARE Stateside Regions</vt:lpstr>
      <vt:lpstr>Medical Coverage: US Family Health Plan (USFHP)</vt:lpstr>
      <vt:lpstr>PowerPoint Presentation</vt:lpstr>
      <vt:lpstr>PowerPoint Presentation</vt:lpstr>
      <vt:lpstr>PowerPoint Presentation</vt:lpstr>
      <vt:lpstr>PowerPoint Presentation</vt:lpstr>
      <vt:lpstr>PowerPoint Presentation</vt:lpstr>
      <vt:lpstr>PowerPoint Presentation</vt:lpstr>
      <vt:lpstr>Transitional Coverage Timeline</vt:lpstr>
      <vt:lpstr>PowerPoint Presentation</vt:lpstr>
      <vt:lpstr>PowerPoint Presentation</vt:lpstr>
      <vt:lpstr>PowerPoint Presentation</vt:lpstr>
      <vt:lpstr>PowerPoint Presentation</vt:lpstr>
      <vt:lpstr>PowerPoint Presentation</vt:lpstr>
      <vt:lpstr>PowerPoint Presentation</vt:lpstr>
      <vt:lpstr>Today’s Agenda: Other Important Information</vt:lpstr>
      <vt:lpstr>Transitional Coverage Timeline</vt:lpstr>
      <vt:lpstr>PowerPoint Presentation</vt:lpstr>
      <vt:lpstr>PowerPoint Presentation</vt:lpstr>
      <vt:lpstr>TRICARE Dental Options: Active Duty Dental Program</vt:lpstr>
      <vt:lpstr>Transitional Coverage Timeline</vt:lpstr>
      <vt:lpstr>PowerPoint Presentation</vt:lpstr>
      <vt:lpstr>PowerPoint Presentation</vt:lpstr>
      <vt:lpstr>PowerPoint Presentation</vt:lpstr>
      <vt:lpstr>TRICARE Dental Options: TRICARE Dental Program</vt:lpstr>
      <vt:lpstr>PowerPoint Presentation</vt:lpstr>
      <vt:lpstr>Transitional Coverage Timeline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 Williams</dc:creator>
  <cp:lastModifiedBy>ARNOLD, MARGARET-MARY A CIV USSF SPOC 21 FSS/FSK</cp:lastModifiedBy>
  <cp:revision>37</cp:revision>
  <dcterms:modified xsi:type="dcterms:W3CDTF">2023-03-31T20:19:00Z</dcterms:modified>
</cp:coreProperties>
</file>