
<file path=[Content_Types].xml><?xml version="1.0" encoding="utf-8"?>
<Types xmlns="http://schemas.openxmlformats.org/package/2006/content-types">
  <Default Extension="glb" ContentType="model/gltf.binary"/>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 id="2147483710" r:id="rId3"/>
    <p:sldMasterId id="2147483734" r:id="rId4"/>
    <p:sldMasterId id="2147483738" r:id="rId5"/>
    <p:sldMasterId id="2147483750" r:id="rId6"/>
    <p:sldMasterId id="2147483787" r:id="rId7"/>
  </p:sldMasterIdLst>
  <p:notesMasterIdLst>
    <p:notesMasterId r:id="rId36"/>
  </p:notesMasterIdLst>
  <p:sldIdLst>
    <p:sldId id="319" r:id="rId8"/>
    <p:sldId id="256" r:id="rId9"/>
    <p:sldId id="316" r:id="rId10"/>
    <p:sldId id="280" r:id="rId11"/>
    <p:sldId id="318" r:id="rId12"/>
    <p:sldId id="312" r:id="rId13"/>
    <p:sldId id="310" r:id="rId14"/>
    <p:sldId id="311" r:id="rId15"/>
    <p:sldId id="459" r:id="rId16"/>
    <p:sldId id="287" r:id="rId17"/>
    <p:sldId id="290" r:id="rId18"/>
    <p:sldId id="324" r:id="rId19"/>
    <p:sldId id="306" r:id="rId20"/>
    <p:sldId id="263" r:id="rId21"/>
    <p:sldId id="271" r:id="rId22"/>
    <p:sldId id="270" r:id="rId23"/>
    <p:sldId id="291" r:id="rId24"/>
    <p:sldId id="299" r:id="rId25"/>
    <p:sldId id="323" r:id="rId26"/>
    <p:sldId id="268" r:id="rId27"/>
    <p:sldId id="298" r:id="rId28"/>
    <p:sldId id="315" r:id="rId29"/>
    <p:sldId id="385" r:id="rId30"/>
    <p:sldId id="461" r:id="rId31"/>
    <p:sldId id="293" r:id="rId32"/>
    <p:sldId id="300" r:id="rId33"/>
    <p:sldId id="279" r:id="rId34"/>
    <p:sldId id="31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iser, Jayne" initials="JNK" lastIdx="4" clrIdx="0">
    <p:extLst>
      <p:ext uri="{19B8F6BF-5375-455C-9EA6-DF929625EA0E}">
        <p15:presenceInfo xmlns:p15="http://schemas.microsoft.com/office/powerpoint/2012/main" userId="Kaiser, Jayne" providerId="None"/>
      </p:ext>
    </p:extLst>
  </p:cmAuthor>
  <p:cmAuthor id="2" name="Elizabeth DeFay" initials="ED" lastIdx="7" clrIdx="1">
    <p:extLst>
      <p:ext uri="{19B8F6BF-5375-455C-9EA6-DF929625EA0E}">
        <p15:presenceInfo xmlns:p15="http://schemas.microsoft.com/office/powerpoint/2012/main" userId="b239e0396897cf74" providerId="Windows Live"/>
      </p:ext>
    </p:extLst>
  </p:cmAuthor>
  <p:cmAuthor id="3" name="MCTO" initials="JNK" lastIdx="28" clrIdx="2">
    <p:extLst>
      <p:ext uri="{19B8F6BF-5375-455C-9EA6-DF929625EA0E}">
        <p15:presenceInfo xmlns:p15="http://schemas.microsoft.com/office/powerpoint/2012/main" userId="MCTO" providerId="None"/>
      </p:ext>
    </p:extLst>
  </p:cmAuthor>
  <p:cmAuthor id="4" name="Kaiser, Jayne N CTR DODHRA DPFSC (USA)" initials="KJNCDD(" lastIdx="34" clrIdx="3">
    <p:extLst>
      <p:ext uri="{19B8F6BF-5375-455C-9EA6-DF929625EA0E}">
        <p15:presenceInfo xmlns:p15="http://schemas.microsoft.com/office/powerpoint/2012/main" userId="S-1-5-21-412667653-668731278-4213794525-330354" providerId="AD"/>
      </p:ext>
    </p:extLst>
  </p:cmAuthor>
  <p:cmAuthor id="5" name="Swisher, Scott B CIV (USA)" initials="SSBC(" lastIdx="1" clrIdx="4">
    <p:extLst>
      <p:ext uri="{19B8F6BF-5375-455C-9EA6-DF929625EA0E}">
        <p15:presenceInfo xmlns:p15="http://schemas.microsoft.com/office/powerpoint/2012/main" userId="S::scott.b.swisher2.civ@mail.mil::58343e23-c280-4ab5-be45-30cd4cc626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2E"/>
    <a:srgbClr val="00131A"/>
    <a:srgbClr val="003142"/>
    <a:srgbClr val="43B0F1"/>
    <a:srgbClr val="001746"/>
    <a:srgbClr val="333652"/>
    <a:srgbClr val="053D57"/>
    <a:srgbClr val="002F8E"/>
    <a:srgbClr val="3BCC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76" autoAdjust="0"/>
    <p:restoredTop sz="93792" autoAdjust="0"/>
  </p:normalViewPr>
  <p:slideViewPr>
    <p:cSldViewPr snapToGrid="0">
      <p:cViewPr varScale="1">
        <p:scale>
          <a:sx n="113" d="100"/>
          <a:sy n="113" d="100"/>
        </p:scale>
        <p:origin x="498" y="114"/>
      </p:cViewPr>
      <p:guideLst>
        <p:guide orient="horz" pos="2160"/>
        <p:guide pos="3840"/>
      </p:guideLst>
    </p:cSldViewPr>
  </p:slideViewPr>
  <p:outlineViewPr>
    <p:cViewPr>
      <p:scale>
        <a:sx n="33" d="100"/>
        <a:sy n="33" d="100"/>
      </p:scale>
      <p:origin x="0" y="-2844"/>
    </p:cViewPr>
  </p:outlineViewPr>
  <p:notesTextViewPr>
    <p:cViewPr>
      <p:scale>
        <a:sx n="1" d="1"/>
        <a:sy n="1" d="1"/>
      </p:scale>
      <p:origin x="0" y="0"/>
    </p:cViewPr>
  </p:notesTextViewPr>
  <p:sorterViewPr>
    <p:cViewPr>
      <p:scale>
        <a:sx n="100" d="100"/>
        <a:sy n="100" d="100"/>
      </p:scale>
      <p:origin x="0" y="-4136"/>
    </p:cViewPr>
  </p:sorterViewPr>
  <p:notesViewPr>
    <p:cSldViewPr snapToGrid="0">
      <p:cViewPr varScale="1">
        <p:scale>
          <a:sx n="63" d="100"/>
          <a:sy n="63" d="100"/>
        </p:scale>
        <p:origin x="2280"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2" Type="http://schemas.openxmlformats.org/officeDocument/2006/relationships/hyperlink" Target="http://www.tapevents.mil/Assets/ResourceContent/TAP/Managing_Your_Transition.pdf" TargetMode="External"/><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AC2D1-189F-41C6-AA24-1719CF9E1D90}" type="datetimeFigureOut">
              <a:rPr lang="en-US" smtClean="0"/>
              <a:t>11/2/2022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z="1200" dirty="0">
                <a:solidFill>
                  <a:srgbClr val="43B0F1"/>
                </a:solidFill>
                <a:hlinkClick r:id="rId2">
                  <a:extLst>
                    <a:ext uri="{A12FA001-AC4F-418D-AE19-62706E023703}">
                      <ahyp:hlinkClr xmlns:ahyp="http://schemas.microsoft.com/office/drawing/2018/hyperlinkcolor" val="tx"/>
                    </a:ext>
                  </a:extLst>
                </a:hlinkClick>
              </a:rPr>
              <a:t>www.tapevents.mil/Assets/ResourceContent/TAP/Managing_Your_Transition.pdf</a:t>
            </a:r>
            <a:r>
              <a:rPr kumimoji="0" lang="en-US" sz="1200" i="1" u="none" strike="noStrike" kern="1200" cap="none" spc="0" normalizeH="0" baseline="0" noProof="0" dirty="0">
                <a:ln>
                  <a:noFill/>
                </a:ln>
                <a:solidFill>
                  <a:srgbClr val="43B0F1"/>
                </a:solidFill>
                <a:effectLst/>
                <a:uLnTx/>
                <a:uFillTx/>
                <a:latin typeface="Calibri" panose="020F0502020204030204"/>
                <a:ea typeface="+mn-ea"/>
                <a:cs typeface="+mn-cs"/>
              </a:rPr>
              <a:t> </a:t>
            </a: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9CA85-8CBC-44C3-9345-73621B478D49}" type="slidenum">
              <a:rPr lang="en-US" smtClean="0"/>
              <a:t>‹#›</a:t>
            </a:fld>
            <a:endParaRPr lang="en-US" dirty="0"/>
          </a:p>
        </p:txBody>
      </p:sp>
    </p:spTree>
    <p:extLst>
      <p:ext uri="{BB962C8B-B14F-4D97-AF65-F5344CB8AC3E}">
        <p14:creationId xmlns:p14="http://schemas.microsoft.com/office/powerpoint/2010/main" val="268266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998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28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566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40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47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44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959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44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192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25</a:t>
            </a:fld>
            <a:endParaRPr lang="en-US" dirty="0"/>
          </a:p>
        </p:txBody>
      </p:sp>
    </p:spTree>
    <p:extLst>
      <p:ext uri="{BB962C8B-B14F-4D97-AF65-F5344CB8AC3E}">
        <p14:creationId xmlns:p14="http://schemas.microsoft.com/office/powerpoint/2010/main" val="2562316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26</a:t>
            </a:fld>
            <a:endParaRPr lang="en-US" dirty="0"/>
          </a:p>
        </p:txBody>
      </p:sp>
    </p:spTree>
    <p:extLst>
      <p:ext uri="{BB962C8B-B14F-4D97-AF65-F5344CB8AC3E}">
        <p14:creationId xmlns:p14="http://schemas.microsoft.com/office/powerpoint/2010/main" val="2456164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2</a:t>
            </a:fld>
            <a:endParaRPr lang="en-US" dirty="0"/>
          </a:p>
        </p:txBody>
      </p:sp>
    </p:spTree>
    <p:extLst>
      <p:ext uri="{BB962C8B-B14F-4D97-AF65-F5344CB8AC3E}">
        <p14:creationId xmlns:p14="http://schemas.microsoft.com/office/powerpoint/2010/main" val="234988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31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51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80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4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10</a:t>
            </a:fld>
            <a:endParaRPr lang="en-US" dirty="0"/>
          </a:p>
        </p:txBody>
      </p:sp>
    </p:spTree>
    <p:extLst>
      <p:ext uri="{BB962C8B-B14F-4D97-AF65-F5344CB8AC3E}">
        <p14:creationId xmlns:p14="http://schemas.microsoft.com/office/powerpoint/2010/main" val="1720058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7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3745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3EE221-47C5-40F2-A3F8-D444C33CBB81}"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67488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809544-793B-4ED2-9E5E-3E06780D4EC9}"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4208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5E0B41-EA9B-4DCC-9C0B-283825848B0C}"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352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46BC52-196B-469E-908F-F11A0B70047C}"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145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B57FE-C318-441C-98C2-B30D9EE38F0C}"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2030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E085D1-9C1A-4361-9C43-4006177F54D0}"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8248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DB253B-5ECC-4F76-A4ED-2F48E4B9758F}"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340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6DE43D-0813-4498-81D7-985775993BDD}" type="datetime1">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1304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ECAD2C-B7FF-41C8-9779-E60C736C3128}" type="datetime1">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7573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4991D-05CC-479C-9890-CF9940DC782B}" type="datetime1">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3907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97E2D6-3BE8-4D98-A4FD-08D952717C60}"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526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A6FA75-8EE8-47E0-8E7F-246200388CEC}"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24016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DBE60F-82C1-4856-9B2C-3B777A4DD9B5}"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7808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08DDC0-072D-4F76-A609-1D5D9BA788AB}"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48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D19EF-EC29-4880-B33C-3FB5A3756F9D}"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655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2929D9-AEDF-48F4-82D8-C799B8802E5F}"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42241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0E8218-AB96-40C2-900B-79A2B023BDF2}"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30671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CB921-089F-4BAA-A21E-D8D7E69F8C74}"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99015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5ACB03-8F9B-43CD-995D-C961B9D60323}"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354886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3C6B2C-5A89-4294-9BDA-C5E594B90A9C}" type="datetime1">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7524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ED00DF-2E8B-4732-91B7-DFAB42B791CD}" type="datetime1">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7324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846F4-0016-41CE-9034-6E138CB020E3}" type="datetime1">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70541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640374-1466-4D8A-8569-3728AA93E8F8}"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9501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BBC6B0-3140-4F29-B28C-2BAD4BD7760F}"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63841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089D76-24D6-483F-B38E-0F46CDD6BDB0}"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90156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92EAA-6721-4951-9E13-2A57A45961C5}"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9374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5F247-262A-421D-855E-2F3AD0214475}"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6067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E0510BCB-C3E2-4E73-AB42-C206B0315219}" type="datetime1">
              <a:rPr lang="en-US" smtClean="0"/>
              <a:t>11/2/2022</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204211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29348"/>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9E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9889" y="1374274"/>
            <a:ext cx="1825143" cy="2051083"/>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119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195068"/>
            <a:ext cx="5074920" cy="356616"/>
          </a:xfrm>
          <a:prstGeom prst="rect">
            <a:avLst/>
          </a:prstGeom>
          <a:gradFill flip="none" rotWithShape="1">
            <a:gsLst>
              <a:gs pos="0">
                <a:srgbClr val="BAC82F"/>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195068"/>
            <a:ext cx="4416552" cy="356616"/>
          </a:xfrm>
          <a:prstGeom prst="rect">
            <a:avLst/>
          </a:prstGeom>
          <a:gradFill flip="none" rotWithShape="1">
            <a:gsLst>
              <a:gs pos="0">
                <a:srgbClr val="76B531"/>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62276" y="3248393"/>
            <a:ext cx="5074920" cy="356616"/>
          </a:xfrm>
          <a:prstGeom prst="rect">
            <a:avLst/>
          </a:prstGeom>
          <a:gradFill flip="none" rotWithShape="1">
            <a:gsLst>
              <a:gs pos="0">
                <a:srgbClr val="9E0093"/>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06315"/>
            <a:ext cx="5074920" cy="356616"/>
          </a:xfrm>
          <a:prstGeom prst="rect">
            <a:avLst/>
          </a:prstGeom>
          <a:gradFill flip="none" rotWithShape="1">
            <a:gsLst>
              <a:gs pos="0">
                <a:srgbClr val="9E0093"/>
              </a:gs>
              <a:gs pos="52000">
                <a:schemeClr val="accent3"/>
              </a:gs>
              <a:gs pos="100000">
                <a:srgbClr val="F39D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3832" y="5306315"/>
            <a:ext cx="2743200" cy="356616"/>
          </a:xfrm>
          <a:prstGeom prst="rect">
            <a:avLst/>
          </a:prstGeom>
          <a:gradFill flip="none" rotWithShape="1">
            <a:gsLst>
              <a:gs pos="0">
                <a:schemeClr val="accent5"/>
              </a:gs>
              <a:gs pos="100000">
                <a:srgbClr val="C69A0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A4D6C00-E83E-4187-903F-A0A515BA93F6}"/>
              </a:ext>
            </a:extLst>
          </p:cNvPr>
          <p:cNvSpPr>
            <a:spLocks noGrp="1"/>
          </p:cNvSpPr>
          <p:nvPr userDrawn="1">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userDrawn="1">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userDrawn="1">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userDrawn="1">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userDrawn="1">
            <p:ph type="body" sz="quarter" idx="57" hasCustomPrompt="1"/>
          </p:nvPr>
        </p:nvSpPr>
        <p:spPr>
          <a:xfrm>
            <a:off x="2493639" y="823849"/>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userDrawn="1">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userDrawn="1">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userDrawn="1">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userDrawn="1">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userDrawn="1">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userDrawn="1">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userDrawn="1">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userDrawn="1">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userDrawn="1">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userDrawn="1">
            <p:ph type="body" sz="quarter" idx="16" hasCustomPrompt="1"/>
          </p:nvPr>
        </p:nvSpPr>
        <p:spPr>
          <a:xfrm>
            <a:off x="7774933" y="-16187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userDrawn="1">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userDrawn="1">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userDrawn="1">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userDrawn="1">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userDrawn="1">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userDrawn="1">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userDrawn="1">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userDrawn="1">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userDrawn="1">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userDrawn="1">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userDrawn="1">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userDrawn="1">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userDrawn="1">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userDrawn="1">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userDrawn="1">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userDrawn="1">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userDrawn="1">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userDrawn="1">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userDrawn="1">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userDrawn="1">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userDrawn="1">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userDrawn="1">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userDrawn="1">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userDrawn="1">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userDrawn="1">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userDrawn="1">
            <p:ph type="body" sz="quarter" idx="24" hasCustomPrompt="1"/>
          </p:nvPr>
        </p:nvSpPr>
        <p:spPr>
          <a:xfrm>
            <a:off x="8399832" y="6507147"/>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userDrawn="1">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userDrawn="1">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userDrawn="1">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userDrawn="1">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userDrawn="1">
            <p:ph type="dt" sz="half" idx="10"/>
          </p:nvPr>
        </p:nvSpPr>
        <p:spPr>
          <a:xfrm>
            <a:off x="9005888" y="550858"/>
            <a:ext cx="2743200" cy="176716"/>
          </a:xfrm>
          <a:prstGeom prst="rect">
            <a:avLst/>
          </a:prstGeom>
        </p:spPr>
        <p:txBody>
          <a:bodyPr/>
          <a:lstStyle/>
          <a:p>
            <a:fld id="{71CC4FDA-79B5-4884-A961-AAB8F291192E}" type="datetime1">
              <a:rPr lang="en-US" smtClean="0"/>
              <a:t>11/2/2022</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userDrawn="1">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55930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167029"/>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8159" y="1394039"/>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004EA7A5-AD75-48BC-91BC-E9DFE0C37067}" type="datetime1">
              <a:rPr lang="en-US" smtClean="0"/>
              <a:t>11/2/2022</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2245995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A99D1C-83E2-4584-80F6-8A1635EDCDC3}"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69683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0E04BF-18CC-4170-9E92-74F70763B727}"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38567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B12E90-971E-4321-BD28-2DC22D1940FF}"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51515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1D7588-BB94-4213-B0C8-6A49A8B1539C}"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37940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A9C1D3-8E0B-487A-B8C3-385923AB3535}"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57233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5CCF9C-19E8-4ADA-AF98-5C1CCFB4602A}" type="datetime1">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86411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CAB6A0-66DD-4D44-A39F-AC3D9900FA9D}" type="datetime1">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4703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FF854-86C5-4946-B97A-F4086FA84868}" type="datetime1">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9219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FC5FD3-F1E9-4EC6-9093-2E2A20EB26FD}"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7148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9EA406-CB4E-4BB5-8D32-535068A77AA2}"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12019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70BC0-E278-43F6-8E77-16DB5ECA9009}"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40130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A919C8-84B3-4AA8-A4B9-C961915FB51E}"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4704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165BC2-5738-48B6-9AF0-56C841CD5D6F}"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5008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75CC31-321A-4557-90AA-F38D32F28FB4}"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04202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BD3F41-6E05-4CF7-9D4A-07DFF475A0AD}" type="datetime1">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50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E14809-6C5A-47B9-B373-65014381691E}"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05630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0F37DF-1A53-46E6-B70B-13803A8AC5F5}"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5425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06E7C6-7EE2-418F-A534-98052CED7F7A}" type="datetime1">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57353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AA11BD-9B85-4BD7-91EC-72B74508A771}" type="datetime1">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05018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60409-C161-464B-AB9A-71F70CEADE40}" type="datetime1">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720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ADEDE3-5BC2-4AB1-BCE8-8E20EF71DD15}"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3355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F7D6B5-F794-471B-9FBA-7FDCE94B8AFB}"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598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E1030-0B08-48DF-BF98-26AE12944C7C}"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1435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523B0-4B8A-4D55-9733-EE59B44EB2B5}"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9030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390746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C68D7B-06C5-4639-9FBB-1592A3FAD178}" type="datetime1">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3843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43394B-C45F-493F-957B-FCF0F304752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4265681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43394B-C45F-493F-957B-FCF0F304752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35924227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3394B-C45F-493F-957B-FCF0F304752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3071265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394B-C45F-493F-957B-FCF0F304752C}"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3492360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394B-C45F-493F-957B-FCF0F304752C}"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1161749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43394B-C45F-493F-957B-FCF0F304752C}"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855659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394B-C45F-493F-957B-FCF0F304752C}"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2424283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2815959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1445934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1889942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FFA6F-D055-4442-BBE4-52980D4E77F3}" type="datetime1">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9213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3253368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1E4535-1480-4918-B22E-B62F898AA3A5}"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93360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3170B4-3656-4D16-AB62-87B6C83D898A}"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538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15F12-B37D-46AC-97B2-F8F3CF0E04A1}" type="datetime1">
              <a:rPr lang="en-US" smtClean="0"/>
              <a:t>11/2/2022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CC4F7-10F8-4FF2-8127-8D46DAAFA10A}" type="slidenum">
              <a:rPr lang="en-US" smtClean="0"/>
              <a:t>‹#›</a:t>
            </a:fld>
            <a:endParaRPr lang="en-US" dirty="0"/>
          </a:p>
        </p:txBody>
      </p:sp>
    </p:spTree>
    <p:extLst>
      <p:ext uri="{BB962C8B-B14F-4D97-AF65-F5344CB8AC3E}">
        <p14:creationId xmlns:p14="http://schemas.microsoft.com/office/powerpoint/2010/main" val="6215488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209D1-0D3F-42E2-935C-FF911877D95C}" type="datetime1">
              <a:rPr lang="en-US" smtClean="0"/>
              <a:t>11/2/2022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7994024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93823-9832-4C21-9B0E-08C5D5A49D04}" type="datetime1">
              <a:rPr lang="en-US" smtClean="0"/>
              <a:t>11/2/2022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889D1-2D9F-4810-9EEA-97F66C484802}" type="slidenum">
              <a:rPr lang="en-US" smtClean="0"/>
              <a:t>‹#›</a:t>
            </a:fld>
            <a:endParaRPr lang="en-US" dirty="0"/>
          </a:p>
        </p:txBody>
      </p:sp>
    </p:spTree>
    <p:extLst>
      <p:ext uri="{BB962C8B-B14F-4D97-AF65-F5344CB8AC3E}">
        <p14:creationId xmlns:p14="http://schemas.microsoft.com/office/powerpoint/2010/main" val="1844295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C5166-4796-40D2-A50C-05DACE2C6C35}"/>
              </a:ext>
            </a:extLst>
          </p:cNvPr>
          <p:cNvSpPr>
            <a:spLocks noGrp="1"/>
          </p:cNvSpPr>
          <p:nvPr>
            <p:ph type="title"/>
          </p:nvPr>
        </p:nvSpPr>
        <p:spPr>
          <a:xfrm>
            <a:off x="838200" y="1292588"/>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D836682-CE55-4994-889B-5D188C3E4F73}"/>
              </a:ext>
            </a:extLst>
          </p:cNvPr>
          <p:cNvSpPr>
            <a:spLocks noGrp="1"/>
          </p:cNvSpPr>
          <p:nvPr>
            <p:ph type="body" idx="1"/>
          </p:nvPr>
        </p:nvSpPr>
        <p:spPr>
          <a:xfrm>
            <a:off x="838200" y="2753088"/>
            <a:ext cx="10515600" cy="23414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31F9231-8DF4-411E-8324-453AB042A01C}"/>
              </a:ext>
            </a:extLst>
          </p:cNvPr>
          <p:cNvSpPr>
            <a:spLocks noGrp="1"/>
          </p:cNvSpPr>
          <p:nvPr>
            <p:ph type="dt" sz="half" idx="2"/>
          </p:nvPr>
        </p:nvSpPr>
        <p:spPr>
          <a:xfrm>
            <a:off x="9005888" y="577752"/>
            <a:ext cx="2743200" cy="176716"/>
          </a:xfrm>
          <a:prstGeom prst="rect">
            <a:avLst/>
          </a:prstGeom>
        </p:spPr>
        <p:txBody>
          <a:bodyPr vert="horz" lIns="0" tIns="0" rIns="0" bIns="0" rtlCol="0" anchor="t" anchorCtr="0"/>
          <a:lstStyle>
            <a:lvl1pPr algn="r">
              <a:defRPr sz="900" i="1">
                <a:solidFill>
                  <a:srgbClr val="454D55"/>
                </a:solidFill>
              </a:defRPr>
            </a:lvl1pPr>
          </a:lstStyle>
          <a:p>
            <a:fld id="{1D2EB648-D626-47BF-BB07-F6C94FF6FE33}" type="datetime1">
              <a:rPr lang="en-US" smtClean="0"/>
              <a:t>11/2/2022</a:t>
            </a:fld>
            <a:endParaRPr lang="ru-RU"/>
          </a:p>
        </p:txBody>
      </p:sp>
      <p:sp>
        <p:nvSpPr>
          <p:cNvPr id="5" name="Footer Placeholder 4">
            <a:extLst>
              <a:ext uri="{FF2B5EF4-FFF2-40B4-BE49-F238E27FC236}">
                <a16:creationId xmlns:a16="http://schemas.microsoft.com/office/drawing/2014/main" id="{C30475F0-EE3A-4617-AFAB-40BF7C148786}"/>
              </a:ext>
            </a:extLst>
          </p:cNvPr>
          <p:cNvSpPr>
            <a:spLocks noGrp="1"/>
          </p:cNvSpPr>
          <p:nvPr>
            <p:ph type="ftr" sz="quarter" idx="3"/>
          </p:nvPr>
        </p:nvSpPr>
        <p:spPr>
          <a:xfrm>
            <a:off x="9005888" y="392469"/>
            <a:ext cx="2743200" cy="176715"/>
          </a:xfrm>
          <a:prstGeom prst="rect">
            <a:avLst/>
          </a:prstGeom>
        </p:spPr>
        <p:txBody>
          <a:bodyPr vert="horz" lIns="0" tIns="0" rIns="0" bIns="0" rtlCol="0" anchor="b" anchorCtr="0"/>
          <a:lstStyle>
            <a:lvl1pPr algn="r">
              <a:defRPr sz="900" i="1">
                <a:solidFill>
                  <a:srgbClr val="454D55"/>
                </a:solidFill>
              </a:defRPr>
            </a:lvl1pPr>
          </a:lstStyle>
          <a:p>
            <a:endParaRPr lang="ru-RU" dirty="0"/>
          </a:p>
        </p:txBody>
      </p:sp>
      <p:sp>
        <p:nvSpPr>
          <p:cNvPr id="6" name="Slide Number Placeholder 5">
            <a:extLst>
              <a:ext uri="{FF2B5EF4-FFF2-40B4-BE49-F238E27FC236}">
                <a16:creationId xmlns:a16="http://schemas.microsoft.com/office/drawing/2014/main" id="{8AA07E7D-9F5C-43AC-A03A-432F6CB44929}"/>
              </a:ext>
            </a:extLst>
          </p:cNvPr>
          <p:cNvSpPr>
            <a:spLocks noGrp="1"/>
          </p:cNvSpPr>
          <p:nvPr>
            <p:ph type="sldNum" sz="quarter" idx="4"/>
          </p:nvPr>
        </p:nvSpPr>
        <p:spPr>
          <a:xfrm>
            <a:off x="442913" y="392470"/>
            <a:ext cx="395287" cy="176715"/>
          </a:xfrm>
          <a:prstGeom prst="rect">
            <a:avLst/>
          </a:prstGeom>
        </p:spPr>
        <p:txBody>
          <a:bodyPr vert="horz" lIns="0" tIns="0" rIns="0" bIns="0" rtlCol="0" anchor="b" anchorCtr="0"/>
          <a:lstStyle>
            <a:lvl1pPr algn="l">
              <a:defRPr sz="900" i="1">
                <a:solidFill>
                  <a:srgbClr val="454D55"/>
                </a:solidFill>
              </a:defRPr>
            </a:lvl1pPr>
          </a:lstStyle>
          <a:p>
            <a:fld id="{93C1428B-5ACF-4E79-A091-05E2328DA75D}" type="slidenum">
              <a:rPr lang="ru-RU" smtClean="0"/>
              <a:pPr/>
              <a:t>‹#›</a:t>
            </a:fld>
            <a:endParaRPr lang="ru-RU"/>
          </a:p>
        </p:txBody>
      </p:sp>
    </p:spTree>
    <p:extLst>
      <p:ext uri="{BB962C8B-B14F-4D97-AF65-F5344CB8AC3E}">
        <p14:creationId xmlns:p14="http://schemas.microsoft.com/office/powerpoint/2010/main" val="6278580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hf sldNum="0" hdr="0" ftr="0" dt="0"/>
  <p:txStyles>
    <p:titleStyle>
      <a:lvl1pPr algn="l" defTabSz="914400"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pos="7401">
          <p15:clr>
            <a:srgbClr val="F26B43"/>
          </p15:clr>
        </p15:guide>
        <p15:guide id="4" orient="horz" pos="40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44811-DB5D-4055-BE3F-9E8AA8EA3896}" type="datetime1">
              <a:rPr lang="en-US" smtClean="0"/>
              <a:t>11/2/2022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889D1-2D9F-4810-9EEA-97F66C484802}" type="slidenum">
              <a:rPr lang="en-US" smtClean="0"/>
              <a:t>‹#›</a:t>
            </a:fld>
            <a:endParaRPr lang="en-US" dirty="0"/>
          </a:p>
        </p:txBody>
      </p:sp>
    </p:spTree>
    <p:extLst>
      <p:ext uri="{BB962C8B-B14F-4D97-AF65-F5344CB8AC3E}">
        <p14:creationId xmlns:p14="http://schemas.microsoft.com/office/powerpoint/2010/main" val="25373178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E0223-0204-4A3C-B501-762759EC4302}" type="datetime1">
              <a:rPr lang="en-US" smtClean="0"/>
              <a:t>11/2/2022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25602416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394B-C45F-493F-957B-FCF0F304752C}"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a:p>
        </p:txBody>
      </p:sp>
    </p:spTree>
    <p:extLst>
      <p:ext uri="{BB962C8B-B14F-4D97-AF65-F5344CB8AC3E}">
        <p14:creationId xmlns:p14="http://schemas.microsoft.com/office/powerpoint/2010/main" val="202025393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tapevents.mil/Assets/ResourceContent/TAP/Managing_Your_Transition.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0.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6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hyperlink" Target="https://cerebralboinkfest.blogspot.com/2011/03/punctuation-with-identity-crisi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dodsurveys.mil/tap" TargetMode="External"/><Relationship Id="rId2" Type="http://schemas.openxmlformats.org/officeDocument/2006/relationships/image" Target="../media/image11.png"/><Relationship Id="rId1" Type="http://schemas.openxmlformats.org/officeDocument/2006/relationships/slideLayout" Target="../slideLayouts/slideLayout37.xml"/><Relationship Id="rId6" Type="http://schemas.openxmlformats.org/officeDocument/2006/relationships/hyperlink" Target="http://www.pngall.com/feedback-png/download/33101" TargetMode="External"/><Relationship Id="rId5" Type="http://schemas.openxmlformats.org/officeDocument/2006/relationships/image" Target="../media/image50.pn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2.png"/><Relationship Id="rId4" Type="http://schemas.microsoft.com/office/2017/06/relationships/model3d" Target="../media/model3d1.glb"/></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hyperlink" Target="https://www.dodtap.mil/" TargetMode="Externa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3AEB7D-439A-56AA-7B94-A9C03E13E99F}"/>
              </a:ext>
            </a:extLst>
          </p:cNvPr>
          <p:cNvSpPr/>
          <p:nvPr/>
        </p:nvSpPr>
        <p:spPr>
          <a:xfrm>
            <a:off x="0" y="1810328"/>
            <a:ext cx="12192000" cy="422563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2905129" y="2228107"/>
            <a:ext cx="6221883" cy="304698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QR code on the right or the URL below to go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https://www.tapevents.mil/Assets/ResourceContent/TAP/Managing_Your_Transition.pdf</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PG on your  computer or email it to yourself if using a government computer</a:t>
            </a:r>
          </a:p>
        </p:txBody>
      </p:sp>
      <p:sp>
        <p:nvSpPr>
          <p:cNvPr id="5" name="Rectangle 4"/>
          <p:cNvSpPr/>
          <p:nvPr/>
        </p:nvSpPr>
        <p:spPr>
          <a:xfrm>
            <a:off x="1764659" y="286871"/>
            <a:ext cx="8743483"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Managing Your (MY) Transition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 participant GUIDE (PG)</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8" name="TextBox 7">
            <a:extLst>
              <a:ext uri="{FF2B5EF4-FFF2-40B4-BE49-F238E27FC236}">
                <a16:creationId xmlns:a16="http://schemas.microsoft.com/office/drawing/2014/main" id="{4614E8C7-1B93-4A70-95DE-835A1F491104}"/>
              </a:ext>
            </a:extLst>
          </p:cNvPr>
          <p:cNvSpPr txBox="1"/>
          <p:nvPr/>
        </p:nvSpPr>
        <p:spPr>
          <a:xfrm>
            <a:off x="939103" y="6158317"/>
            <a:ext cx="1076694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CC66"/>
                </a:solidFill>
                <a:effectLst>
                  <a:outerShdw blurRad="38100" dist="38100" dir="2700000" algn="tl">
                    <a:srgbClr val="000000">
                      <a:alpha val="43137"/>
                    </a:srgbClr>
                  </a:outerShdw>
                </a:effectLst>
                <a:uLnTx/>
                <a:uFillTx/>
                <a:latin typeface="Calibri" panose="020F0502020204030204"/>
                <a:ea typeface="+mn-ea"/>
                <a:cs typeface="+mn-cs"/>
              </a:rPr>
              <a:t>NOTE:  The corresponding page of the PG will appear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CC66"/>
                </a:solidFill>
                <a:effectLst>
                  <a:outerShdw blurRad="38100" dist="38100" dir="2700000" algn="tl">
                    <a:srgbClr val="000000">
                      <a:alpha val="43137"/>
                    </a:srgbClr>
                  </a:outerShdw>
                </a:effectLst>
                <a:uLnTx/>
                <a:uFillTx/>
                <a:latin typeface="Calibri" panose="020F0502020204030204"/>
                <a:ea typeface="+mn-ea"/>
                <a:cs typeface="+mn-cs"/>
              </a:rPr>
              <a:t>the left, bottom corner of each slide. </a:t>
            </a:r>
          </a:p>
        </p:txBody>
      </p:sp>
      <p:cxnSp>
        <p:nvCxnSpPr>
          <p:cNvPr id="12" name="Straight Arrow Connector 11">
            <a:extLst>
              <a:ext uri="{FF2B5EF4-FFF2-40B4-BE49-F238E27FC236}">
                <a16:creationId xmlns:a16="http://schemas.microsoft.com/office/drawing/2014/main" id="{860B9F5F-56C7-4FFF-8367-DC12687BC2A1}"/>
              </a:ext>
            </a:extLst>
          </p:cNvPr>
          <p:cNvCxnSpPr>
            <a:cxnSpLocks/>
          </p:cNvCxnSpPr>
          <p:nvPr/>
        </p:nvCxnSpPr>
        <p:spPr>
          <a:xfrm flipH="1">
            <a:off x="1260551" y="6538912"/>
            <a:ext cx="1821862"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90D4F7B2-9D5B-4634-8B19-7A7E42541066}"/>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19</a:t>
            </a:r>
          </a:p>
        </p:txBody>
      </p:sp>
      <p:grpSp>
        <p:nvGrpSpPr>
          <p:cNvPr id="3" name="Group 2">
            <a:extLst>
              <a:ext uri="{FF2B5EF4-FFF2-40B4-BE49-F238E27FC236}">
                <a16:creationId xmlns:a16="http://schemas.microsoft.com/office/drawing/2014/main" id="{5614079D-6040-8AC2-A7B9-A709E0E312B9}"/>
              </a:ext>
            </a:extLst>
          </p:cNvPr>
          <p:cNvGrpSpPr/>
          <p:nvPr/>
        </p:nvGrpSpPr>
        <p:grpSpPr>
          <a:xfrm>
            <a:off x="482734" y="2346128"/>
            <a:ext cx="2149281" cy="2810946"/>
            <a:chOff x="723228" y="1888338"/>
            <a:chExt cx="2808685" cy="3468488"/>
          </a:xfrm>
        </p:grpSpPr>
        <p:sp>
          <p:nvSpPr>
            <p:cNvPr id="18" name="Rectangle 17">
              <a:extLst>
                <a:ext uri="{FF2B5EF4-FFF2-40B4-BE49-F238E27FC236}">
                  <a16:creationId xmlns:a16="http://schemas.microsoft.com/office/drawing/2014/main" id="{60E1286D-97D2-4F9D-AFEC-5E4203B31724}"/>
                </a:ext>
              </a:extLst>
            </p:cNvPr>
            <p:cNvSpPr/>
            <p:nvPr/>
          </p:nvSpPr>
          <p:spPr>
            <a:xfrm rot="20940000">
              <a:off x="905223" y="2077501"/>
              <a:ext cx="2626690" cy="32793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0E1286D-97D2-4F9D-AFEC-5E4203B31724}"/>
                </a:ext>
              </a:extLst>
            </p:cNvPr>
            <p:cNvSpPr/>
            <p:nvPr/>
          </p:nvSpPr>
          <p:spPr>
            <a:xfrm rot="20940000">
              <a:off x="785119" y="1995979"/>
              <a:ext cx="2626690" cy="32793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rot="-660000">
              <a:off x="723228" y="1888338"/>
              <a:ext cx="2559894" cy="3304124"/>
            </a:xfrm>
            <a:prstGeom prst="rect">
              <a:avLst/>
            </a:prstGeom>
          </p:spPr>
        </p:pic>
      </p:grpSp>
      <p:pic>
        <p:nvPicPr>
          <p:cNvPr id="17" name="Picture 16">
            <a:extLst>
              <a:ext uri="{FF2B5EF4-FFF2-40B4-BE49-F238E27FC236}">
                <a16:creationId xmlns:a16="http://schemas.microsoft.com/office/drawing/2014/main" id="{439F9F1A-16EE-2AFF-EF97-A6615E4C2CCF}"/>
              </a:ext>
            </a:extLst>
          </p:cNvPr>
          <p:cNvPicPr>
            <a:picLocks noChangeAspect="1"/>
          </p:cNvPicPr>
          <p:nvPr/>
        </p:nvPicPr>
        <p:blipFill>
          <a:blip r:embed="rId6"/>
          <a:stretch>
            <a:fillRect/>
          </a:stretch>
        </p:blipFill>
        <p:spPr>
          <a:xfrm>
            <a:off x="9183079" y="2282749"/>
            <a:ext cx="2650126" cy="2688396"/>
          </a:xfrm>
          <a:prstGeom prst="rect">
            <a:avLst/>
          </a:prstGeom>
        </p:spPr>
      </p:pic>
    </p:spTree>
    <p:extLst>
      <p:ext uri="{BB962C8B-B14F-4D97-AF65-F5344CB8AC3E}">
        <p14:creationId xmlns:p14="http://schemas.microsoft.com/office/powerpoint/2010/main" val="16941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235837"/>
            <a:ext cx="12192000" cy="2123658"/>
          </a:xfrm>
          <a:prstGeom prst="rect">
            <a:avLst/>
          </a:prstGeom>
        </p:spPr>
        <p:txBody>
          <a:bodyPr wrap="square">
            <a:spAutoFit/>
          </a:bodyPr>
          <a:lstStyle/>
          <a:p>
            <a:pPr algn="ctr" defTabSz="914400">
              <a:defRPr/>
            </a:pPr>
            <a:r>
              <a:rPr lang="en-US" sz="6600" b="1" cap="all" dirty="0">
                <a:solidFill>
                  <a:schemeClr val="bg1"/>
                </a:solidFill>
                <a:latin typeface="Franklin Gothic Medium" panose="020B0603020102020204" pitchFamily="34" charset="0"/>
              </a:rPr>
              <a:t>WHAT ARE YOUR</a:t>
            </a:r>
          </a:p>
          <a:p>
            <a:pPr algn="ctr" defTabSz="914400">
              <a:defRPr/>
            </a:pPr>
            <a:r>
              <a:rPr lang="en-US" sz="6600" b="1" cap="all" dirty="0">
                <a:solidFill>
                  <a:schemeClr val="bg1"/>
                </a:solidFill>
                <a:latin typeface="Franklin Gothic Medium" panose="020B0603020102020204" pitchFamily="34" charset="0"/>
              </a:rPr>
              <a:t> TRANSITION CONCERNS?</a:t>
            </a:r>
            <a:endParaRPr lang="en-US" sz="6600" dirty="0">
              <a:solidFill>
                <a:schemeClr val="bg1"/>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68633"/>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7</a:t>
            </a:r>
          </a:p>
        </p:txBody>
      </p:sp>
    </p:spTree>
    <p:extLst>
      <p:ext uri="{BB962C8B-B14F-4D97-AF65-F5344CB8AC3E}">
        <p14:creationId xmlns:p14="http://schemas.microsoft.com/office/powerpoint/2010/main" val="1226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68912"/>
            <a:ext cx="11315700" cy="830997"/>
          </a:xfrm>
          <a:prstGeom prst="rect">
            <a:avLst/>
          </a:prstGeom>
        </p:spPr>
        <p:txBody>
          <a:bodyPr wrap="square">
            <a:spAutoFit/>
          </a:bodyPr>
          <a:lstStyle/>
          <a:p>
            <a:pPr algn="r" defTabSz="914400">
              <a:defRPr/>
            </a:pPr>
            <a:r>
              <a:rPr lang="en-US" sz="4800" b="1" cap="all" dirty="0">
                <a:solidFill>
                  <a:schemeClr val="bg1"/>
                </a:solidFill>
                <a:latin typeface="Franklin Gothic Medium" panose="020B0603020102020204" pitchFamily="34" charset="0"/>
              </a:rPr>
              <a:t>TRANSITION CONCERNS</a:t>
            </a:r>
            <a:endParaRPr lang="en-US" sz="4800" dirty="0">
              <a:solidFill>
                <a:schemeClr val="bg1"/>
              </a:solidFill>
              <a:latin typeface="Franklin Gothic Medium" panose="020B0603020102020204" pitchFamily="34" charset="0"/>
            </a:endParaRPr>
          </a:p>
        </p:txBody>
      </p:sp>
      <p:sp>
        <p:nvSpPr>
          <p:cNvPr id="7" name="TextBox 6"/>
          <p:cNvSpPr txBox="1"/>
          <p:nvPr/>
        </p:nvSpPr>
        <p:spPr>
          <a:xfrm>
            <a:off x="3734050" y="1324203"/>
            <a:ext cx="9753099" cy="5032147"/>
          </a:xfrm>
          <a:prstGeom prst="rect">
            <a:avLst/>
          </a:prstGeom>
          <a:noFill/>
        </p:spPr>
        <p:txBody>
          <a:bodyPr wrap="square" rtlCol="0">
            <a:spAutoFit/>
          </a:bodyPr>
          <a:lstStyle/>
          <a:p>
            <a:pPr marL="457200" indent="-457200">
              <a:lnSpc>
                <a:spcPct val="150000"/>
              </a:lnSpc>
              <a:buClr>
                <a:srgbClr val="43B0F1"/>
              </a:buClr>
              <a:buFont typeface="Wingdings" panose="05000000000000000000" pitchFamily="2" charset="2"/>
              <a:buChar char="§"/>
            </a:pPr>
            <a:r>
              <a:rPr lang="en-US" sz="2900" dirty="0">
                <a:solidFill>
                  <a:schemeClr val="bg1"/>
                </a:solidFill>
              </a:rPr>
              <a:t>Feeling a Loss of Purpose/Identity </a:t>
            </a:r>
          </a:p>
          <a:p>
            <a:pPr marL="457200" indent="-457200">
              <a:lnSpc>
                <a:spcPct val="150000"/>
              </a:lnSpc>
              <a:buClr>
                <a:srgbClr val="43B0F1"/>
              </a:buClr>
              <a:buFont typeface="Wingdings" panose="05000000000000000000" pitchFamily="2" charset="2"/>
              <a:buChar char="§"/>
            </a:pPr>
            <a:r>
              <a:rPr lang="en-US" sz="2900" dirty="0">
                <a:solidFill>
                  <a:schemeClr val="bg1"/>
                </a:solidFill>
              </a:rPr>
              <a:t>Not Receiving a Guaranteed Paycheck </a:t>
            </a:r>
          </a:p>
          <a:p>
            <a:pPr marL="457200" indent="-457200">
              <a:lnSpc>
                <a:spcPct val="150000"/>
              </a:lnSpc>
              <a:buClr>
                <a:srgbClr val="43B0F1"/>
              </a:buClr>
              <a:buFont typeface="Wingdings" panose="05000000000000000000" pitchFamily="2" charset="2"/>
              <a:buChar char="§"/>
            </a:pPr>
            <a:r>
              <a:rPr lang="en-US" sz="2900" dirty="0">
                <a:solidFill>
                  <a:schemeClr val="bg1"/>
                </a:solidFill>
              </a:rPr>
              <a:t>Getting/Keeping the Right Job </a:t>
            </a:r>
          </a:p>
          <a:p>
            <a:pPr marL="457200" indent="-457200">
              <a:lnSpc>
                <a:spcPct val="150000"/>
              </a:lnSpc>
              <a:buClr>
                <a:srgbClr val="43B0F1"/>
              </a:buClr>
              <a:buFont typeface="Wingdings" panose="05000000000000000000" pitchFamily="2" charset="2"/>
              <a:buChar char="§"/>
            </a:pPr>
            <a:r>
              <a:rPr lang="en-US" sz="2900" dirty="0">
                <a:solidFill>
                  <a:schemeClr val="bg1"/>
                </a:solidFill>
              </a:rPr>
              <a:t>Going into Debt </a:t>
            </a:r>
          </a:p>
          <a:p>
            <a:pPr marL="457200" indent="-457200">
              <a:lnSpc>
                <a:spcPct val="150000"/>
              </a:lnSpc>
              <a:buClr>
                <a:srgbClr val="43B0F1"/>
              </a:buClr>
              <a:buFont typeface="Wingdings" panose="05000000000000000000" pitchFamily="2" charset="2"/>
              <a:buChar char="§"/>
            </a:pPr>
            <a:r>
              <a:rPr lang="en-US" sz="2900" dirty="0">
                <a:solidFill>
                  <a:schemeClr val="bg1"/>
                </a:solidFill>
              </a:rPr>
              <a:t>Obtaining and Paying for Health Care </a:t>
            </a:r>
          </a:p>
          <a:p>
            <a:pPr marL="457200" indent="-457200">
              <a:lnSpc>
                <a:spcPct val="150000"/>
              </a:lnSpc>
              <a:buClr>
                <a:srgbClr val="43B0F1"/>
              </a:buClr>
              <a:buFont typeface="Wingdings" panose="05000000000000000000" pitchFamily="2" charset="2"/>
              <a:buChar char="§"/>
            </a:pPr>
            <a:r>
              <a:rPr lang="en-US" sz="2900" dirty="0">
                <a:solidFill>
                  <a:schemeClr val="bg1"/>
                </a:solidFill>
              </a:rPr>
              <a:t>Losing the Military Support System</a:t>
            </a:r>
          </a:p>
          <a:p>
            <a:pPr marL="457200" indent="-457200">
              <a:buFont typeface="Wingdings" panose="05000000000000000000" pitchFamily="2" charset="2"/>
              <a:buChar char="§"/>
            </a:pPr>
            <a:endParaRPr lang="en-US" sz="3000" b="1" dirty="0">
              <a:solidFill>
                <a:schemeClr val="bg1"/>
              </a:solidFill>
            </a:endParaRPr>
          </a:p>
          <a:p>
            <a:pPr marL="457200" indent="-457200">
              <a:buFont typeface="Wingdings" panose="05000000000000000000" pitchFamily="2" charset="2"/>
              <a:buChar char="§"/>
            </a:pPr>
            <a:endParaRPr lang="en-US" sz="3000" b="1" dirty="0">
              <a:solidFill>
                <a:schemeClr val="bg1"/>
              </a:solidFill>
            </a:endParaRPr>
          </a:p>
        </p:txBody>
      </p:sp>
      <p:sp>
        <p:nvSpPr>
          <p:cNvPr id="8" name="TextBox 7">
            <a:extLst>
              <a:ext uri="{FF2B5EF4-FFF2-40B4-BE49-F238E27FC236}">
                <a16:creationId xmlns:a16="http://schemas.microsoft.com/office/drawing/2014/main" id="{578999A7-F73A-422A-A4BB-1006A5BBDC3B}"/>
              </a:ext>
            </a:extLst>
          </p:cNvPr>
          <p:cNvSpPr txBox="1"/>
          <p:nvPr/>
        </p:nvSpPr>
        <p:spPr>
          <a:xfrm>
            <a:off x="114654" y="6356350"/>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noProof="0"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a:t>
            </a:r>
            <a:r>
              <a:rPr lang="en-US" b="1" dirty="0">
                <a:solidFill>
                  <a:prstClr val="white"/>
                </a:solidFill>
                <a:latin typeface="Calibri" panose="020F0502020204030204"/>
              </a:rPr>
              <a:t>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1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a:stretch>
        </a:blipFill>
        <a:effectLst/>
      </p:bgPr>
    </p:bg>
    <p:spTree>
      <p:nvGrpSpPr>
        <p:cNvPr id="1" name=""/>
        <p:cNvGrpSpPr/>
        <p:nvPr/>
      </p:nvGrpSpPr>
      <p:grpSpPr>
        <a:xfrm>
          <a:off x="0" y="0"/>
          <a:ext cx="0" cy="0"/>
          <a:chOff x="0" y="0"/>
          <a:chExt cx="0" cy="0"/>
        </a:xfrm>
      </p:grpSpPr>
      <p:sp>
        <p:nvSpPr>
          <p:cNvPr id="5" name="Rectangle 4"/>
          <p:cNvSpPr/>
          <p:nvPr/>
        </p:nvSpPr>
        <p:spPr>
          <a:xfrm>
            <a:off x="1505307" y="734894"/>
            <a:ext cx="918138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LOSS OF PURPOSE AND IDENTITY</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13" name="TextBox 12">
            <a:extLst>
              <a:ext uri="{FF2B5EF4-FFF2-40B4-BE49-F238E27FC236}">
                <a16:creationId xmlns:a16="http://schemas.microsoft.com/office/drawing/2014/main" id="{90D4F7B2-9D5B-4634-8B19-7A7E42541066}"/>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a:t>
            </a:r>
          </a:p>
        </p:txBody>
      </p:sp>
      <p:grpSp>
        <p:nvGrpSpPr>
          <p:cNvPr id="10" name="Group 9"/>
          <p:cNvGrpSpPr/>
          <p:nvPr/>
        </p:nvGrpSpPr>
        <p:grpSpPr>
          <a:xfrm>
            <a:off x="1920593" y="1891105"/>
            <a:ext cx="8350813" cy="4009548"/>
            <a:chOff x="0" y="0"/>
            <a:chExt cx="3218688" cy="2028766"/>
          </a:xfrm>
          <a:effectLst>
            <a:outerShdw blurRad="50800" dist="50800" dir="5400000" algn="ctr" rotWithShape="0">
              <a:srgbClr val="5B9BD5"/>
            </a:outerShdw>
          </a:effectLst>
        </p:grpSpPr>
        <p:sp>
          <p:nvSpPr>
            <p:cNvPr id="11" name="Rectangle 10"/>
            <p:cNvSpPr/>
            <p:nvPr/>
          </p:nvSpPr>
          <p:spPr>
            <a:xfrm>
              <a:off x="0" y="0"/>
              <a:ext cx="3218688" cy="2028766"/>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4" name="Group 13"/>
            <p:cNvGrpSpPr/>
            <p:nvPr/>
          </p:nvGrpSpPr>
          <p:grpSpPr>
            <a:xfrm>
              <a:off x="0" y="19050"/>
              <a:ext cx="2249424" cy="832104"/>
              <a:chOff x="228600" y="0"/>
              <a:chExt cx="1472184" cy="1024127"/>
            </a:xfrm>
          </p:grpSpPr>
          <p:sp>
            <p:nvSpPr>
              <p:cNvPr id="16" name="Rectangle 10"/>
              <p:cNvSpPr/>
              <p:nvPr/>
            </p:nvSpPr>
            <p:spPr>
              <a:xfrm>
                <a:off x="228600" y="0"/>
                <a:ext cx="1466258" cy="1012274"/>
              </a:xfrm>
              <a:custGeom>
                <a:avLst/>
                <a:gdLst>
                  <a:gd name="connsiteX0" fmla="*/ 0 w 2240281"/>
                  <a:gd name="connsiteY0" fmla="*/ 0 h 822960"/>
                  <a:gd name="connsiteX1" fmla="*/ 2240281 w 2240281"/>
                  <a:gd name="connsiteY1" fmla="*/ 0 h 822960"/>
                  <a:gd name="connsiteX2" fmla="*/ 2240281 w 2240281"/>
                  <a:gd name="connsiteY2" fmla="*/ 822960 h 822960"/>
                  <a:gd name="connsiteX3" fmla="*/ 0 w 2240281"/>
                  <a:gd name="connsiteY3" fmla="*/ 822960 h 822960"/>
                  <a:gd name="connsiteX4" fmla="*/ 0 w 2240281"/>
                  <a:gd name="connsiteY4" fmla="*/ 0 h 822960"/>
                  <a:gd name="connsiteX0" fmla="*/ 0 w 2240281"/>
                  <a:gd name="connsiteY0" fmla="*/ 0 h 822960"/>
                  <a:gd name="connsiteX1" fmla="*/ 2240281 w 2240281"/>
                  <a:gd name="connsiteY1" fmla="*/ 0 h 822960"/>
                  <a:gd name="connsiteX2" fmla="*/ 1659256 w 2240281"/>
                  <a:gd name="connsiteY2" fmla="*/ 222885 h 822960"/>
                  <a:gd name="connsiteX3" fmla="*/ 0 w 2240281"/>
                  <a:gd name="connsiteY3" fmla="*/ 822960 h 822960"/>
                  <a:gd name="connsiteX4" fmla="*/ 0 w 2240281"/>
                  <a:gd name="connsiteY4" fmla="*/ 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281" h="822960">
                    <a:moveTo>
                      <a:pt x="0" y="0"/>
                    </a:moveTo>
                    <a:lnTo>
                      <a:pt x="2240281" y="0"/>
                    </a:lnTo>
                    <a:lnTo>
                      <a:pt x="1659256" y="222885"/>
                    </a:lnTo>
                    <a:lnTo>
                      <a:pt x="0" y="822960"/>
                    </a:lnTo>
                    <a:lnTo>
                      <a:pt x="0" y="0"/>
                    </a:lnTo>
                    <a:close/>
                  </a:path>
                </a:pathLst>
              </a:custGeom>
              <a:solidFill>
                <a:srgbClr val="5B9BD5"/>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Rectangle 16"/>
              <p:cNvSpPr/>
              <p:nvPr/>
            </p:nvSpPr>
            <p:spPr>
              <a:xfrm>
                <a:off x="228600" y="0"/>
                <a:ext cx="1472184" cy="1024127"/>
              </a:xfrm>
              <a:prstGeom prst="rect">
                <a:avLst/>
              </a:prstGeom>
              <a:blipFill>
                <a:blip r:embed="rId4"/>
                <a:stretch>
                  <a:fillRect/>
                </a:stretch>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5" name="Text Box 29"/>
            <p:cNvSpPr txBox="1"/>
            <p:nvPr/>
          </p:nvSpPr>
          <p:spPr>
            <a:xfrm>
              <a:off x="458244" y="268047"/>
              <a:ext cx="2635405" cy="1678614"/>
            </a:xfrm>
            <a:prstGeom prst="rect">
              <a:avLst/>
            </a:prstGeom>
            <a:noFill/>
            <a:ln w="6350">
              <a:noFill/>
            </a:ln>
            <a:effectLst/>
          </p:spPr>
          <p:txBody>
            <a:bodyPr rot="0" spcFirstLastPara="0" vert="horz" wrap="square" lIns="45720" tIns="9144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Verdana" panose="020B0604030504040204" pitchFamily="34" charset="0"/>
                  <a:ea typeface="Times New Roman" panose="02020603050405020304" pitchFamily="18" charset="0"/>
                  <a:cs typeface="Arial" panose="020B0604020202020204" pitchFamily="34" charset="0"/>
                </a:rPr>
                <a:t>“</a:t>
              </a:r>
              <a:r>
                <a:rPr kumimoji="0" lang="en-US" b="0" i="1" u="none" strike="noStrike" kern="0" cap="none" spc="0" normalizeH="0" baseline="0" noProof="0" dirty="0">
                  <a:ln>
                    <a:noFill/>
                  </a:ln>
                  <a:solidFill>
                    <a:sysClr val="windowText" lastClr="000000"/>
                  </a:solidFill>
                  <a:effectLst/>
                  <a:uLnTx/>
                  <a:uFillTx/>
                  <a:latin typeface="Verdana" panose="020B0604030504040204" pitchFamily="34" charset="0"/>
                  <a:ea typeface="Times New Roman" panose="02020603050405020304" pitchFamily="18" charset="0"/>
                  <a:cs typeface="Arial" panose="020B0604020202020204" pitchFamily="34" charset="0"/>
                </a:rPr>
                <a:t>The biggest issue Service members encounter when they get out is losing the comradery that comes with being in the military. They lose that brother-/sister-in-arms family connection. The second biggest issue is losing their sense of purpose. When you’re in the military, you have a common mission that’s shared with your brothers and sisters, and when you get out, that purpose and the identity you carved out during your time in the Service is gone.”</a:t>
              </a:r>
              <a:endParaRPr kumimoji="0" lang="en-US" b="0" i="0" u="none" strike="noStrike" kern="0" cap="none" spc="0" normalizeH="0" baseline="0" noProof="0" dirty="0">
                <a:ln>
                  <a:noFill/>
                </a:ln>
                <a:solidFill>
                  <a:sysClr val="windowText" lastClr="000000"/>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a:p>
              <a:pPr marL="1828800" marR="0" lvl="0" indent="457200" algn="just" defTabSz="914400" eaLnBrk="1" fontAlgn="auto" latinLnBrk="0" hangingPunct="1">
                <a:lnSpc>
                  <a:spcPct val="115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Verdana" panose="020B0604030504040204" pitchFamily="34" charset="0"/>
                  <a:ea typeface="Times New Roman" panose="02020603050405020304" pitchFamily="18" charset="0"/>
                  <a:cs typeface="Arial" panose="020B0604020202020204" pitchFamily="34" charset="0"/>
                </a:rPr>
                <a:t>_Medically Discharged NCO</a:t>
              </a:r>
              <a:endParaRPr kumimoji="0" lang="en-US" b="0" i="0" u="none" strike="noStrike" kern="0" cap="none" spc="0" normalizeH="0" baseline="0" noProof="0" dirty="0">
                <a:ln>
                  <a:noFill/>
                </a:ln>
                <a:solidFill>
                  <a:sysClr val="windowText" lastClr="000000"/>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9674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4537" y="876866"/>
            <a:ext cx="11825027" cy="923330"/>
          </a:xfrm>
          <a:prstGeom prst="rect">
            <a:avLst/>
          </a:prstGeom>
        </p:spPr>
        <p:txBody>
          <a:bodyPr wrap="square">
            <a:spAutoFit/>
          </a:bodyPr>
          <a:lstStyle/>
          <a:p>
            <a:pPr lvl="0" algn="ctr" defTabSz="914400">
              <a:defRPr/>
            </a:pPr>
            <a:r>
              <a:rPr lang="en-US" sz="5400" b="1" cap="all" dirty="0">
                <a:solidFill>
                  <a:prstClr val="white"/>
                </a:solidFill>
                <a:latin typeface="Franklin Gothic Medium" panose="020B0603020102020204" pitchFamily="34" charset="0"/>
              </a:rPr>
              <a:t>FINDING NEW PURPOSE AND IDENTITY</a:t>
            </a:r>
            <a:endParaRPr lang="en-US" sz="5400" dirty="0">
              <a:solidFill>
                <a:prstClr val="white"/>
              </a:solidFill>
              <a:latin typeface="Franklin Gothic Medium" panose="020B0603020102020204" pitchFamily="34" charset="0"/>
            </a:endParaRPr>
          </a:p>
        </p:txBody>
      </p:sp>
      <p:sp>
        <p:nvSpPr>
          <p:cNvPr id="4" name="Rectangle 3"/>
          <p:cNvSpPr/>
          <p:nvPr/>
        </p:nvSpPr>
        <p:spPr>
          <a:xfrm>
            <a:off x="5946978" y="1865869"/>
            <a:ext cx="6096000" cy="4708981"/>
          </a:xfrm>
          <a:prstGeom prst="rect">
            <a:avLst/>
          </a:prstGeom>
        </p:spPr>
        <p:txBody>
          <a:bodyPr>
            <a:spAutoFit/>
          </a:bodyPr>
          <a:lstStyle/>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r>
              <a:rPr lang="en-US" sz="3000" kern="0" dirty="0">
                <a:solidFill>
                  <a:prstClr val="white"/>
                </a:solidFill>
              </a:rPr>
              <a:t>Self-reflect</a:t>
            </a:r>
            <a:r>
              <a:rPr kumimoji="0" lang="en-US" sz="3000" b="0" i="0" u="none" strike="noStrike" kern="0" cap="none" spc="0" normalizeH="0" baseline="0" noProof="0" dirty="0">
                <a:ln>
                  <a:noFill/>
                </a:ln>
                <a:solidFill>
                  <a:prstClr val="white"/>
                </a:solidFill>
                <a:effectLst/>
                <a:uLnTx/>
                <a:uFillTx/>
              </a:rPr>
              <a:t> and research to find a new purpose</a:t>
            </a: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endParaRPr lang="en-US" sz="3000" kern="0" dirty="0">
              <a:solidFill>
                <a:prstClr val="white"/>
              </a:solidFill>
            </a:endParaRP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r>
              <a:rPr kumimoji="0" lang="en-US" sz="3000" b="0" i="0" u="none" strike="noStrike" kern="0" cap="none" spc="0" normalizeH="0" baseline="0" noProof="0" dirty="0">
                <a:ln>
                  <a:noFill/>
                </a:ln>
                <a:solidFill>
                  <a:prstClr val="white"/>
                </a:solidFill>
                <a:effectLst/>
                <a:uLnTx/>
                <a:uFillTx/>
              </a:rPr>
              <a:t>Seek meaningful </a:t>
            </a:r>
            <a:r>
              <a:rPr lang="en-US" sz="3000" kern="0" noProof="0" dirty="0">
                <a:solidFill>
                  <a:prstClr val="white"/>
                </a:solidFill>
              </a:rPr>
              <a:t>e</a:t>
            </a:r>
            <a:r>
              <a:rPr kumimoji="0" lang="en-US" sz="3000" b="0" i="0" u="none" strike="noStrike" kern="0" cap="none" spc="0" normalizeH="0" baseline="0" noProof="0" dirty="0">
                <a:ln>
                  <a:noFill/>
                </a:ln>
                <a:solidFill>
                  <a:prstClr val="white"/>
                </a:solidFill>
                <a:effectLst/>
                <a:uLnTx/>
                <a:uFillTx/>
              </a:rPr>
              <a:t>mployment</a:t>
            </a: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endParaRPr lang="en-US" sz="3000" kern="0" dirty="0">
              <a:solidFill>
                <a:prstClr val="white"/>
              </a:solidFill>
            </a:endParaRP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r>
              <a:rPr kumimoji="0" lang="en-US" sz="3000" b="0" i="0" u="none" strike="noStrike" kern="0" cap="none" spc="0" normalizeH="0" baseline="0" noProof="0" dirty="0">
                <a:ln>
                  <a:noFill/>
                </a:ln>
                <a:solidFill>
                  <a:prstClr val="white"/>
                </a:solidFill>
                <a:effectLst/>
                <a:uLnTx/>
                <a:uFillTx/>
              </a:rPr>
              <a:t>Join veteran- and military-related </a:t>
            </a:r>
            <a:r>
              <a:rPr lang="en-US" sz="3000" kern="0" noProof="0" dirty="0">
                <a:solidFill>
                  <a:prstClr val="white"/>
                </a:solidFill>
              </a:rPr>
              <a:t>g</a:t>
            </a:r>
            <a:r>
              <a:rPr kumimoji="0" lang="en-US" sz="3000" b="0" i="0" u="none" strike="noStrike" kern="0" cap="none" spc="0" normalizeH="0" baseline="0" noProof="0" dirty="0">
                <a:ln>
                  <a:noFill/>
                </a:ln>
                <a:solidFill>
                  <a:prstClr val="white"/>
                </a:solidFill>
                <a:effectLst/>
                <a:uLnTx/>
                <a:uFillTx/>
              </a:rPr>
              <a:t>roups</a:t>
            </a: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endParaRPr kumimoji="0" lang="en-US" sz="3000" b="0" i="0" u="none" strike="noStrike" kern="0" cap="none" spc="0" normalizeH="0" baseline="0" noProof="0" dirty="0">
              <a:ln>
                <a:noFill/>
              </a:ln>
              <a:solidFill>
                <a:prstClr val="white"/>
              </a:solidFill>
              <a:effectLst/>
              <a:uLnTx/>
              <a:uFillTx/>
            </a:endParaRP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r>
              <a:rPr kumimoji="0" lang="en-US" sz="3000" b="0" i="0" u="none" strike="noStrike" kern="0" cap="none" spc="0" normalizeH="0" baseline="0" noProof="0" dirty="0">
                <a:ln>
                  <a:noFill/>
                </a:ln>
                <a:solidFill>
                  <a:prstClr val="white"/>
                </a:solidFill>
                <a:effectLst/>
                <a:uLnTx/>
                <a:uFillTx/>
              </a:rPr>
              <a:t>Find</a:t>
            </a:r>
            <a:r>
              <a:rPr kumimoji="0" lang="en-US" sz="3000" b="0" i="0" u="none" strike="noStrike" kern="0" cap="none" spc="0" normalizeH="0" noProof="0" dirty="0">
                <a:ln>
                  <a:noFill/>
                </a:ln>
                <a:solidFill>
                  <a:prstClr val="white"/>
                </a:solidFill>
                <a:effectLst/>
                <a:uLnTx/>
                <a:uFillTx/>
              </a:rPr>
              <a:t> a cause where you can</a:t>
            </a:r>
            <a:r>
              <a:rPr kumimoji="0" lang="en-US" sz="3000" b="0" i="0" u="none" strike="noStrike" kern="0" cap="none" spc="0" normalizeH="0" baseline="0" noProof="0" dirty="0">
                <a:ln>
                  <a:noFill/>
                </a:ln>
                <a:solidFill>
                  <a:prstClr val="white"/>
                </a:solidFill>
                <a:effectLst/>
                <a:uLnTx/>
                <a:uFillTx/>
              </a:rPr>
              <a:t> use your skills in your </a:t>
            </a:r>
            <a:r>
              <a:rPr lang="en-US" sz="3000" kern="0" noProof="0" dirty="0">
                <a:solidFill>
                  <a:prstClr val="white"/>
                </a:solidFill>
              </a:rPr>
              <a:t>c</a:t>
            </a:r>
            <a:r>
              <a:rPr kumimoji="0" lang="en-US" sz="3000" b="0" i="0" u="none" strike="noStrike" kern="0" cap="none" spc="0" normalizeH="0" baseline="0" noProof="0" dirty="0">
                <a:ln>
                  <a:noFill/>
                </a:ln>
                <a:solidFill>
                  <a:prstClr val="white"/>
                </a:solidFill>
                <a:effectLst/>
                <a:uLnTx/>
                <a:uFillTx/>
              </a:rPr>
              <a:t>ommunity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610" y="1914565"/>
            <a:ext cx="4732566" cy="4732566"/>
          </a:xfrm>
          <a:prstGeom prst="rect">
            <a:avLst/>
          </a:prstGeom>
        </p:spPr>
      </p:pic>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a:t>
            </a:r>
          </a:p>
        </p:txBody>
      </p:sp>
    </p:spTree>
    <p:extLst>
      <p:ext uri="{BB962C8B-B14F-4D97-AF65-F5344CB8AC3E}">
        <p14:creationId xmlns:p14="http://schemas.microsoft.com/office/powerpoint/2010/main" val="226242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536" y="4063127"/>
            <a:ext cx="7333914" cy="2215991"/>
          </a:xfrm>
          <a:prstGeom prst="rect">
            <a:avLst/>
          </a:prstGeom>
          <a:noFill/>
        </p:spPr>
        <p:txBody>
          <a:bodyPr wrap="square" rtlCol="0">
            <a:spAutoFit/>
          </a:bodyPr>
          <a:lstStyle/>
          <a:p>
            <a:pPr marL="514350" indent="-514350">
              <a:buFont typeface="Wingdings" panose="05000000000000000000" pitchFamily="2" charset="2"/>
              <a:buChar char="Ø"/>
            </a:pPr>
            <a:r>
              <a:rPr lang="en-US" sz="3600" b="1" dirty="0">
                <a:solidFill>
                  <a:srgbClr val="43B0F1"/>
                </a:solidFill>
              </a:rPr>
              <a:t>TOP RESILIENCY TIPS: </a:t>
            </a:r>
          </a:p>
          <a:p>
            <a:pPr marL="1371600" lvl="2" indent="-457200">
              <a:buClr>
                <a:schemeClr val="accent1"/>
              </a:buClr>
              <a:buFont typeface="Wingdings" panose="05000000000000000000" pitchFamily="2" charset="2"/>
              <a:buChar char="§"/>
            </a:pPr>
            <a:r>
              <a:rPr lang="en-US" sz="2800" dirty="0">
                <a:solidFill>
                  <a:schemeClr val="bg1"/>
                </a:solidFill>
              </a:rPr>
              <a:t>Be Realistic</a:t>
            </a:r>
          </a:p>
          <a:p>
            <a:pPr marL="1371600" lvl="2" indent="-457200">
              <a:buClr>
                <a:schemeClr val="accent1"/>
              </a:buClr>
              <a:buFont typeface="Wingdings" panose="05000000000000000000" pitchFamily="2" charset="2"/>
              <a:buChar char="§"/>
            </a:pPr>
            <a:r>
              <a:rPr lang="en-US" sz="2800" dirty="0">
                <a:solidFill>
                  <a:schemeClr val="bg1"/>
                </a:solidFill>
              </a:rPr>
              <a:t>Turn Challenges into Opportunities</a:t>
            </a:r>
          </a:p>
          <a:p>
            <a:pPr marL="1371600" lvl="2" indent="-457200">
              <a:buClr>
                <a:schemeClr val="accent1"/>
              </a:buClr>
              <a:buFont typeface="Wingdings" panose="05000000000000000000" pitchFamily="2" charset="2"/>
              <a:buChar char="§"/>
            </a:pPr>
            <a:r>
              <a:rPr lang="en-US" sz="2800" dirty="0">
                <a:solidFill>
                  <a:schemeClr val="bg1"/>
                </a:solidFill>
              </a:rPr>
              <a:t>Learn from Adversity</a:t>
            </a:r>
          </a:p>
          <a:p>
            <a:endParaRPr lang="en-US" dirty="0">
              <a:solidFill>
                <a:schemeClr val="bg1"/>
              </a:solidFill>
            </a:endParaRPr>
          </a:p>
        </p:txBody>
      </p:sp>
      <p:sp>
        <p:nvSpPr>
          <p:cNvPr id="9" name="TextBox 8"/>
          <p:cNvSpPr txBox="1"/>
          <p:nvPr/>
        </p:nvSpPr>
        <p:spPr>
          <a:xfrm>
            <a:off x="142875" y="1299709"/>
            <a:ext cx="7496175" cy="2246769"/>
          </a:xfrm>
          <a:prstGeom prst="rect">
            <a:avLst/>
          </a:prstGeom>
          <a:noFill/>
        </p:spPr>
        <p:txBody>
          <a:bodyPr wrap="square" rtlCol="0">
            <a:spAutoFit/>
          </a:bodyPr>
          <a:lstStyle/>
          <a:p>
            <a:pPr algn="ctr"/>
            <a:r>
              <a:rPr lang="en-US" sz="3600" i="1" dirty="0">
                <a:solidFill>
                  <a:schemeClr val="bg1"/>
                </a:solidFill>
              </a:rPr>
              <a:t>“…The process of adapting well in </a:t>
            </a:r>
          </a:p>
          <a:p>
            <a:pPr algn="ctr"/>
            <a:r>
              <a:rPr lang="en-US" sz="3600" i="1" dirty="0">
                <a:solidFill>
                  <a:schemeClr val="bg1"/>
                </a:solidFill>
              </a:rPr>
              <a:t>the face of change, adversity, or </a:t>
            </a:r>
          </a:p>
          <a:p>
            <a:pPr algn="ctr"/>
            <a:r>
              <a:rPr lang="en-US" sz="3600" i="1" dirty="0">
                <a:solidFill>
                  <a:schemeClr val="bg1"/>
                </a:solidFill>
              </a:rPr>
              <a:t>significant sources of stress” </a:t>
            </a:r>
          </a:p>
          <a:p>
            <a:pPr algn="ctr"/>
            <a:r>
              <a:rPr lang="en-US" sz="3200" i="1" dirty="0">
                <a:solidFill>
                  <a:schemeClr val="bg1"/>
                </a:solidFill>
              </a:rPr>
              <a:t>								</a:t>
            </a:r>
            <a:r>
              <a:rPr lang="en-US" sz="1200" i="1" dirty="0">
                <a:solidFill>
                  <a:schemeClr val="bg1"/>
                </a:solidFill>
              </a:rPr>
              <a:t>(Source: American Psychological Association)</a:t>
            </a:r>
          </a:p>
        </p:txBody>
      </p:sp>
      <p:sp>
        <p:nvSpPr>
          <p:cNvPr id="10" name="Rectangle 9"/>
          <p:cNvSpPr/>
          <p:nvPr/>
        </p:nvSpPr>
        <p:spPr>
          <a:xfrm>
            <a:off x="142875" y="263550"/>
            <a:ext cx="7496175" cy="830997"/>
          </a:xfrm>
          <a:prstGeom prst="rect">
            <a:avLst/>
          </a:prstGeom>
        </p:spPr>
        <p:txBody>
          <a:bodyPr wrap="square">
            <a:spAutoFit/>
          </a:bodyPr>
          <a:lstStyle/>
          <a:p>
            <a:pPr algn="ctr" defTabSz="914400">
              <a:defRPr/>
            </a:pPr>
            <a:r>
              <a:rPr lang="en-US" sz="4800" b="1" cap="all" dirty="0">
                <a:solidFill>
                  <a:schemeClr val="bg1"/>
                </a:solidFill>
                <a:latin typeface="Franklin Gothic Medium" panose="020B0603020102020204" pitchFamily="34" charset="0"/>
              </a:rPr>
              <a:t>RESILIENCY IN TRANSITION</a:t>
            </a:r>
            <a:endParaRPr lang="en-US" sz="4800" dirty="0">
              <a:solidFill>
                <a:schemeClr val="bg1"/>
              </a:solidFill>
              <a:latin typeface="Franklin Gothic Medium" panose="020B0603020102020204" pitchFamily="34" charset="0"/>
            </a:endParaRPr>
          </a:p>
        </p:txBody>
      </p:sp>
      <p:sp>
        <p:nvSpPr>
          <p:cNvPr id="6" name="TextBox 5">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11</a:t>
            </a:r>
          </a:p>
        </p:txBody>
      </p:sp>
    </p:spTree>
    <p:extLst>
      <p:ext uri="{BB962C8B-B14F-4D97-AF65-F5344CB8AC3E}">
        <p14:creationId xmlns:p14="http://schemas.microsoft.com/office/powerpoint/2010/main" val="383261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37382" y="2399629"/>
            <a:ext cx="9030712" cy="4739759"/>
          </a:xfrm>
          <a:prstGeom prst="rect">
            <a:avLst/>
          </a:prstGeom>
          <a:noFill/>
        </p:spPr>
        <p:txBody>
          <a:bodyPr wrap="square" rtlCol="0">
            <a:spAutoFit/>
          </a:bodyPr>
          <a:lstStyle/>
          <a:p>
            <a:pPr algn="ctr">
              <a:spcAft>
                <a:spcPts val="1200"/>
              </a:spcAft>
            </a:pPr>
            <a:r>
              <a:rPr lang="en-US" sz="2800" b="1" dirty="0">
                <a:solidFill>
                  <a:schemeClr val="bg1"/>
                </a:solidFill>
              </a:rPr>
              <a:t>Isolation/Apathy</a:t>
            </a:r>
          </a:p>
          <a:p>
            <a:pPr algn="ctr">
              <a:spcAft>
                <a:spcPts val="1200"/>
              </a:spcAft>
            </a:pPr>
            <a:r>
              <a:rPr lang="en-US" sz="2800" b="1" dirty="0">
                <a:solidFill>
                  <a:schemeClr val="bg1"/>
                </a:solidFill>
              </a:rPr>
              <a:t>Irritability/Exhaustion</a:t>
            </a:r>
          </a:p>
          <a:p>
            <a:pPr algn="ctr">
              <a:spcAft>
                <a:spcPts val="1200"/>
              </a:spcAft>
            </a:pPr>
            <a:r>
              <a:rPr lang="en-US" sz="2800" b="1" dirty="0">
                <a:solidFill>
                  <a:schemeClr val="bg1"/>
                </a:solidFill>
              </a:rPr>
              <a:t>Headaches/Depression</a:t>
            </a:r>
          </a:p>
          <a:p>
            <a:pPr algn="ctr">
              <a:spcAft>
                <a:spcPts val="1200"/>
              </a:spcAft>
            </a:pPr>
            <a:r>
              <a:rPr lang="en-US" sz="2800" b="1" dirty="0">
                <a:solidFill>
                  <a:schemeClr val="bg1"/>
                </a:solidFill>
              </a:rPr>
              <a:t>Decreased Communication</a:t>
            </a:r>
          </a:p>
          <a:p>
            <a:pPr algn="ctr">
              <a:spcAft>
                <a:spcPts val="1200"/>
              </a:spcAft>
            </a:pPr>
            <a:r>
              <a:rPr lang="en-US" sz="2800" b="1" dirty="0">
                <a:solidFill>
                  <a:schemeClr val="bg1"/>
                </a:solidFill>
              </a:rPr>
              <a:t>Changes in Appetite or Sleep</a:t>
            </a:r>
          </a:p>
          <a:p>
            <a:pPr algn="ctr">
              <a:spcAft>
                <a:spcPts val="1200"/>
              </a:spcAft>
            </a:pPr>
            <a:r>
              <a:rPr lang="en-US" sz="2800" b="1" dirty="0">
                <a:solidFill>
                  <a:schemeClr val="bg1"/>
                </a:solidFill>
              </a:rPr>
              <a:t>Increased Use of Alcohol or Drugs</a:t>
            </a:r>
          </a:p>
          <a:p>
            <a:pPr algn="ctr">
              <a:spcAft>
                <a:spcPts val="1200"/>
              </a:spcAft>
            </a:pPr>
            <a:r>
              <a:rPr lang="en-US" sz="2800" b="1" dirty="0">
                <a:solidFill>
                  <a:schemeClr val="bg1"/>
                </a:solidFill>
              </a:rPr>
              <a:t>Feelings of Anxiety or Helplessness</a:t>
            </a:r>
          </a:p>
          <a:p>
            <a:endParaRPr lang="en-US" dirty="0"/>
          </a:p>
          <a:p>
            <a:endParaRPr lang="en-US" dirty="0"/>
          </a:p>
        </p:txBody>
      </p:sp>
      <p:sp>
        <p:nvSpPr>
          <p:cNvPr id="8" name="Title 1"/>
          <p:cNvSpPr>
            <a:spLocks noGrp="1"/>
          </p:cNvSpPr>
          <p:nvPr>
            <p:ph type="title"/>
          </p:nvPr>
        </p:nvSpPr>
        <p:spPr>
          <a:xfrm>
            <a:off x="836996" y="514792"/>
            <a:ext cx="10605127" cy="1143000"/>
          </a:xfrm>
        </p:spPr>
        <p:txBody>
          <a:bodyPr>
            <a:noAutofit/>
          </a:bodyPr>
          <a:lstStyle/>
          <a:p>
            <a:r>
              <a:rPr lang="en-US" sz="5400" b="1" dirty="0">
                <a:solidFill>
                  <a:schemeClr val="bg1"/>
                </a:solidFill>
                <a:latin typeface="Franklin Gothic Medium" panose="020B0603020102020204" pitchFamily="34" charset="0"/>
              </a:rPr>
              <a:t>MANAGING TRANSITION STRESS</a:t>
            </a:r>
          </a:p>
        </p:txBody>
      </p:sp>
      <p:sp>
        <p:nvSpPr>
          <p:cNvPr id="7" name="Title 1"/>
          <p:cNvSpPr txBox="1">
            <a:spLocks/>
          </p:cNvSpPr>
          <p:nvPr/>
        </p:nvSpPr>
        <p:spPr>
          <a:xfrm>
            <a:off x="3074275" y="1560994"/>
            <a:ext cx="5956926" cy="7462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rgbClr val="43B0F1"/>
                </a:solidFill>
                <a:latin typeface="Franklin Gothic Medium" panose="020B0603020102020204" pitchFamily="34" charset="0"/>
              </a:rPr>
              <a:t>(Some) Symptoms of Stress:</a:t>
            </a:r>
          </a:p>
        </p:txBody>
      </p:sp>
      <p:sp>
        <p:nvSpPr>
          <p:cNvPr id="6" name="TextBox 5">
            <a:extLst>
              <a:ext uri="{FF2B5EF4-FFF2-40B4-BE49-F238E27FC236}">
                <a16:creationId xmlns:a16="http://schemas.microsoft.com/office/drawing/2014/main" id="{578999A7-F73A-422A-A4BB-1006A5BBDC3B}"/>
              </a:ext>
            </a:extLst>
          </p:cNvPr>
          <p:cNvSpPr txBox="1"/>
          <p:nvPr/>
        </p:nvSpPr>
        <p:spPr>
          <a:xfrm>
            <a:off x="69602" y="641416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12</a:t>
            </a:r>
          </a:p>
        </p:txBody>
      </p:sp>
    </p:spTree>
    <p:extLst>
      <p:ext uri="{BB962C8B-B14F-4D97-AF65-F5344CB8AC3E}">
        <p14:creationId xmlns:p14="http://schemas.microsoft.com/office/powerpoint/2010/main" val="5780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37022" y="18309"/>
            <a:ext cx="4454978" cy="1143000"/>
          </a:xfrm>
        </p:spPr>
        <p:txBody>
          <a:bodyPr>
            <a:normAutofit/>
          </a:bodyPr>
          <a:lstStyle/>
          <a:p>
            <a:r>
              <a:rPr lang="en-US" sz="4000" b="1" dirty="0">
                <a:solidFill>
                  <a:schemeClr val="bg1"/>
                </a:solidFill>
                <a:latin typeface="Franklin Gothic Medium" panose="020B0603020102020204" pitchFamily="34" charset="0"/>
              </a:rPr>
              <a:t>RELIEVING STRESS</a:t>
            </a:r>
          </a:p>
        </p:txBody>
      </p:sp>
      <p:sp>
        <p:nvSpPr>
          <p:cNvPr id="24" name="TextBox 23"/>
          <p:cNvSpPr txBox="1"/>
          <p:nvPr/>
        </p:nvSpPr>
        <p:spPr>
          <a:xfrm>
            <a:off x="7823433" y="1028962"/>
            <a:ext cx="4368567" cy="6801862"/>
          </a:xfrm>
          <a:prstGeom prst="rect">
            <a:avLst/>
          </a:prstGeom>
          <a:noFill/>
        </p:spPr>
        <p:txBody>
          <a:bodyPr wrap="square" numCol="1" rtlCol="0">
            <a:spAutoFit/>
          </a:bodyPr>
          <a:lstStyle/>
          <a:p>
            <a:pPr>
              <a:lnSpc>
                <a:spcPct val="150000"/>
              </a:lnSpc>
            </a:pPr>
            <a:r>
              <a:rPr lang="en-US" sz="2800" dirty="0">
                <a:solidFill>
                  <a:schemeClr val="bg1"/>
                </a:solidFill>
              </a:rPr>
              <a:t>Communicate</a:t>
            </a:r>
          </a:p>
          <a:p>
            <a:pPr>
              <a:lnSpc>
                <a:spcPct val="150000"/>
              </a:lnSpc>
            </a:pPr>
            <a:r>
              <a:rPr lang="en-US" sz="2800" dirty="0">
                <a:solidFill>
                  <a:schemeClr val="bg1"/>
                </a:solidFill>
              </a:rPr>
              <a:t>Ask for Help</a:t>
            </a:r>
          </a:p>
          <a:p>
            <a:pPr>
              <a:lnSpc>
                <a:spcPct val="150000"/>
              </a:lnSpc>
            </a:pPr>
            <a:r>
              <a:rPr lang="en-US" sz="2800" dirty="0">
                <a:solidFill>
                  <a:schemeClr val="bg1"/>
                </a:solidFill>
              </a:rPr>
              <a:t>Exercise </a:t>
            </a:r>
          </a:p>
          <a:p>
            <a:pPr>
              <a:lnSpc>
                <a:spcPct val="150000"/>
              </a:lnSpc>
            </a:pPr>
            <a:r>
              <a:rPr lang="en-US" sz="2800" dirty="0">
                <a:solidFill>
                  <a:schemeClr val="bg1"/>
                </a:solidFill>
              </a:rPr>
              <a:t>Eat Well and Drink Water</a:t>
            </a:r>
          </a:p>
          <a:p>
            <a:pPr>
              <a:lnSpc>
                <a:spcPct val="150000"/>
              </a:lnSpc>
            </a:pPr>
            <a:r>
              <a:rPr lang="en-US" sz="2800" dirty="0">
                <a:solidFill>
                  <a:schemeClr val="bg1"/>
                </a:solidFill>
              </a:rPr>
              <a:t>Breathe or Meditate </a:t>
            </a:r>
          </a:p>
          <a:p>
            <a:pPr>
              <a:lnSpc>
                <a:spcPct val="150000"/>
              </a:lnSpc>
            </a:pPr>
            <a:r>
              <a:rPr lang="en-US" sz="2800" dirty="0">
                <a:solidFill>
                  <a:schemeClr val="bg1"/>
                </a:solidFill>
              </a:rPr>
              <a:t>Fun with Family and Friends</a:t>
            </a:r>
          </a:p>
          <a:p>
            <a:pPr marL="457200" indent="-457200">
              <a:buFont typeface="Wingdings" panose="05000000000000000000" pitchFamily="2" charset="2"/>
              <a:buChar char="§"/>
            </a:pPr>
            <a:endParaRPr lang="en-US" sz="2400" b="1" dirty="0">
              <a:solidFill>
                <a:srgbClr val="001746"/>
              </a:solidFill>
            </a:endParaRPr>
          </a:p>
          <a:p>
            <a:endParaRPr lang="en-US" sz="2000" b="1" dirty="0">
              <a:solidFill>
                <a:srgbClr val="001746"/>
              </a:solidFill>
            </a:endParaRPr>
          </a:p>
          <a:p>
            <a:endParaRPr lang="en-US" sz="2000" b="1" dirty="0">
              <a:solidFill>
                <a:srgbClr val="001746"/>
              </a:solidFill>
            </a:endParaRPr>
          </a:p>
          <a:p>
            <a:endParaRPr lang="en-US" sz="2000" b="1" dirty="0">
              <a:solidFill>
                <a:srgbClr val="001746"/>
              </a:solidFill>
            </a:endParaRPr>
          </a:p>
          <a:p>
            <a:endParaRPr lang="en-US" sz="2000" b="1" dirty="0">
              <a:solidFill>
                <a:srgbClr val="001746"/>
              </a:solidFill>
            </a:endParaRPr>
          </a:p>
          <a:p>
            <a:endParaRPr lang="en-US" sz="2000" b="1" dirty="0">
              <a:solidFill>
                <a:srgbClr val="001746"/>
              </a:solidFill>
            </a:endParaRPr>
          </a:p>
          <a:p>
            <a:endParaRPr lang="en-US" sz="2000" b="1" dirty="0">
              <a:solidFill>
                <a:srgbClr val="001746"/>
              </a:solidFill>
            </a:endParaRPr>
          </a:p>
          <a:p>
            <a:endParaRPr lang="en-US" sz="2000" b="1" dirty="0">
              <a:solidFill>
                <a:srgbClr val="001746"/>
              </a:solidFill>
            </a:endParaRPr>
          </a:p>
          <a:p>
            <a:endParaRPr lang="en-US" sz="2000" b="1" dirty="0">
              <a:solidFill>
                <a:srgbClr val="001746"/>
              </a:solidFill>
            </a:endParaRPr>
          </a:p>
        </p:txBody>
      </p:sp>
      <p:sp>
        <p:nvSpPr>
          <p:cNvPr id="27" name="TextBox 26"/>
          <p:cNvSpPr txBox="1"/>
          <p:nvPr/>
        </p:nvSpPr>
        <p:spPr>
          <a:xfrm>
            <a:off x="8135491" y="5131675"/>
            <a:ext cx="3458205" cy="646331"/>
          </a:xfrm>
          <a:prstGeom prst="rect">
            <a:avLst/>
          </a:prstGeom>
          <a:noFill/>
        </p:spPr>
        <p:txBody>
          <a:bodyPr wrap="square" rtlCol="0">
            <a:spAutoFit/>
          </a:bodyPr>
          <a:lstStyle/>
          <a:p>
            <a:pPr algn="ctr"/>
            <a:r>
              <a:rPr lang="en-US" sz="3600" b="1" dirty="0">
                <a:solidFill>
                  <a:schemeClr val="bg1"/>
                </a:solidFill>
              </a:rPr>
              <a:t>BE FLEXIBLE!</a:t>
            </a:r>
          </a:p>
        </p:txBody>
      </p:sp>
      <p:sp>
        <p:nvSpPr>
          <p:cNvPr id="6" name="TextBox 5">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12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1997839"/>
            <a:ext cx="12192001"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a:noFill/>
                </a:ln>
                <a:solidFill>
                  <a:prstClr val="white"/>
                </a:solidFill>
                <a:effectLst/>
                <a:uLnTx/>
                <a:uFillTx/>
                <a:latin typeface="Franklin Gothic Medium" panose="020B0603020102020204" pitchFamily="34" charset="0"/>
                <a:ea typeface="+mn-ea"/>
                <a:cs typeface="+mn-cs"/>
              </a:rPr>
              <a:t>WHAT ARE SOME differences</a:t>
            </a:r>
            <a:r>
              <a:rPr kumimoji="0" lang="en-US" sz="6000" b="1" i="0" u="none" strike="noStrike" kern="1200" cap="all" spc="0" normalizeH="0" noProof="0" dirty="0">
                <a:ln>
                  <a:noFill/>
                </a:ln>
                <a:solidFill>
                  <a:prstClr val="white"/>
                </a:solidFill>
                <a:effectLst/>
                <a:uLnTx/>
                <a:uFillTx/>
                <a:latin typeface="Franklin Gothic Medium" panose="020B0603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noProof="0" dirty="0">
                <a:ln>
                  <a:noFill/>
                </a:ln>
                <a:solidFill>
                  <a:prstClr val="white"/>
                </a:solidFill>
                <a:effectLst/>
                <a:uLnTx/>
                <a:uFillTx/>
                <a:latin typeface="Franklin Gothic Medium" panose="020B0603020102020204" pitchFamily="34" charset="0"/>
                <a:ea typeface="+mn-ea"/>
                <a:cs typeface="+mn-cs"/>
              </a:rPr>
              <a:t>between </a:t>
            </a:r>
            <a:r>
              <a:rPr kumimoji="0" lang="en-US" sz="6000" b="1" i="0" u="none" strike="noStrike" kern="1200" cap="all" spc="0" normalizeH="0" baseline="0" noProof="0" dirty="0">
                <a:ln>
                  <a:noFill/>
                </a:ln>
                <a:solidFill>
                  <a:prstClr val="white"/>
                </a:solidFill>
                <a:effectLst/>
                <a:uLnTx/>
                <a:uFillTx/>
                <a:latin typeface="Franklin Gothic Medium" panose="020B0603020102020204" pitchFamily="34" charset="0"/>
                <a:ea typeface="+mn-ea"/>
                <a:cs typeface="+mn-cs"/>
              </a:rPr>
              <a:t> MILITARY</a:t>
            </a:r>
            <a:r>
              <a:rPr kumimoji="0" lang="en-US" sz="6000" b="1" i="0" u="none" strike="noStrike" kern="1200" cap="all" spc="0" normalizeH="0" noProof="0" dirty="0">
                <a:ln>
                  <a:noFill/>
                </a:ln>
                <a:solidFill>
                  <a:prstClr val="white"/>
                </a:solidFill>
                <a:effectLst/>
                <a:uLnTx/>
                <a:uFillTx/>
                <a:latin typeface="Franklin Gothic Medium" panose="020B0603020102020204" pitchFamily="34" charset="0"/>
                <a:ea typeface="+mn-ea"/>
                <a:cs typeface="+mn-cs"/>
              </a:rPr>
              <a:t> and CIVILIAN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noProof="0" dirty="0">
                <a:ln>
                  <a:noFill/>
                </a:ln>
                <a:solidFill>
                  <a:prstClr val="white"/>
                </a:solidFill>
                <a:effectLst/>
                <a:uLnTx/>
                <a:uFillTx/>
                <a:latin typeface="Franklin Gothic Medium" panose="020B0603020102020204" pitchFamily="34" charset="0"/>
                <a:ea typeface="+mn-ea"/>
                <a:cs typeface="+mn-cs"/>
              </a:rPr>
              <a:t>CULTUREs?</a:t>
            </a:r>
            <a:endParaRPr kumimoji="0" lang="en-US" sz="60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endParaRPr>
          </a:p>
        </p:txBody>
      </p:sp>
      <p:sp>
        <p:nvSpPr>
          <p:cNvPr id="5" name="TextBox 4">
            <a:extLst>
              <a:ext uri="{FF2B5EF4-FFF2-40B4-BE49-F238E27FC236}">
                <a16:creationId xmlns:a16="http://schemas.microsoft.com/office/drawing/2014/main" id="{578999A7-F73A-422A-A4BB-1006A5BBDC3B}"/>
              </a:ext>
            </a:extLst>
          </p:cNvPr>
          <p:cNvSpPr txBox="1"/>
          <p:nvPr/>
        </p:nvSpPr>
        <p:spPr>
          <a:xfrm>
            <a:off x="0" y="6356350"/>
            <a:ext cx="1182757"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13</a:t>
            </a:r>
          </a:p>
        </p:txBody>
      </p:sp>
    </p:spTree>
    <p:extLst>
      <p:ext uri="{BB962C8B-B14F-4D97-AF65-F5344CB8AC3E}">
        <p14:creationId xmlns:p14="http://schemas.microsoft.com/office/powerpoint/2010/main" val="349522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87413" y="89659"/>
            <a:ext cx="7368107" cy="1754326"/>
          </a:xfrm>
          <a:prstGeom prst="rect">
            <a:avLst/>
          </a:prstGeom>
        </p:spPr>
        <p:txBody>
          <a:bodyPr wrap="none">
            <a:spAutoFit/>
          </a:bodyPr>
          <a:lstStyle/>
          <a:p>
            <a:pPr lvl="0" algn="ctr" defTabSz="914400">
              <a:defRPr/>
            </a:pPr>
            <a:r>
              <a:rPr lang="en-US" sz="5400" b="1" cap="all" dirty="0">
                <a:solidFill>
                  <a:prstClr val="white"/>
                </a:solidFill>
                <a:latin typeface="Franklin Gothic Medium" panose="020B0603020102020204" pitchFamily="34" charset="0"/>
              </a:rPr>
              <a:t>MILITARY and CIVILIAN </a:t>
            </a:r>
          </a:p>
          <a:p>
            <a:pPr lvl="0" algn="ctr" defTabSz="914400">
              <a:defRPr/>
            </a:pPr>
            <a:r>
              <a:rPr lang="en-US" sz="5400" b="1" cap="all" dirty="0">
                <a:solidFill>
                  <a:prstClr val="white"/>
                </a:solidFill>
                <a:latin typeface="Franklin Gothic Medium" panose="020B0603020102020204" pitchFamily="34" charset="0"/>
              </a:rPr>
              <a:t>CULTURE DIFFERENCES</a:t>
            </a:r>
            <a:endParaRPr lang="en-US" sz="5400" dirty="0">
              <a:solidFill>
                <a:prstClr val="white"/>
              </a:solidFill>
              <a:latin typeface="Franklin Gothic Medium" panose="020B0603020102020204" pitchFamily="34" charset="0"/>
            </a:endParaRPr>
          </a:p>
        </p:txBody>
      </p:sp>
      <p:sp>
        <p:nvSpPr>
          <p:cNvPr id="5" name="TextBox 4"/>
          <p:cNvSpPr txBox="1"/>
          <p:nvPr/>
        </p:nvSpPr>
        <p:spPr>
          <a:xfrm>
            <a:off x="1112203" y="2013051"/>
            <a:ext cx="7725384" cy="6186309"/>
          </a:xfrm>
          <a:prstGeom prst="rect">
            <a:avLst/>
          </a:prstGeom>
          <a:noFill/>
        </p:spPr>
        <p:txBody>
          <a:bodyPr wrap="square" numCol="2" rtlCol="0">
            <a:spAutoFit/>
          </a:bodyPr>
          <a:lstStyle/>
          <a:p>
            <a:pPr marL="457200" indent="-457200">
              <a:lnSpc>
                <a:spcPct val="150000"/>
              </a:lnSpc>
              <a:buClr>
                <a:srgbClr val="43B0F1"/>
              </a:buClr>
              <a:buFont typeface="Wingdings" panose="05000000000000000000" pitchFamily="2" charset="2"/>
              <a:buChar char="§"/>
            </a:pPr>
            <a:r>
              <a:rPr lang="en-US" sz="3200" dirty="0">
                <a:solidFill>
                  <a:schemeClr val="bg1"/>
                </a:solidFill>
              </a:rPr>
              <a:t>Personal Choice </a:t>
            </a:r>
          </a:p>
          <a:p>
            <a:pPr marL="457200" indent="-457200">
              <a:lnSpc>
                <a:spcPct val="150000"/>
              </a:lnSpc>
              <a:buClr>
                <a:srgbClr val="43B0F1"/>
              </a:buClr>
              <a:buFont typeface="Wingdings" panose="05000000000000000000" pitchFamily="2" charset="2"/>
              <a:buChar char="§"/>
            </a:pPr>
            <a:r>
              <a:rPr lang="en-US" sz="3200" dirty="0">
                <a:solidFill>
                  <a:schemeClr val="bg1"/>
                </a:solidFill>
              </a:rPr>
              <a:t>Attire </a:t>
            </a:r>
          </a:p>
          <a:p>
            <a:pPr marL="457200" indent="-457200">
              <a:lnSpc>
                <a:spcPct val="150000"/>
              </a:lnSpc>
              <a:buClr>
                <a:srgbClr val="43B0F1"/>
              </a:buClr>
              <a:buFont typeface="Wingdings" panose="05000000000000000000" pitchFamily="2" charset="2"/>
              <a:buChar char="§"/>
            </a:pPr>
            <a:r>
              <a:rPr lang="en-US" sz="3200" dirty="0">
                <a:solidFill>
                  <a:schemeClr val="bg1"/>
                </a:solidFill>
              </a:rPr>
              <a:t>Pay </a:t>
            </a:r>
          </a:p>
          <a:p>
            <a:pPr marL="457200" indent="-457200">
              <a:lnSpc>
                <a:spcPct val="150000"/>
              </a:lnSpc>
              <a:buClr>
                <a:srgbClr val="43B0F1"/>
              </a:buClr>
              <a:buFont typeface="Wingdings" panose="05000000000000000000" pitchFamily="2" charset="2"/>
              <a:buChar char="§"/>
            </a:pPr>
            <a:r>
              <a:rPr lang="en-US" sz="3200" dirty="0">
                <a:solidFill>
                  <a:schemeClr val="bg1"/>
                </a:solidFill>
              </a:rPr>
              <a:t>Work/Life Balance</a:t>
            </a:r>
          </a:p>
          <a:p>
            <a:pPr marL="457200" indent="-457200">
              <a:lnSpc>
                <a:spcPct val="150000"/>
              </a:lnSpc>
              <a:buClr>
                <a:srgbClr val="43B0F1"/>
              </a:buClr>
              <a:buFont typeface="Wingdings" panose="05000000000000000000" pitchFamily="2" charset="2"/>
              <a:buChar char="§"/>
            </a:pPr>
            <a:r>
              <a:rPr lang="en-US" sz="3200" dirty="0">
                <a:solidFill>
                  <a:schemeClr val="bg1"/>
                </a:solidFill>
              </a:rPr>
              <a:t>Housing </a:t>
            </a:r>
          </a:p>
          <a:p>
            <a:pPr marL="457200" indent="-457200">
              <a:lnSpc>
                <a:spcPct val="150000"/>
              </a:lnSpc>
              <a:buClr>
                <a:srgbClr val="43B0F1"/>
              </a:buClr>
              <a:buFont typeface="Wingdings" panose="05000000000000000000" pitchFamily="2" charset="2"/>
              <a:buChar char="§"/>
            </a:pPr>
            <a:r>
              <a:rPr lang="en-US" sz="3200" dirty="0">
                <a:solidFill>
                  <a:schemeClr val="bg1"/>
                </a:solidFill>
              </a:rPr>
              <a:t>Starting Over </a:t>
            </a:r>
          </a:p>
          <a:p>
            <a:pPr marL="457200" indent="-457200">
              <a:lnSpc>
                <a:spcPct val="150000"/>
              </a:lnSpc>
              <a:buClr>
                <a:srgbClr val="43B0F1"/>
              </a:buClr>
              <a:buFont typeface="Wingdings" panose="05000000000000000000" pitchFamily="2" charset="2"/>
              <a:buChar char="§"/>
            </a:pPr>
            <a:endParaRPr lang="en-US" sz="3200" dirty="0">
              <a:solidFill>
                <a:schemeClr val="bg1"/>
              </a:solidFill>
            </a:endParaRPr>
          </a:p>
          <a:p>
            <a:pPr marL="457200" indent="-457200">
              <a:lnSpc>
                <a:spcPct val="150000"/>
              </a:lnSpc>
              <a:buClr>
                <a:srgbClr val="43B0F1"/>
              </a:buClr>
              <a:buFont typeface="Wingdings" panose="05000000000000000000" pitchFamily="2" charset="2"/>
              <a:buChar char="§"/>
            </a:pPr>
            <a:endParaRPr lang="en-US" sz="3200" dirty="0">
              <a:solidFill>
                <a:schemeClr val="bg1"/>
              </a:solidFill>
            </a:endParaRPr>
          </a:p>
          <a:p>
            <a:pPr marL="457200" indent="-457200">
              <a:lnSpc>
                <a:spcPct val="150000"/>
              </a:lnSpc>
              <a:buClr>
                <a:srgbClr val="43B0F1"/>
              </a:buClr>
              <a:buFont typeface="Wingdings" panose="05000000000000000000" pitchFamily="2" charset="2"/>
              <a:buChar char="§"/>
            </a:pPr>
            <a:r>
              <a:rPr lang="en-US" sz="3200" dirty="0">
                <a:solidFill>
                  <a:schemeClr val="bg1"/>
                </a:solidFill>
              </a:rPr>
              <a:t>Service to Country</a:t>
            </a:r>
          </a:p>
          <a:p>
            <a:pPr marL="457200" indent="-457200">
              <a:lnSpc>
                <a:spcPct val="150000"/>
              </a:lnSpc>
              <a:buClr>
                <a:srgbClr val="43B0F1"/>
              </a:buClr>
              <a:buFont typeface="Wingdings" panose="05000000000000000000" pitchFamily="2" charset="2"/>
              <a:buChar char="§"/>
            </a:pPr>
            <a:r>
              <a:rPr lang="en-US" sz="3200" dirty="0">
                <a:solidFill>
                  <a:schemeClr val="bg1"/>
                </a:solidFill>
              </a:rPr>
              <a:t>We vs. I</a:t>
            </a:r>
          </a:p>
          <a:p>
            <a:pPr marL="457200" indent="-457200">
              <a:lnSpc>
                <a:spcPct val="150000"/>
              </a:lnSpc>
              <a:buClr>
                <a:srgbClr val="43B0F1"/>
              </a:buClr>
              <a:buFont typeface="Wingdings" panose="05000000000000000000" pitchFamily="2" charset="2"/>
              <a:buChar char="§"/>
            </a:pPr>
            <a:r>
              <a:rPr lang="en-US" sz="3200" dirty="0">
                <a:solidFill>
                  <a:schemeClr val="bg1"/>
                </a:solidFill>
              </a:rPr>
              <a:t>Peer Interaction</a:t>
            </a:r>
          </a:p>
          <a:p>
            <a:pPr marL="457200" indent="-457200">
              <a:lnSpc>
                <a:spcPct val="150000"/>
              </a:lnSpc>
              <a:buClr>
                <a:srgbClr val="43B0F1"/>
              </a:buClr>
              <a:buFont typeface="Wingdings" panose="05000000000000000000" pitchFamily="2" charset="2"/>
              <a:buChar char="§"/>
            </a:pPr>
            <a:r>
              <a:rPr lang="en-US" sz="3200" dirty="0">
                <a:solidFill>
                  <a:schemeClr val="bg1"/>
                </a:solidFill>
              </a:rPr>
              <a:t>Mission/Purpose</a:t>
            </a:r>
          </a:p>
          <a:p>
            <a:pPr marL="457200" indent="-457200">
              <a:lnSpc>
                <a:spcPct val="150000"/>
              </a:lnSpc>
              <a:buClr>
                <a:srgbClr val="43B0F1"/>
              </a:buClr>
              <a:buFont typeface="Wingdings" panose="05000000000000000000" pitchFamily="2" charset="2"/>
              <a:buChar char="§"/>
            </a:pPr>
            <a:r>
              <a:rPr lang="en-US" sz="3200" dirty="0">
                <a:solidFill>
                  <a:schemeClr val="bg1"/>
                </a:solidFill>
              </a:rPr>
              <a:t>Rank/Respect </a:t>
            </a:r>
          </a:p>
          <a:p>
            <a:pPr marL="457200" indent="-457200">
              <a:lnSpc>
                <a:spcPct val="150000"/>
              </a:lnSpc>
              <a:buClr>
                <a:srgbClr val="43B0F1"/>
              </a:buClr>
              <a:buFont typeface="Wingdings" panose="05000000000000000000" pitchFamily="2" charset="2"/>
              <a:buChar char="§"/>
            </a:pPr>
            <a:r>
              <a:rPr lang="en-US" sz="3200" dirty="0">
                <a:solidFill>
                  <a:schemeClr val="bg1"/>
                </a:solidFill>
              </a:rPr>
              <a:t>Language </a:t>
            </a:r>
          </a:p>
          <a:p>
            <a:endParaRPr lang="en-US" sz="3000" b="1" dirty="0">
              <a:solidFill>
                <a:schemeClr val="bg1"/>
              </a:solidFill>
            </a:endParaRPr>
          </a:p>
          <a:p>
            <a:pPr marL="457200" indent="-457200">
              <a:buFont typeface="Wingdings" panose="05000000000000000000" pitchFamily="2" charset="2"/>
              <a:buChar char="§"/>
            </a:pPr>
            <a:endParaRPr lang="en-US" sz="3000" b="1" dirty="0">
              <a:solidFill>
                <a:schemeClr val="bg1"/>
              </a:solidFill>
            </a:endParaRPr>
          </a:p>
        </p:txBody>
      </p:sp>
      <p:sp>
        <p:nvSpPr>
          <p:cNvPr id="6" name="TextBox 5">
            <a:extLst>
              <a:ext uri="{FF2B5EF4-FFF2-40B4-BE49-F238E27FC236}">
                <a16:creationId xmlns:a16="http://schemas.microsoft.com/office/drawing/2014/main" id="{578999A7-F73A-422A-A4BB-1006A5BBDC3B}"/>
              </a:ext>
            </a:extLst>
          </p:cNvPr>
          <p:cNvSpPr txBox="1"/>
          <p:nvPr/>
        </p:nvSpPr>
        <p:spPr>
          <a:xfrm>
            <a:off x="85778" y="6368633"/>
            <a:ext cx="1123647"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14</a:t>
            </a:r>
          </a:p>
        </p:txBody>
      </p:sp>
    </p:spTree>
    <p:extLst>
      <p:ext uri="{BB962C8B-B14F-4D97-AF65-F5344CB8AC3E}">
        <p14:creationId xmlns:p14="http://schemas.microsoft.com/office/powerpoint/2010/main" val="189596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2076541" y="1475755"/>
            <a:ext cx="7758873" cy="4826302"/>
          </a:xfrm>
          <a:prstGeom prst="cloudCallout">
            <a:avLst>
              <a:gd name="adj1" fmla="val -54649"/>
              <a:gd name="adj2" fmla="val 51482"/>
            </a:avLst>
          </a:prstGeom>
          <a:solidFill>
            <a:srgbClr val="CDF2FF"/>
          </a:solidFill>
          <a:effectLst>
            <a:outerShdw blurRad="177800" dist="381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2356586" y="396532"/>
            <a:ext cx="730947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TRANSITION MENTOR</a:t>
            </a:r>
          </a:p>
        </p:txBody>
      </p:sp>
      <p:sp>
        <p:nvSpPr>
          <p:cNvPr id="11" name="TextBox 10">
            <a:extLst>
              <a:ext uri="{FF2B5EF4-FFF2-40B4-BE49-F238E27FC236}">
                <a16:creationId xmlns:a16="http://schemas.microsoft.com/office/drawing/2014/main" id="{578999A7-F73A-422A-A4BB-1006A5BBDC3B}"/>
              </a:ext>
            </a:extLst>
          </p:cNvPr>
          <p:cNvSpPr txBox="1"/>
          <p:nvPr/>
        </p:nvSpPr>
        <p:spPr>
          <a:xfrm>
            <a:off x="85778" y="6368633"/>
            <a:ext cx="107800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17</a:t>
            </a:r>
          </a:p>
        </p:txBody>
      </p:sp>
      <p:sp>
        <p:nvSpPr>
          <p:cNvPr id="7" name="TextBox 6">
            <a:extLst>
              <a:ext uri="{FF2B5EF4-FFF2-40B4-BE49-F238E27FC236}">
                <a16:creationId xmlns:a16="http://schemas.microsoft.com/office/drawing/2014/main" id="{340B9527-ABBD-CAAC-7AA4-9B3E25BA896E}"/>
              </a:ext>
            </a:extLst>
          </p:cNvPr>
          <p:cNvSpPr txBox="1"/>
          <p:nvPr/>
        </p:nvSpPr>
        <p:spPr>
          <a:xfrm>
            <a:off x="3839609" y="2964129"/>
            <a:ext cx="404367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2121FF"/>
                </a:solidFill>
                <a:effectLst>
                  <a:outerShdw blurRad="38100" dist="38100" dir="2700000" algn="tl">
                    <a:srgbClr val="000000">
                      <a:alpha val="43137"/>
                    </a:srgbClr>
                  </a:outerShdw>
                </a:effectLst>
                <a:uLnTx/>
                <a:uFillTx/>
                <a:latin typeface="Calibri" panose="020F0502020204030204"/>
                <a:ea typeface="+mn-ea"/>
                <a:cs typeface="+mn-cs"/>
              </a:rPr>
              <a:t>Mentor</a:t>
            </a:r>
          </a:p>
        </p:txBody>
      </p:sp>
      <p:sp>
        <p:nvSpPr>
          <p:cNvPr id="8" name="TextBox 7">
            <a:extLst>
              <a:ext uri="{FF2B5EF4-FFF2-40B4-BE49-F238E27FC236}">
                <a16:creationId xmlns:a16="http://schemas.microsoft.com/office/drawing/2014/main" id="{F192BEB8-31B7-26C7-6C92-12E17182C32D}"/>
              </a:ext>
            </a:extLst>
          </p:cNvPr>
          <p:cNvSpPr txBox="1"/>
          <p:nvPr/>
        </p:nvSpPr>
        <p:spPr>
          <a:xfrm>
            <a:off x="3572087" y="4211151"/>
            <a:ext cx="21868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150" normalizeH="0" baseline="0" noProof="0" dirty="0">
                <a:ln>
                  <a:noFill/>
                </a:ln>
                <a:solidFill>
                  <a:srgbClr val="C49500"/>
                </a:solidFill>
                <a:effectLst/>
                <a:uLnTx/>
                <a:uFillTx/>
                <a:latin typeface="Verdana" panose="020B0604030504040204" pitchFamily="34" charset="0"/>
                <a:ea typeface="Verdana" panose="020B0604030504040204" pitchFamily="34" charset="0"/>
                <a:cs typeface="+mn-cs"/>
              </a:rPr>
              <a:t>Coach</a:t>
            </a:r>
          </a:p>
        </p:txBody>
      </p:sp>
      <p:sp>
        <p:nvSpPr>
          <p:cNvPr id="9" name="TextBox 8">
            <a:extLst>
              <a:ext uri="{FF2B5EF4-FFF2-40B4-BE49-F238E27FC236}">
                <a16:creationId xmlns:a16="http://schemas.microsoft.com/office/drawing/2014/main" id="{77594F56-A551-BE4A-E9AD-5B7966119EC2}"/>
              </a:ext>
            </a:extLst>
          </p:cNvPr>
          <p:cNvSpPr txBox="1"/>
          <p:nvPr/>
        </p:nvSpPr>
        <p:spPr>
          <a:xfrm>
            <a:off x="5758904" y="4457879"/>
            <a:ext cx="2013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srgbClr val="FF0066"/>
                </a:solidFill>
                <a:effectLst/>
                <a:uLnTx/>
                <a:uFillTx/>
                <a:latin typeface="Impact" panose="020B0806030902050204" pitchFamily="34" charset="0"/>
                <a:ea typeface="+mn-ea"/>
                <a:cs typeface="+mn-cs"/>
              </a:rPr>
              <a:t>Instructor</a:t>
            </a:r>
          </a:p>
        </p:txBody>
      </p:sp>
      <p:sp>
        <p:nvSpPr>
          <p:cNvPr id="10" name="TextBox 9">
            <a:extLst>
              <a:ext uri="{FF2B5EF4-FFF2-40B4-BE49-F238E27FC236}">
                <a16:creationId xmlns:a16="http://schemas.microsoft.com/office/drawing/2014/main" id="{B400AF20-7A97-A248-F1DB-A39A769202C9}"/>
              </a:ext>
            </a:extLst>
          </p:cNvPr>
          <p:cNvSpPr txBox="1"/>
          <p:nvPr/>
        </p:nvSpPr>
        <p:spPr>
          <a:xfrm>
            <a:off x="4999976" y="2896260"/>
            <a:ext cx="19415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0D5E71"/>
                </a:solidFill>
                <a:effectLst>
                  <a:outerShdw blurRad="38100" dist="38100" dir="2700000" algn="tl">
                    <a:srgbClr val="000000">
                      <a:alpha val="43137"/>
                    </a:srgbClr>
                  </a:outerShdw>
                </a:effectLst>
                <a:uLnTx/>
                <a:uFillTx/>
                <a:latin typeface="Ink Free" panose="03080402000500000000" pitchFamily="66" charset="0"/>
                <a:ea typeface="+mn-ea"/>
                <a:cs typeface="+mn-cs"/>
              </a:rPr>
              <a:t>Teacher</a:t>
            </a:r>
          </a:p>
        </p:txBody>
      </p:sp>
      <p:sp>
        <p:nvSpPr>
          <p:cNvPr id="12" name="TextBox 11">
            <a:extLst>
              <a:ext uri="{FF2B5EF4-FFF2-40B4-BE49-F238E27FC236}">
                <a16:creationId xmlns:a16="http://schemas.microsoft.com/office/drawing/2014/main" id="{099D3EB5-2831-98FE-17F7-3125B1B8250B}"/>
              </a:ext>
            </a:extLst>
          </p:cNvPr>
          <p:cNvSpPr txBox="1"/>
          <p:nvPr/>
        </p:nvSpPr>
        <p:spPr>
          <a:xfrm>
            <a:off x="5604791" y="2264812"/>
            <a:ext cx="19832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FF6600"/>
                </a:solidFill>
                <a:effectLst/>
                <a:uLnTx/>
                <a:uFillTx/>
                <a:latin typeface="Lucida Handwriting" panose="03010101010101010101" pitchFamily="66" charset="0"/>
                <a:ea typeface="+mn-ea"/>
                <a:cs typeface="+mn-cs"/>
              </a:rPr>
              <a:t>Guide</a:t>
            </a:r>
          </a:p>
        </p:txBody>
      </p:sp>
      <p:sp>
        <p:nvSpPr>
          <p:cNvPr id="13" name="TextBox 12">
            <a:extLst>
              <a:ext uri="{FF2B5EF4-FFF2-40B4-BE49-F238E27FC236}">
                <a16:creationId xmlns:a16="http://schemas.microsoft.com/office/drawing/2014/main" id="{81B95EE4-091D-0579-FA8C-AB2B1B17F914}"/>
              </a:ext>
            </a:extLst>
          </p:cNvPr>
          <p:cNvSpPr txBox="1"/>
          <p:nvPr/>
        </p:nvSpPr>
        <p:spPr>
          <a:xfrm>
            <a:off x="3174663" y="2422594"/>
            <a:ext cx="256192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00" normalizeH="0" baseline="0" noProof="0" dirty="0">
                <a:ln>
                  <a:noFill/>
                </a:ln>
                <a:solidFill>
                  <a:srgbClr val="652B91"/>
                </a:solidFill>
                <a:effectLst/>
                <a:uLnTx/>
                <a:uFillTx/>
                <a:latin typeface="Franklin Gothic Demi" panose="020B0703020102020204" pitchFamily="34" charset="0"/>
                <a:ea typeface="+mn-ea"/>
                <a:cs typeface="Times New Roman" panose="02020603050405020304" pitchFamily="18" charset="0"/>
              </a:rPr>
              <a:t>Counselor</a:t>
            </a:r>
          </a:p>
        </p:txBody>
      </p:sp>
      <p:sp>
        <p:nvSpPr>
          <p:cNvPr id="14" name="TextBox 13">
            <a:extLst>
              <a:ext uri="{FF2B5EF4-FFF2-40B4-BE49-F238E27FC236}">
                <a16:creationId xmlns:a16="http://schemas.microsoft.com/office/drawing/2014/main" id="{353CDA2A-B0E3-30D8-5E82-14E71ADFFE26}"/>
              </a:ext>
            </a:extLst>
          </p:cNvPr>
          <p:cNvSpPr txBox="1"/>
          <p:nvPr/>
        </p:nvSpPr>
        <p:spPr>
          <a:xfrm rot="5400000">
            <a:off x="6695045" y="3372614"/>
            <a:ext cx="27590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70AD47">
                    <a:lumMod val="50000"/>
                  </a:srgbClr>
                </a:solidFill>
                <a:effectLst/>
                <a:uLnTx/>
                <a:uFillTx/>
                <a:latin typeface="Century Gothic" panose="020B0502020202020204" pitchFamily="34" charset="0"/>
                <a:ea typeface="+mn-ea"/>
                <a:cs typeface="+mn-cs"/>
              </a:rPr>
              <a:t>Consultant</a:t>
            </a:r>
          </a:p>
        </p:txBody>
      </p:sp>
      <p:sp>
        <p:nvSpPr>
          <p:cNvPr id="15" name="TextBox 14">
            <a:extLst>
              <a:ext uri="{FF2B5EF4-FFF2-40B4-BE49-F238E27FC236}">
                <a16:creationId xmlns:a16="http://schemas.microsoft.com/office/drawing/2014/main" id="{E73CA21C-0046-DCDC-B1B0-106EEDE2200E}"/>
              </a:ext>
            </a:extLst>
          </p:cNvPr>
          <p:cNvSpPr txBox="1"/>
          <p:nvPr/>
        </p:nvSpPr>
        <p:spPr>
          <a:xfrm rot="16200000">
            <a:off x="2400600" y="3636326"/>
            <a:ext cx="178766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C00000"/>
                </a:solidFill>
                <a:effectLst/>
                <a:uLnTx/>
                <a:uFillTx/>
                <a:latin typeface="Calibri" panose="020F0502020204030204"/>
                <a:ea typeface="+mn-ea"/>
                <a:cs typeface="+mn-cs"/>
              </a:rPr>
              <a:t>Advisor</a:t>
            </a:r>
          </a:p>
        </p:txBody>
      </p:sp>
    </p:spTree>
    <p:extLst>
      <p:ext uri="{BB962C8B-B14F-4D97-AF65-F5344CB8AC3E}">
        <p14:creationId xmlns:p14="http://schemas.microsoft.com/office/powerpoint/2010/main" val="9713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3258" y="200023"/>
            <a:ext cx="1580349" cy="1578769"/>
          </a:xfrm>
          <a:prstGeom prst="rect">
            <a:avLst/>
          </a:prstGeom>
        </p:spPr>
      </p:pic>
      <p:grpSp>
        <p:nvGrpSpPr>
          <p:cNvPr id="2" name="Group 1"/>
          <p:cNvGrpSpPr/>
          <p:nvPr/>
        </p:nvGrpSpPr>
        <p:grpSpPr>
          <a:xfrm>
            <a:off x="1388269" y="411956"/>
            <a:ext cx="9315450" cy="4681001"/>
            <a:chOff x="1457325" y="411956"/>
            <a:chExt cx="9315450" cy="4681001"/>
          </a:xfrm>
        </p:grpSpPr>
        <p:sp>
          <p:nvSpPr>
            <p:cNvPr id="4" name="Rectangle 3"/>
            <p:cNvSpPr/>
            <p:nvPr/>
          </p:nvSpPr>
          <p:spPr>
            <a:xfrm>
              <a:off x="1457325" y="2538412"/>
              <a:ext cx="9315450" cy="2554545"/>
            </a:xfrm>
            <a:prstGeom prst="rect">
              <a:avLst/>
            </a:prstGeom>
          </p:spPr>
          <p:txBody>
            <a:bodyPr wrap="square">
              <a:spAutoFit/>
            </a:bodyPr>
            <a:lstStyle/>
            <a:p>
              <a:pPr algn="ctr" defTabSz="914400">
                <a:defRPr/>
              </a:pPr>
              <a:r>
                <a:rPr lang="en-US" sz="8000" b="1" cap="all" dirty="0">
                  <a:solidFill>
                    <a:srgbClr val="001746"/>
                  </a:solidFill>
                  <a:latin typeface="YALBswrqCsg 0"/>
                </a:rPr>
                <a:t>MANAGING YOUR (MY) TRANSITION</a:t>
              </a:r>
              <a:endParaRPr lang="en-US" sz="8000" dirty="0">
                <a:solidFill>
                  <a:srgbClr val="001746"/>
                </a:solidFill>
                <a:latin typeface="Calibri" panose="020F0502020204030204"/>
              </a:endParaRPr>
            </a:p>
          </p:txBody>
        </p:sp>
        <p:sp>
          <p:nvSpPr>
            <p:cNvPr id="7" name="Rectangle 6"/>
            <p:cNvSpPr/>
            <p:nvPr/>
          </p:nvSpPr>
          <p:spPr>
            <a:xfrm>
              <a:off x="4221067" y="411956"/>
              <a:ext cx="3716530" cy="461665"/>
            </a:xfrm>
            <a:prstGeom prst="rect">
              <a:avLst/>
            </a:prstGeom>
          </p:spPr>
          <p:txBody>
            <a:bodyPr wrap="none">
              <a:spAutoFit/>
            </a:bodyPr>
            <a:lstStyle/>
            <a:p>
              <a:pPr algn="ctr" defTabSz="914400">
                <a:defRPr/>
              </a:pPr>
              <a:r>
                <a:rPr lang="en-US" sz="2400" b="1" cap="all" dirty="0">
                  <a:solidFill>
                    <a:srgbClr val="001746"/>
                  </a:solidFill>
                  <a:latin typeface="YACgEev4gKc 0"/>
                </a:rPr>
                <a:t>2023 TAP CURRICULUM</a:t>
              </a:r>
              <a:endParaRPr lang="en-US" sz="2400" dirty="0">
                <a:solidFill>
                  <a:srgbClr val="001746"/>
                </a:solidFill>
                <a:latin typeface="Calibri" panose="020F0502020204030204"/>
              </a:endParaRPr>
            </a:p>
          </p:txBody>
        </p:sp>
      </p:grpSp>
    </p:spTree>
    <p:extLst>
      <p:ext uri="{BB962C8B-B14F-4D97-AF65-F5344CB8AC3E}">
        <p14:creationId xmlns:p14="http://schemas.microsoft.com/office/powerpoint/2010/main" val="183754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434" y="304800"/>
            <a:ext cx="9976607" cy="1143000"/>
          </a:xfrm>
        </p:spPr>
        <p:txBody>
          <a:bodyPr>
            <a:noAutofit/>
          </a:bodyPr>
          <a:lstStyle/>
          <a:p>
            <a:r>
              <a:rPr lang="en-US" sz="4800" b="1" dirty="0">
                <a:solidFill>
                  <a:schemeClr val="bg1"/>
                </a:solidFill>
                <a:latin typeface="Franklin Gothic Medium" panose="020B0603020102020204" pitchFamily="34" charset="0"/>
              </a:rPr>
              <a:t>MENTOR CHARACTERISTICS</a:t>
            </a:r>
          </a:p>
        </p:txBody>
      </p:sp>
      <p:sp>
        <p:nvSpPr>
          <p:cNvPr id="3" name="TextBox 2"/>
          <p:cNvSpPr txBox="1"/>
          <p:nvPr/>
        </p:nvSpPr>
        <p:spPr>
          <a:xfrm>
            <a:off x="432498" y="2239495"/>
            <a:ext cx="7469367" cy="3385542"/>
          </a:xfrm>
          <a:prstGeom prst="rect">
            <a:avLst/>
          </a:prstGeom>
          <a:noFill/>
        </p:spPr>
        <p:txBody>
          <a:bodyPr wrap="square" numCol="1" rtlCol="0">
            <a:spAutoFit/>
          </a:bodyPr>
          <a:lstStyle/>
          <a:p>
            <a:pPr marL="514350" indent="-514350">
              <a:spcAft>
                <a:spcPts val="1200"/>
              </a:spcAft>
              <a:buClr>
                <a:srgbClr val="43B0F1"/>
              </a:buClr>
              <a:buFont typeface="Wingdings" panose="05000000000000000000" pitchFamily="2" charset="2"/>
              <a:buChar char="§"/>
            </a:pPr>
            <a:r>
              <a:rPr lang="en-US" sz="2800" dirty="0">
                <a:solidFill>
                  <a:schemeClr val="bg1"/>
                </a:solidFill>
              </a:rPr>
              <a:t>Assist in setting goals </a:t>
            </a:r>
          </a:p>
          <a:p>
            <a:pPr marL="514350" indent="-514350">
              <a:spcAft>
                <a:spcPts val="1200"/>
              </a:spcAft>
              <a:buClr>
                <a:srgbClr val="43B0F1"/>
              </a:buClr>
              <a:buFont typeface="Wingdings" panose="05000000000000000000" pitchFamily="2" charset="2"/>
              <a:buChar char="§"/>
            </a:pPr>
            <a:r>
              <a:rPr lang="en-US" sz="2800" dirty="0">
                <a:solidFill>
                  <a:schemeClr val="bg1"/>
                </a:solidFill>
              </a:rPr>
              <a:t>Available as a resource and sounding board</a:t>
            </a:r>
          </a:p>
          <a:p>
            <a:pPr marL="514350" indent="-514350">
              <a:spcAft>
                <a:spcPts val="1200"/>
              </a:spcAft>
              <a:buClr>
                <a:srgbClr val="43B0F1"/>
              </a:buClr>
              <a:buFont typeface="Wingdings" panose="05000000000000000000" pitchFamily="2" charset="2"/>
              <a:buChar char="§"/>
            </a:pPr>
            <a:r>
              <a:rPr lang="en-US" sz="2800" dirty="0">
                <a:solidFill>
                  <a:schemeClr val="bg1"/>
                </a:solidFill>
              </a:rPr>
              <a:t>Give constructive feedback</a:t>
            </a:r>
          </a:p>
          <a:p>
            <a:pPr marL="514350" indent="-514350">
              <a:spcAft>
                <a:spcPts val="1200"/>
              </a:spcAft>
              <a:buClr>
                <a:srgbClr val="43B0F1"/>
              </a:buClr>
              <a:buFont typeface="Wingdings" panose="05000000000000000000" pitchFamily="2" charset="2"/>
              <a:buChar char="§"/>
            </a:pPr>
            <a:r>
              <a:rPr lang="en-US" sz="2800" dirty="0">
                <a:solidFill>
                  <a:schemeClr val="bg1"/>
                </a:solidFill>
              </a:rPr>
              <a:t>Supportive and encouraging </a:t>
            </a:r>
          </a:p>
          <a:p>
            <a:pPr marL="514350" indent="-514350">
              <a:spcAft>
                <a:spcPts val="1200"/>
              </a:spcAft>
              <a:buClr>
                <a:srgbClr val="43B0F1"/>
              </a:buClr>
              <a:buFont typeface="Wingdings" panose="05000000000000000000" pitchFamily="2" charset="2"/>
              <a:buChar char="§"/>
            </a:pPr>
            <a:r>
              <a:rPr lang="en-US" sz="2800" dirty="0">
                <a:solidFill>
                  <a:schemeClr val="bg1"/>
                </a:solidFill>
              </a:rPr>
              <a:t>Successful and respected in their fields</a:t>
            </a:r>
          </a:p>
          <a:p>
            <a:endParaRPr lang="en-US" sz="2400" dirty="0"/>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68633"/>
            <a:ext cx="11099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a:t>
            </a:r>
            <a:r>
              <a:rPr lang="en-US" b="1" dirty="0">
                <a:solidFill>
                  <a:prstClr val="white"/>
                </a:solidFill>
                <a:latin typeface="Calibri" panose="020F0502020204030204"/>
              </a:rPr>
              <a:t>17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9599" y="304800"/>
            <a:ext cx="9976607" cy="1143000"/>
          </a:xfrm>
        </p:spPr>
        <p:txBody>
          <a:bodyPr>
            <a:noAutofit/>
          </a:bodyPr>
          <a:lstStyle/>
          <a:p>
            <a:pPr algn="ctr"/>
            <a:r>
              <a:rPr lang="en-US" sz="5400" b="1" dirty="0">
                <a:solidFill>
                  <a:schemeClr val="bg1"/>
                </a:solidFill>
                <a:latin typeface="Franklin Gothic Medium" panose="020B0603020102020204" pitchFamily="34" charset="0"/>
              </a:rPr>
              <a:t>FINDING A MENTOR </a:t>
            </a:r>
          </a:p>
        </p:txBody>
      </p:sp>
      <p:sp>
        <p:nvSpPr>
          <p:cNvPr id="3" name="TextBox 2"/>
          <p:cNvSpPr txBox="1"/>
          <p:nvPr/>
        </p:nvSpPr>
        <p:spPr>
          <a:xfrm>
            <a:off x="432498" y="2239495"/>
            <a:ext cx="7469367" cy="4185761"/>
          </a:xfrm>
          <a:prstGeom prst="rect">
            <a:avLst/>
          </a:prstGeom>
          <a:noFill/>
        </p:spPr>
        <p:txBody>
          <a:bodyPr wrap="square" numCol="1" rtlCol="0">
            <a:spAutoFit/>
          </a:bodyPr>
          <a:lstStyle/>
          <a:p>
            <a:pPr marL="514350" marR="0" lvl="0" indent="-514350" algn="l" defTabSz="457200" rtl="0" eaLnBrk="1" fontAlgn="auto" latinLnBrk="0" hangingPunct="1">
              <a:lnSpc>
                <a:spcPct val="100000"/>
              </a:lnSpc>
              <a:spcBef>
                <a:spcPts val="0"/>
              </a:spcBef>
              <a:spcAft>
                <a:spcPts val="1200"/>
              </a:spcAft>
              <a:buClr>
                <a:srgbClr val="43B0F1"/>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Military Network</a:t>
            </a:r>
          </a:p>
          <a:p>
            <a:pPr marL="514350" indent="-514350">
              <a:spcAft>
                <a:spcPts val="1200"/>
              </a:spcAft>
              <a:buClr>
                <a:srgbClr val="43B0F1"/>
              </a:buClr>
              <a:buFont typeface="Wingdings" panose="05000000000000000000" pitchFamily="2" charset="2"/>
              <a:buChar char="§"/>
              <a:defRPr/>
            </a:pPr>
            <a:r>
              <a:rPr lang="en-US" sz="3200" dirty="0">
                <a:solidFill>
                  <a:prstClr val="white"/>
                </a:solidFill>
              </a:rPr>
              <a:t>Social Media (i.e., LinkedIn) </a:t>
            </a:r>
          </a:p>
          <a:p>
            <a:pPr marL="514350" indent="-514350">
              <a:spcAft>
                <a:spcPts val="1200"/>
              </a:spcAft>
              <a:buClr>
                <a:srgbClr val="43B0F1"/>
              </a:buClr>
              <a:buFont typeface="Wingdings" panose="05000000000000000000" pitchFamily="2" charset="2"/>
              <a:buChar char="§"/>
              <a:defRPr/>
            </a:pPr>
            <a:r>
              <a:rPr lang="en-US" sz="3200" dirty="0">
                <a:solidFill>
                  <a:prstClr val="white"/>
                </a:solidFill>
              </a:rPr>
              <a:t>Military and Veteran Service Organizations (MSO/VSO)</a:t>
            </a:r>
          </a:p>
          <a:p>
            <a:pPr marL="514350" marR="0" lvl="0" indent="-514350" algn="l" defTabSz="457200" rtl="0" eaLnBrk="1" fontAlgn="auto" latinLnBrk="0" hangingPunct="1">
              <a:lnSpc>
                <a:spcPct val="100000"/>
              </a:lnSpc>
              <a:spcBef>
                <a:spcPts val="0"/>
              </a:spcBef>
              <a:spcAft>
                <a:spcPts val="1200"/>
              </a:spcAft>
              <a:buClr>
                <a:srgbClr val="43B0F1"/>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Online</a:t>
            </a:r>
            <a:r>
              <a:rPr kumimoji="0" lang="en-US" sz="3200" b="0" i="0" u="none" strike="noStrike" kern="1200" cap="none" spc="0" normalizeH="0" noProof="0" dirty="0">
                <a:ln>
                  <a:noFill/>
                </a:ln>
                <a:solidFill>
                  <a:prstClr val="white"/>
                </a:solidFill>
                <a:effectLst/>
                <a:uLnTx/>
                <a:uFillTx/>
                <a:latin typeface="Calibri" panose="020F0502020204030204"/>
              </a:rPr>
              <a:t> Mentorship Networks </a:t>
            </a:r>
          </a:p>
          <a:p>
            <a:pPr marL="514350" marR="0" lvl="0" indent="-514350" algn="l" defTabSz="457200" rtl="0" eaLnBrk="1" fontAlgn="auto" latinLnBrk="0" hangingPunct="1">
              <a:lnSpc>
                <a:spcPct val="100000"/>
              </a:lnSpc>
              <a:spcBef>
                <a:spcPts val="0"/>
              </a:spcBef>
              <a:spcAft>
                <a:spcPts val="1200"/>
              </a:spcAft>
              <a:buClr>
                <a:srgbClr val="43B0F1"/>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Professional</a:t>
            </a:r>
            <a:r>
              <a:rPr kumimoji="0" lang="en-US" sz="3200" b="0" i="0" u="none" strike="noStrike" kern="1200" cap="none" spc="0" normalizeH="0" noProof="0" dirty="0">
                <a:ln>
                  <a:noFill/>
                </a:ln>
                <a:solidFill>
                  <a:prstClr val="white"/>
                </a:solidFill>
                <a:effectLst/>
                <a:uLnTx/>
                <a:uFillTx/>
                <a:latin typeface="Calibri" panose="020F0502020204030204"/>
              </a:rPr>
              <a:t> Networking Events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48888"/>
            <a:ext cx="108380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17</a:t>
            </a:r>
          </a:p>
        </p:txBody>
      </p:sp>
    </p:spTree>
    <p:extLst>
      <p:ext uri="{BB962C8B-B14F-4D97-AF65-F5344CB8AC3E}">
        <p14:creationId xmlns:p14="http://schemas.microsoft.com/office/powerpoint/2010/main" val="3662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857499"/>
            <a:ext cx="1219200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629822" y="1111016"/>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PRE-TRANSITION RESOURCES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0060" y="3099223"/>
            <a:ext cx="2069252" cy="206925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4944" y="3013184"/>
            <a:ext cx="2582210" cy="9921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606" y="3345737"/>
            <a:ext cx="2369197" cy="135010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50695" t="4667" r="4815" b="6429"/>
          <a:stretch/>
        </p:blipFill>
        <p:spPr>
          <a:xfrm>
            <a:off x="9923415" y="3099223"/>
            <a:ext cx="2144759" cy="1971613"/>
          </a:xfrm>
          <a:prstGeom prst="rect">
            <a:avLst/>
          </a:prstGeom>
        </p:spPr>
      </p:pic>
      <p:sp>
        <p:nvSpPr>
          <p:cNvPr id="10" name="TextBox 9">
            <a:extLst>
              <a:ext uri="{FF2B5EF4-FFF2-40B4-BE49-F238E27FC236}">
                <a16:creationId xmlns:a16="http://schemas.microsoft.com/office/drawing/2014/main" id="{578999A7-F73A-422A-A4BB-1006A5BBDC3B}"/>
              </a:ext>
            </a:extLst>
          </p:cNvPr>
          <p:cNvSpPr txBox="1"/>
          <p:nvPr/>
        </p:nvSpPr>
        <p:spPr>
          <a:xfrm>
            <a:off x="85778" y="6379535"/>
            <a:ext cx="1115701"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19</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49" y="3112920"/>
            <a:ext cx="1876011" cy="187601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9312" y="3648433"/>
            <a:ext cx="3241682" cy="1948776"/>
          </a:xfrm>
          <a:prstGeom prst="rect">
            <a:avLst/>
          </a:prstGeom>
        </p:spPr>
      </p:pic>
    </p:spTree>
    <p:extLst>
      <p:ext uri="{BB962C8B-B14F-4D97-AF65-F5344CB8AC3E}">
        <p14:creationId xmlns:p14="http://schemas.microsoft.com/office/powerpoint/2010/main" val="277402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7F10-B46D-9C5D-4503-57840D492019}"/>
              </a:ext>
            </a:extLst>
          </p:cNvPr>
          <p:cNvSpPr txBox="1">
            <a:spLocks/>
          </p:cNvSpPr>
          <p:nvPr/>
        </p:nvSpPr>
        <p:spPr>
          <a:xfrm>
            <a:off x="1004484" y="-29497"/>
            <a:ext cx="9761316" cy="15625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4500"/>
              </a:lnSpc>
              <a:spcBef>
                <a:spcPct val="0"/>
              </a:spcBef>
              <a:spcAft>
                <a:spcPts val="600"/>
              </a:spcAft>
              <a:buClrTx/>
              <a:buSzTx/>
              <a:buFontTx/>
              <a:buNone/>
              <a:tabLst/>
              <a:defRPr/>
            </a:pPr>
            <a:r>
              <a:rPr kumimoji="0" lang="en-US" sz="6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cs typeface="Aldhabi" panose="01000000000000000000" pitchFamily="2" charset="-78"/>
              </a:rPr>
              <a:t>TOL</a:t>
            </a:r>
            <a:r>
              <a:rPr kumimoji="0" lang="en-US" sz="534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cs typeface="Aldhabi" panose="01000000000000000000" pitchFamily="2" charset="-78"/>
              </a:rPr>
              <a:t>: </a:t>
            </a:r>
            <a:r>
              <a:rPr kumimoji="0" lang="en-US" sz="534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cs typeface="Aldhabi" panose="01000000000000000000" pitchFamily="2" charset="-78"/>
              </a:rPr>
              <a:t>Transition Online Learning</a:t>
            </a:r>
          </a:p>
        </p:txBody>
      </p:sp>
      <p:sp>
        <p:nvSpPr>
          <p:cNvPr id="3" name="TextBox 2">
            <a:extLst>
              <a:ext uri="{FF2B5EF4-FFF2-40B4-BE49-F238E27FC236}">
                <a16:creationId xmlns:a16="http://schemas.microsoft.com/office/drawing/2014/main" id="{C65C1A90-2533-7FED-AA53-3D60183629C5}"/>
              </a:ext>
            </a:extLst>
          </p:cNvPr>
          <p:cNvSpPr txBox="1"/>
          <p:nvPr/>
        </p:nvSpPr>
        <p:spPr>
          <a:xfrm>
            <a:off x="1864082" y="1071418"/>
            <a:ext cx="804212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For online TAP courses, visit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C0CFDE"/>
                </a:solidFill>
                <a:effectLst/>
                <a:uLnTx/>
                <a:uFillTx/>
                <a:latin typeface="Aharoni"/>
                <a:ea typeface="+mn-ea"/>
                <a:cs typeface="Aharoni"/>
              </a:rPr>
              <a:t>TAPevents.mil/courses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or scan the QR code</a:t>
            </a:r>
            <a:r>
              <a:rPr kumimoji="0" lang="en-US" sz="2000" b="0" i="0" u="none" strike="noStrike" kern="1200" cap="none" spc="0" normalizeH="0" baseline="0" noProof="0" dirty="0">
                <a:ln>
                  <a:noFill/>
                </a:ln>
                <a:solidFill>
                  <a:srgbClr val="C0CFDE"/>
                </a:solidFill>
                <a:effectLst/>
                <a:uLnTx/>
                <a:uFillTx/>
                <a:latin typeface="Aharoni"/>
                <a:ea typeface="+mn-ea"/>
                <a:cs typeface="Aharoni"/>
              </a:rPr>
              <a:t> </a:t>
            </a:r>
            <a:endParaRPr kumimoji="0" lang="en-US" sz="2000" b="0" i="0" u="none" strike="noStrike" kern="1200" cap="none" spc="0" normalizeH="0" baseline="0" noProof="0" dirty="0">
              <a:ln>
                <a:noFill/>
              </a:ln>
              <a:solidFill>
                <a:srgbClr val="C0CFDE"/>
              </a:solidFill>
              <a:effectLst/>
              <a:uLnTx/>
              <a:uFillTx/>
              <a:latin typeface="Aharoni" panose="02010803020104030203" pitchFamily="2" charset="-79"/>
              <a:ea typeface="+mn-ea"/>
              <a:cs typeface="Aharoni" panose="02010803020104030203" pitchFamily="2" charset="-79"/>
            </a:endParaRPr>
          </a:p>
        </p:txBody>
      </p:sp>
      <p:pic>
        <p:nvPicPr>
          <p:cNvPr id="4" name="Picture 30" descr="Qr code&#10;&#10;Description automatically generated">
            <a:extLst>
              <a:ext uri="{FF2B5EF4-FFF2-40B4-BE49-F238E27FC236}">
                <a16:creationId xmlns:a16="http://schemas.microsoft.com/office/drawing/2014/main" id="{99082C4F-60C8-9512-FD03-24583818EB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30313" y="1882444"/>
            <a:ext cx="3635487" cy="3635487"/>
          </a:xfrm>
          <a:prstGeom prst="rect">
            <a:avLst/>
          </a:prstGeom>
          <a:effectLst>
            <a:glow rad="165100">
              <a:schemeClr val="bg1"/>
            </a:glow>
          </a:effectLst>
        </p:spPr>
      </p:pic>
      <p:pic>
        <p:nvPicPr>
          <p:cNvPr id="5" name="Picture 4">
            <a:extLst>
              <a:ext uri="{FF2B5EF4-FFF2-40B4-BE49-F238E27FC236}">
                <a16:creationId xmlns:a16="http://schemas.microsoft.com/office/drawing/2014/main" id="{3DD30F94-AE37-9AA7-DB41-C688B5290777}"/>
              </a:ext>
            </a:extLst>
          </p:cNvPr>
          <p:cNvPicPr>
            <a:picLocks noChangeAspect="1"/>
          </p:cNvPicPr>
          <p:nvPr/>
        </p:nvPicPr>
        <p:blipFill>
          <a:blip r:embed="rId4"/>
          <a:stretch>
            <a:fillRect/>
          </a:stretch>
        </p:blipFill>
        <p:spPr>
          <a:xfrm>
            <a:off x="1423584" y="2105767"/>
            <a:ext cx="4958166" cy="315971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5B7330F8-DECB-8C34-EF37-A42E756AFE99}"/>
              </a:ext>
            </a:extLst>
          </p:cNvPr>
          <p:cNvSpPr txBox="1"/>
          <p:nvPr/>
        </p:nvSpPr>
        <p:spPr>
          <a:xfrm>
            <a:off x="85778" y="6379535"/>
            <a:ext cx="1115701"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PG, p. 19</a:t>
            </a:r>
          </a:p>
        </p:txBody>
      </p:sp>
      <p:cxnSp>
        <p:nvCxnSpPr>
          <p:cNvPr id="7" name="Straight Connector 6">
            <a:extLst>
              <a:ext uri="{FF2B5EF4-FFF2-40B4-BE49-F238E27FC236}">
                <a16:creationId xmlns:a16="http://schemas.microsoft.com/office/drawing/2014/main" id="{931EC95D-1CB7-C57A-56EC-3BF537DC22CA}"/>
              </a:ext>
            </a:extLst>
          </p:cNvPr>
          <p:cNvCxnSpPr/>
          <p:nvPr/>
        </p:nvCxnSpPr>
        <p:spPr>
          <a:xfrm>
            <a:off x="0" y="1020839"/>
            <a:ext cx="12192000" cy="0"/>
          </a:xfrm>
          <a:prstGeom prst="line">
            <a:avLst/>
          </a:prstGeom>
          <a:ln w="76200">
            <a:solidFill>
              <a:srgbClr val="43B0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42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3"/>
          <a:stretch>
            <a:fillRect/>
          </a:stretch>
        </p:blipFill>
        <p:spPr>
          <a:xfrm>
            <a:off x="0" y="0"/>
            <a:ext cx="754563" cy="6858000"/>
          </a:xfrm>
          <a:prstGeom prst="rect">
            <a:avLst/>
          </a:prstGeom>
        </p:spPr>
      </p:pic>
      <p:grpSp>
        <p:nvGrpSpPr>
          <p:cNvPr id="5" name="Group 4">
            <a:extLst>
              <a:ext uri="{FF2B5EF4-FFF2-40B4-BE49-F238E27FC236}">
                <a16:creationId xmlns:a16="http://schemas.microsoft.com/office/drawing/2014/main" id="{EC596310-CB6A-4316-B841-796B6BBAF706}"/>
              </a:ext>
            </a:extLst>
          </p:cNvPr>
          <p:cNvGrpSpPr/>
          <p:nvPr/>
        </p:nvGrpSpPr>
        <p:grpSpPr>
          <a:xfrm>
            <a:off x="108778" y="450336"/>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36A5EC5-0AFA-4620-F2CA-FFCF30664635}"/>
              </a:ext>
            </a:extLst>
          </p:cNvPr>
          <p:cNvSpPr txBox="1">
            <a:spLocks/>
          </p:cNvSpPr>
          <p:nvPr/>
        </p:nvSpPr>
        <p:spPr>
          <a:xfrm>
            <a:off x="0" y="385841"/>
            <a:ext cx="12192000" cy="846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rPr>
              <a:t> </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rPr>
              <a:t>Follow Us on Social Media</a:t>
            </a:r>
          </a:p>
        </p:txBody>
      </p:sp>
      <p:sp>
        <p:nvSpPr>
          <p:cNvPr id="8" name="TextBox 7">
            <a:extLst>
              <a:ext uri="{FF2B5EF4-FFF2-40B4-BE49-F238E27FC236}">
                <a16:creationId xmlns:a16="http://schemas.microsoft.com/office/drawing/2014/main" id="{E3466F23-B6D4-BDA0-F091-988CD90CB553}"/>
              </a:ext>
            </a:extLst>
          </p:cNvPr>
          <p:cNvSpPr txBox="1"/>
          <p:nvPr/>
        </p:nvSpPr>
        <p:spPr>
          <a:xfrm>
            <a:off x="85778" y="6379535"/>
            <a:ext cx="1115701"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19</a:t>
            </a:r>
          </a:p>
        </p:txBody>
      </p:sp>
      <p:sp>
        <p:nvSpPr>
          <p:cNvPr id="9" name="Title 1">
            <a:extLst>
              <a:ext uri="{FF2B5EF4-FFF2-40B4-BE49-F238E27FC236}">
                <a16:creationId xmlns:a16="http://schemas.microsoft.com/office/drawing/2014/main" id="{EE24BE8F-BC9B-7D70-1E3B-08BE440FDD2D}"/>
              </a:ext>
            </a:extLst>
          </p:cNvPr>
          <p:cNvSpPr txBox="1">
            <a:spLocks/>
          </p:cNvSpPr>
          <p:nvPr/>
        </p:nvSpPr>
        <p:spPr>
          <a:xfrm>
            <a:off x="4796432" y="608298"/>
            <a:ext cx="3588026" cy="846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sp>
        <p:nvSpPr>
          <p:cNvPr id="30" name="TextBox 29">
            <a:extLst>
              <a:ext uri="{FF2B5EF4-FFF2-40B4-BE49-F238E27FC236}">
                <a16:creationId xmlns:a16="http://schemas.microsoft.com/office/drawing/2014/main" id="{E44BFC8F-83D9-97DE-3D4D-74EEE10AFBFB}"/>
              </a:ext>
            </a:extLst>
          </p:cNvPr>
          <p:cNvSpPr txBox="1"/>
          <p:nvPr/>
        </p:nvSpPr>
        <p:spPr>
          <a:xfrm>
            <a:off x="3476341" y="1567019"/>
            <a:ext cx="5239318" cy="400110"/>
          </a:xfrm>
          <a:prstGeom prst="rect">
            <a:avLst/>
          </a:prstGeom>
          <a:solidFill>
            <a:srgbClr val="C00000"/>
          </a:solidFill>
          <a:effectLst>
            <a:outerShdw blurRad="215900" dist="304800" dir="3480000" algn="ctr" rotWithShape="0">
              <a:srgbClr val="000000">
                <a:alpha val="43137"/>
              </a:srgb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Scan the QR codes to stay connected</a:t>
            </a:r>
          </a:p>
        </p:txBody>
      </p:sp>
      <p:grpSp>
        <p:nvGrpSpPr>
          <p:cNvPr id="35" name="Group 34">
            <a:extLst>
              <a:ext uri="{FF2B5EF4-FFF2-40B4-BE49-F238E27FC236}">
                <a16:creationId xmlns:a16="http://schemas.microsoft.com/office/drawing/2014/main" id="{21D2345B-D91A-500E-CBAE-612431AEDAC2}"/>
              </a:ext>
            </a:extLst>
          </p:cNvPr>
          <p:cNvGrpSpPr/>
          <p:nvPr/>
        </p:nvGrpSpPr>
        <p:grpSpPr>
          <a:xfrm>
            <a:off x="5156191" y="2509043"/>
            <a:ext cx="1879618" cy="3416141"/>
            <a:chOff x="5371516" y="2827038"/>
            <a:chExt cx="1879618" cy="3416141"/>
          </a:xfrm>
          <a:effectLst>
            <a:outerShdw blurRad="215900" dist="368300" dir="2640000" algn="ctr" rotWithShape="0">
              <a:srgbClr val="000000">
                <a:alpha val="43137"/>
              </a:srgbClr>
            </a:outerShdw>
          </a:effectLst>
        </p:grpSpPr>
        <p:grpSp>
          <p:nvGrpSpPr>
            <p:cNvPr id="20" name="Group 19">
              <a:extLst>
                <a:ext uri="{FF2B5EF4-FFF2-40B4-BE49-F238E27FC236}">
                  <a16:creationId xmlns:a16="http://schemas.microsoft.com/office/drawing/2014/main" id="{D7728526-883D-2DF6-CFBD-26E6E8AC7709}"/>
                </a:ext>
              </a:extLst>
            </p:cNvPr>
            <p:cNvGrpSpPr/>
            <p:nvPr/>
          </p:nvGrpSpPr>
          <p:grpSpPr>
            <a:xfrm>
              <a:off x="5371516" y="2827038"/>
              <a:ext cx="1860550" cy="720090"/>
              <a:chOff x="6354145" y="3452177"/>
              <a:chExt cx="1860550" cy="720090"/>
            </a:xfrm>
          </p:grpSpPr>
          <p:sp>
            <p:nvSpPr>
              <p:cNvPr id="17" name="Rectangle 16">
                <a:extLst>
                  <a:ext uri="{FF2B5EF4-FFF2-40B4-BE49-F238E27FC236}">
                    <a16:creationId xmlns:a16="http://schemas.microsoft.com/office/drawing/2014/main" id="{9F608DEA-AB56-BDBD-1711-E418F9C9040C}"/>
                  </a:ext>
                </a:extLst>
              </p:cNvPr>
              <p:cNvSpPr/>
              <p:nvPr/>
            </p:nvSpPr>
            <p:spPr>
              <a:xfrm>
                <a:off x="6354145" y="3452177"/>
                <a:ext cx="1860550" cy="72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See the source image">
                <a:extLst>
                  <a:ext uri="{FF2B5EF4-FFF2-40B4-BE49-F238E27FC236}">
                    <a16:creationId xmlns:a16="http://schemas.microsoft.com/office/drawing/2014/main" id="{9CA718F6-6D65-3A5E-FC1D-002D8DA5A4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700" y="3559492"/>
                <a:ext cx="1615440" cy="505460"/>
              </a:xfrm>
              <a:prstGeom prst="rect">
                <a:avLst/>
              </a:prstGeom>
              <a:noFill/>
              <a:ln>
                <a:noFill/>
              </a:ln>
            </p:spPr>
          </p:pic>
        </p:grpSp>
        <p:pic>
          <p:nvPicPr>
            <p:cNvPr id="16" name="Picture 15" descr="Scatter chart, qr code&#10;&#10;Description automatically generated">
              <a:extLst>
                <a:ext uri="{FF2B5EF4-FFF2-40B4-BE49-F238E27FC236}">
                  <a16:creationId xmlns:a16="http://schemas.microsoft.com/office/drawing/2014/main" id="{D2AB0A8A-33BE-13C4-1CD3-3E0FF71D2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371516" y="3721598"/>
              <a:ext cx="1860550" cy="1860550"/>
            </a:xfrm>
            <a:prstGeom prst="rect">
              <a:avLst/>
            </a:prstGeom>
          </p:spPr>
        </p:pic>
        <p:sp>
          <p:nvSpPr>
            <p:cNvPr id="32" name="Text Box 2">
              <a:extLst>
                <a:ext uri="{FF2B5EF4-FFF2-40B4-BE49-F238E27FC236}">
                  <a16:creationId xmlns:a16="http://schemas.microsoft.com/office/drawing/2014/main" id="{BDB3ECCC-07C8-3863-E39C-269E89707DC3}"/>
                </a:ext>
              </a:extLst>
            </p:cNvPr>
            <p:cNvSpPr txBox="1">
              <a:spLocks noChangeArrowheads="1"/>
            </p:cNvSpPr>
            <p:nvPr/>
          </p:nvSpPr>
          <p:spPr bwMode="auto">
            <a:xfrm>
              <a:off x="5371516" y="5770713"/>
              <a:ext cx="1879618" cy="47246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DoD Military-Civilian Transition Office</a:t>
              </a:r>
            </a:p>
          </p:txBody>
        </p:sp>
      </p:grpSp>
      <p:grpSp>
        <p:nvGrpSpPr>
          <p:cNvPr id="34" name="Group 33">
            <a:extLst>
              <a:ext uri="{FF2B5EF4-FFF2-40B4-BE49-F238E27FC236}">
                <a16:creationId xmlns:a16="http://schemas.microsoft.com/office/drawing/2014/main" id="{7BF522AB-C5F3-7E30-A4ED-8E9BE1EDAE4A}"/>
              </a:ext>
            </a:extLst>
          </p:cNvPr>
          <p:cNvGrpSpPr/>
          <p:nvPr/>
        </p:nvGrpSpPr>
        <p:grpSpPr>
          <a:xfrm>
            <a:off x="1629570" y="2538186"/>
            <a:ext cx="1852295" cy="3413825"/>
            <a:chOff x="3227756" y="2829353"/>
            <a:chExt cx="1852295" cy="3413825"/>
          </a:xfrm>
          <a:effectLst>
            <a:outerShdw blurRad="215900" dist="368300" dir="2640000" algn="ctr" rotWithShape="0">
              <a:srgbClr val="000000">
                <a:alpha val="43137"/>
              </a:srgbClr>
            </a:outerShdw>
          </a:effectLst>
        </p:grpSpPr>
        <p:pic>
          <p:nvPicPr>
            <p:cNvPr id="14" name="Picture 13" descr="See the source image">
              <a:extLst>
                <a:ext uri="{FF2B5EF4-FFF2-40B4-BE49-F238E27FC236}">
                  <a16:creationId xmlns:a16="http://schemas.microsoft.com/office/drawing/2014/main" id="{6AC1769C-BD90-38AF-98B9-5A1498FAD17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7756" y="2829353"/>
              <a:ext cx="1843580" cy="720090"/>
            </a:xfrm>
            <a:prstGeom prst="rect">
              <a:avLst/>
            </a:prstGeom>
            <a:noFill/>
            <a:ln>
              <a:noFill/>
            </a:ln>
          </p:spPr>
        </p:pic>
        <p:pic>
          <p:nvPicPr>
            <p:cNvPr id="15" name="Picture 14">
              <a:extLst>
                <a:ext uri="{FF2B5EF4-FFF2-40B4-BE49-F238E27FC236}">
                  <a16:creationId xmlns:a16="http://schemas.microsoft.com/office/drawing/2014/main" id="{647CBBD9-5AEE-B3CF-B053-5BA2F49476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7756" y="3729853"/>
              <a:ext cx="1852295" cy="1852295"/>
            </a:xfrm>
            <a:prstGeom prst="rect">
              <a:avLst/>
            </a:prstGeom>
          </p:spPr>
        </p:pic>
        <p:sp>
          <p:nvSpPr>
            <p:cNvPr id="31" name="Text Box 2">
              <a:extLst>
                <a:ext uri="{FF2B5EF4-FFF2-40B4-BE49-F238E27FC236}">
                  <a16:creationId xmlns:a16="http://schemas.microsoft.com/office/drawing/2014/main" id="{B7B3BA7A-A1F6-63FF-1A40-A53D1A863AD8}"/>
                </a:ext>
              </a:extLst>
            </p:cNvPr>
            <p:cNvSpPr txBox="1">
              <a:spLocks noChangeArrowheads="1"/>
            </p:cNvSpPr>
            <p:nvPr/>
          </p:nvSpPr>
          <p:spPr bwMode="auto">
            <a:xfrm>
              <a:off x="3238978" y="5762457"/>
              <a:ext cx="1841073" cy="48072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DoD Transition Assistance</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Program</a:t>
              </a:r>
            </a:p>
          </p:txBody>
        </p:sp>
      </p:grpSp>
      <p:grpSp>
        <p:nvGrpSpPr>
          <p:cNvPr id="37" name="Group 36">
            <a:extLst>
              <a:ext uri="{FF2B5EF4-FFF2-40B4-BE49-F238E27FC236}">
                <a16:creationId xmlns:a16="http://schemas.microsoft.com/office/drawing/2014/main" id="{B7B3F207-8C0A-A751-181A-BA5A7EB0792F}"/>
              </a:ext>
            </a:extLst>
          </p:cNvPr>
          <p:cNvGrpSpPr/>
          <p:nvPr/>
        </p:nvGrpSpPr>
        <p:grpSpPr>
          <a:xfrm>
            <a:off x="8718850" y="2509043"/>
            <a:ext cx="1903661" cy="3407885"/>
            <a:chOff x="7544529" y="2827038"/>
            <a:chExt cx="1903661" cy="3407885"/>
          </a:xfrm>
          <a:effectLst>
            <a:outerShdw blurRad="215900" dist="368300" dir="2640000" algn="ctr" rotWithShape="0">
              <a:srgbClr val="000000">
                <a:alpha val="43137"/>
              </a:srgbClr>
            </a:outerShdw>
          </a:effectLst>
        </p:grpSpPr>
        <p:grpSp>
          <p:nvGrpSpPr>
            <p:cNvPr id="26" name="Group 25">
              <a:extLst>
                <a:ext uri="{FF2B5EF4-FFF2-40B4-BE49-F238E27FC236}">
                  <a16:creationId xmlns:a16="http://schemas.microsoft.com/office/drawing/2014/main" id="{26D5F463-9663-3FAC-BE47-01275621F223}"/>
                </a:ext>
              </a:extLst>
            </p:cNvPr>
            <p:cNvGrpSpPr/>
            <p:nvPr/>
          </p:nvGrpSpPr>
          <p:grpSpPr>
            <a:xfrm>
              <a:off x="7544529" y="2827038"/>
              <a:ext cx="1860550" cy="720090"/>
              <a:chOff x="8525228" y="3470040"/>
              <a:chExt cx="1860550" cy="720090"/>
            </a:xfrm>
          </p:grpSpPr>
          <p:sp>
            <p:nvSpPr>
              <p:cNvPr id="19" name="Rectangle 18">
                <a:extLst>
                  <a:ext uri="{FF2B5EF4-FFF2-40B4-BE49-F238E27FC236}">
                    <a16:creationId xmlns:a16="http://schemas.microsoft.com/office/drawing/2014/main" id="{B24D0624-7935-4A5C-2BB0-9C23B0BDEA88}"/>
                  </a:ext>
                </a:extLst>
              </p:cNvPr>
              <p:cNvSpPr/>
              <p:nvPr/>
            </p:nvSpPr>
            <p:spPr>
              <a:xfrm>
                <a:off x="8525228" y="3470040"/>
                <a:ext cx="1860550" cy="72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638B9C9E-829F-DAED-631E-028DA984B22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634862" y="3634326"/>
                <a:ext cx="1708437" cy="391517"/>
              </a:xfrm>
              <a:prstGeom prst="rect">
                <a:avLst/>
              </a:prstGeom>
            </p:spPr>
          </p:pic>
        </p:grpSp>
        <p:pic>
          <p:nvPicPr>
            <p:cNvPr id="25" name="Picture 24">
              <a:extLst>
                <a:ext uri="{FF2B5EF4-FFF2-40B4-BE49-F238E27FC236}">
                  <a16:creationId xmlns:a16="http://schemas.microsoft.com/office/drawing/2014/main" id="{2360A239-ADD1-BDF2-D65C-49D4973BE1EB}"/>
                </a:ext>
              </a:extLst>
            </p:cNvPr>
            <p:cNvPicPr>
              <a:picLocks noChangeAspect="1"/>
            </p:cNvPicPr>
            <p:nvPr/>
          </p:nvPicPr>
          <p:blipFill>
            <a:blip r:embed="rId10"/>
            <a:stretch>
              <a:fillRect/>
            </a:stretch>
          </p:blipFill>
          <p:spPr>
            <a:xfrm>
              <a:off x="7569921" y="3721598"/>
              <a:ext cx="1852295" cy="1852295"/>
            </a:xfrm>
            <a:prstGeom prst="rect">
              <a:avLst/>
            </a:prstGeom>
          </p:spPr>
        </p:pic>
        <p:sp>
          <p:nvSpPr>
            <p:cNvPr id="33" name="Text Box 2">
              <a:extLst>
                <a:ext uri="{FF2B5EF4-FFF2-40B4-BE49-F238E27FC236}">
                  <a16:creationId xmlns:a16="http://schemas.microsoft.com/office/drawing/2014/main" id="{D37EB74E-B902-229D-26BF-B7EBCA6247EA}"/>
                </a:ext>
              </a:extLst>
            </p:cNvPr>
            <p:cNvSpPr txBox="1">
              <a:spLocks noChangeArrowheads="1"/>
            </p:cNvSpPr>
            <p:nvPr/>
          </p:nvSpPr>
          <p:spPr bwMode="auto">
            <a:xfrm>
              <a:off x="7568572" y="5762457"/>
              <a:ext cx="1879618" cy="47246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DoD Military-Civilian Transition Office</a:t>
              </a:r>
            </a:p>
          </p:txBody>
        </p:sp>
      </p:grpSp>
    </p:spTree>
    <p:extLst>
      <p:ext uri="{BB962C8B-B14F-4D97-AF65-F5344CB8AC3E}">
        <p14:creationId xmlns:p14="http://schemas.microsoft.com/office/powerpoint/2010/main" val="2366065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tx1"/>
                </a:solidFill>
              </a:rPr>
              <a:t>This slide is included for sites to add site-specific </a:t>
            </a:r>
          </a:p>
          <a:p>
            <a:pPr algn="ctr">
              <a:lnSpc>
                <a:spcPct val="150000"/>
              </a:lnSpc>
            </a:pPr>
            <a:r>
              <a:rPr lang="en-US" sz="2400" b="1" dirty="0">
                <a:solidFill>
                  <a:schemeClr val="tx1"/>
                </a:solidFill>
              </a:rPr>
              <a:t>information about Installation Resources. </a:t>
            </a:r>
          </a:p>
          <a:p>
            <a:pPr algn="ctr">
              <a:lnSpc>
                <a:spcPct val="150000"/>
              </a:lnSpc>
            </a:pPr>
            <a:r>
              <a:rPr lang="en-US" sz="2400" b="1" dirty="0">
                <a:solidFill>
                  <a:schemeClr val="tx1"/>
                </a:solidFill>
              </a:rPr>
              <a:t>See font and color details below.</a:t>
            </a:r>
          </a:p>
          <a:p>
            <a:pPr algn="ctr">
              <a:lnSpc>
                <a:spcPct val="150000"/>
              </a:lnSpc>
            </a:pPr>
            <a:r>
              <a:rPr lang="en-US" sz="2400" b="1" dirty="0">
                <a:solidFill>
                  <a:prstClr val="black"/>
                </a:solidFill>
              </a:rPr>
              <a:t>HIDE slide if not used; do not DELETE slide as it may be needed for future presentations.</a:t>
            </a:r>
          </a:p>
          <a:p>
            <a:pPr algn="ctr">
              <a:lnSpc>
                <a:spcPct val="150000"/>
              </a:lnSpc>
            </a:pPr>
            <a:r>
              <a:rPr lang="en-US" b="1" dirty="0">
                <a:solidFill>
                  <a:srgbClr val="FF0000"/>
                </a:solidFill>
              </a:rPr>
              <a:t>Title Font: Franklin Gothic Medium, All CAPS. | Body Font: Calibri Body | Size: 18+</a:t>
            </a:r>
            <a:br>
              <a:rPr lang="en-US" b="1" dirty="0">
                <a:solidFill>
                  <a:srgbClr val="FF0000"/>
                </a:solidFill>
              </a:rPr>
            </a:br>
            <a:r>
              <a:rPr lang="en-US" b="1" dirty="0">
                <a:solidFill>
                  <a:srgbClr val="FF0000"/>
                </a:solidFill>
              </a:rPr>
              <a:t>Color Codes</a:t>
            </a:r>
            <a:r>
              <a:rPr lang="en-US" b="1" dirty="0">
                <a:solidFill>
                  <a:srgbClr val="1E3D58"/>
                </a:solidFill>
              </a:rPr>
              <a:t>: Dark Blue - RGB (R: 30, G: 61, B: 88) | </a:t>
            </a:r>
            <a:r>
              <a:rPr lang="en-US" b="1" dirty="0">
                <a:solidFill>
                  <a:srgbClr val="00B0F0"/>
                </a:solidFill>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300" b="1" dirty="0">
                <a:solidFill>
                  <a:schemeClr val="bg1"/>
                </a:solidFill>
                <a:latin typeface="Franklin Gothic Medium" panose="020B0603020102020204" pitchFamily="34" charset="0"/>
              </a:rPr>
              <a:t>INSTALLATION RESOURCES</a:t>
            </a:r>
          </a:p>
        </p:txBody>
      </p:sp>
    </p:spTree>
    <p:extLst>
      <p:ext uri="{BB962C8B-B14F-4D97-AF65-F5344CB8AC3E}">
        <p14:creationId xmlns:p14="http://schemas.microsoft.com/office/powerpoint/2010/main" val="4016020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857500"/>
            <a:ext cx="1219200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300" b="1" dirty="0">
                <a:solidFill>
                  <a:schemeClr val="bg1"/>
                </a:solidFill>
                <a:latin typeface="Franklin Gothic Medium" panose="020B0603020102020204" pitchFamily="34" charset="0"/>
              </a:rPr>
              <a:t>POST-TRANSITION RESOURCES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1825" y="2995927"/>
            <a:ext cx="5119206" cy="114480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39" y="3056476"/>
            <a:ext cx="3695024" cy="92745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26" y="4244305"/>
            <a:ext cx="4265749" cy="947944"/>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1660" y="4127371"/>
            <a:ext cx="4905796" cy="939929"/>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6449" y="3001585"/>
            <a:ext cx="2020975" cy="2123488"/>
          </a:xfrm>
          <a:prstGeom prst="rect">
            <a:avLst/>
          </a:prstGeom>
        </p:spPr>
      </p:pic>
      <p:sp>
        <p:nvSpPr>
          <p:cNvPr id="11" name="TextBox 10">
            <a:extLst>
              <a:ext uri="{FF2B5EF4-FFF2-40B4-BE49-F238E27FC236}">
                <a16:creationId xmlns:a16="http://schemas.microsoft.com/office/drawing/2014/main" id="{578999A7-F73A-422A-A4BB-1006A5BBDC3B}"/>
              </a:ext>
            </a:extLst>
          </p:cNvPr>
          <p:cNvSpPr txBox="1"/>
          <p:nvPr/>
        </p:nvSpPr>
        <p:spPr>
          <a:xfrm>
            <a:off x="85778" y="6368633"/>
            <a:ext cx="107800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21</a:t>
            </a:r>
          </a:p>
        </p:txBody>
      </p:sp>
    </p:spTree>
    <p:extLst>
      <p:ext uri="{BB962C8B-B14F-4D97-AF65-F5344CB8AC3E}">
        <p14:creationId xmlns:p14="http://schemas.microsoft.com/office/powerpoint/2010/main" val="312515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95800" y="1028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latin typeface="Franklin Gothic Medium" panose="020B0603020102020204" pitchFamily="34" charset="0"/>
              </a:rPr>
              <a:t>QUESTIONS?</a:t>
            </a:r>
          </a:p>
        </p:txBody>
      </p:sp>
      <p:sp>
        <p:nvSpPr>
          <p:cNvPr id="7" name="Rounded Rectangle 7"/>
          <p:cNvSpPr txBox="1"/>
          <p:nvPr/>
        </p:nvSpPr>
        <p:spPr>
          <a:xfrm>
            <a:off x="5290361" y="1552520"/>
            <a:ext cx="6568264" cy="4618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buClr>
                <a:srgbClr val="43B0F1"/>
              </a:buClr>
            </a:pPr>
            <a:r>
              <a:rPr lang="en-US" sz="3600" b="1" dirty="0">
                <a:solidFill>
                  <a:srgbClr val="43B0F1"/>
                </a:solidFill>
              </a:rPr>
              <a:t>Reminder: </a:t>
            </a:r>
          </a:p>
          <a:p>
            <a:pPr algn="ctr" defTabSz="1022350">
              <a:lnSpc>
                <a:spcPct val="90000"/>
              </a:lnSpc>
              <a:spcBef>
                <a:spcPct val="0"/>
              </a:spcBef>
              <a:spcAft>
                <a:spcPct val="35000"/>
              </a:spcAft>
              <a:buClr>
                <a:srgbClr val="43B0F1"/>
              </a:buClr>
            </a:pPr>
            <a:r>
              <a:rPr lang="en-US" sz="3200" dirty="0">
                <a:solidFill>
                  <a:schemeClr val="bg1"/>
                </a:solidFill>
              </a:rPr>
              <a:t>We are here to help YOU! If you have any questions at any point during your transition, please let us know.</a:t>
            </a:r>
          </a:p>
          <a:p>
            <a:pPr marL="514350" indent="-514350" defTabSz="1022350">
              <a:lnSpc>
                <a:spcPct val="90000"/>
              </a:lnSpc>
              <a:spcBef>
                <a:spcPct val="0"/>
              </a:spcBef>
              <a:spcAft>
                <a:spcPct val="35000"/>
              </a:spcAft>
              <a:buFont typeface="Wingdings" panose="05000000000000000000" pitchFamily="2" charset="2"/>
              <a:buChar char="§"/>
            </a:pPr>
            <a:endParaRPr lang="en-US" sz="2800" dirty="0">
              <a:solidFill>
                <a:schemeClr val="bg1"/>
              </a:solidFill>
            </a:endParaRPr>
          </a:p>
        </p:txBody>
      </p:sp>
    </p:spTree>
    <p:extLst>
      <p:ext uri="{BB962C8B-B14F-4D97-AF65-F5344CB8AC3E}">
        <p14:creationId xmlns:p14="http://schemas.microsoft.com/office/powerpoint/2010/main" val="17960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60124" y="1983184"/>
            <a:ext cx="44661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43B0F1"/>
                </a:solidFill>
                <a:effectLst/>
                <a:uLnTx/>
                <a:uFillTx/>
                <a:latin typeface="Franklin Gothic Medium" panose="020B0603020102020204" pitchFamily="34" charset="0"/>
                <a:ea typeface="+mj-ea"/>
                <a:cs typeface="+mj-cs"/>
              </a:rPr>
              <a:t>T</a:t>
            </a:r>
            <a:r>
              <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RANSITION</a:t>
            </a:r>
          </a:p>
          <a:p>
            <a:pPr marL="0" marR="0" lvl="0" indent="0" algn="l" defTabSz="685800" rtl="0" eaLnBrk="1" fontAlgn="auto" latinLnBrk="0" hangingPunct="1">
              <a:lnSpc>
                <a:spcPct val="90000"/>
              </a:lnSpc>
              <a:spcBef>
                <a:spcPct val="0"/>
              </a:spcBef>
              <a:spcAft>
                <a:spcPts val="0"/>
              </a:spcAft>
              <a:buClrTx/>
              <a:buSzTx/>
              <a:buFontTx/>
              <a:buNone/>
              <a:tabLst/>
              <a:defRPr/>
            </a:pPr>
            <a:r>
              <a:rPr lang="en-US" sz="5400" b="1" dirty="0">
                <a:solidFill>
                  <a:srgbClr val="43B0F1"/>
                </a:solidFill>
                <a:latin typeface="Franklin Gothic Medium" panose="020B0603020102020204" pitchFamily="34" charset="0"/>
              </a:rPr>
              <a:t>A</a:t>
            </a:r>
            <a:r>
              <a:rPr lang="en-US" sz="5400" b="1" dirty="0">
                <a:solidFill>
                  <a:prstClr val="white"/>
                </a:solidFill>
                <a:latin typeface="Franklin Gothic Medium" panose="020B0603020102020204" pitchFamily="34" charset="0"/>
              </a:rPr>
              <a:t>SSISTANCE</a:t>
            </a:r>
            <a:r>
              <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 </a:t>
            </a:r>
            <a:r>
              <a:rPr kumimoji="0" lang="en-US" sz="5400" b="1" i="0" u="none" strike="noStrike" kern="1200" cap="none" spc="0" normalizeH="0" baseline="0" noProof="0" dirty="0">
                <a:ln>
                  <a:noFill/>
                </a:ln>
                <a:solidFill>
                  <a:srgbClr val="43B0F1"/>
                </a:solidFill>
                <a:effectLst/>
                <a:uLnTx/>
                <a:uFillTx/>
                <a:latin typeface="Franklin Gothic Medium" panose="020B0603020102020204" pitchFamily="34" charset="0"/>
                <a:ea typeface="+mj-ea"/>
                <a:cs typeface="+mj-cs"/>
              </a:rPr>
              <a:t>P</a:t>
            </a:r>
            <a:r>
              <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ARTICIPANT </a:t>
            </a:r>
            <a:r>
              <a:rPr kumimoji="0" lang="en-US" sz="5400" b="1" i="0" u="none" strike="noStrike" kern="1200" cap="none" spc="0" normalizeH="0" baseline="0" noProof="0" dirty="0">
                <a:ln>
                  <a:noFill/>
                </a:ln>
                <a:solidFill>
                  <a:srgbClr val="43B0F1"/>
                </a:solidFill>
                <a:effectLst/>
                <a:uLnTx/>
                <a:uFillTx/>
                <a:latin typeface="Franklin Gothic Medium" panose="020B0603020102020204" pitchFamily="34" charset="0"/>
                <a:ea typeface="+mj-ea"/>
                <a:cs typeface="+mj-cs"/>
              </a:rPr>
              <a:t>A</a:t>
            </a:r>
            <a:r>
              <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SSESSMENT</a:t>
            </a:r>
          </a:p>
          <a:p>
            <a:pPr marL="0" marR="0" lvl="0" indent="0" algn="l" defTabSz="685800" rtl="0" eaLnBrk="1" fontAlgn="auto" latinLnBrk="0" hangingPunct="1">
              <a:lnSpc>
                <a:spcPct val="90000"/>
              </a:lnSpc>
              <a:spcBef>
                <a:spcPct val="0"/>
              </a:spcBef>
              <a:spcAft>
                <a:spcPts val="0"/>
              </a:spcAft>
              <a:buClrTx/>
              <a:buSzTx/>
              <a:buFontTx/>
              <a:buNone/>
              <a:tabLst/>
              <a:defRPr/>
            </a:pPr>
            <a:r>
              <a:rPr lang="en-US" sz="5400" b="1" dirty="0">
                <a:solidFill>
                  <a:prstClr val="white"/>
                </a:solidFill>
                <a:latin typeface="Franklin Gothic Medium" panose="020B0603020102020204" pitchFamily="34" charset="0"/>
              </a:rPr>
              <a:t>     </a:t>
            </a:r>
            <a:endPar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endParaRPr>
          </a:p>
        </p:txBody>
      </p:sp>
      <p:sp>
        <p:nvSpPr>
          <p:cNvPr id="3" name="Rectangle 2"/>
          <p:cNvSpPr/>
          <p:nvPr/>
        </p:nvSpPr>
        <p:spPr>
          <a:xfrm>
            <a:off x="5307496" y="2173174"/>
            <a:ext cx="6248400" cy="1800493"/>
          </a:xfrm>
          <a:prstGeom prst="rect">
            <a:avLst/>
          </a:prstGeom>
          <a:solidFill>
            <a:srgbClr val="00222E"/>
          </a:solidFill>
          <a:effectLst>
            <a:outerShdw blurRad="266700" dist="368300" dir="1980000" algn="ctr" rotWithShape="0">
              <a:srgbClr val="000000">
                <a:alpha val="43137"/>
              </a:srgbClr>
            </a:outerShdw>
            <a:softEdge rad="0"/>
          </a:effectLst>
          <a:scene3d>
            <a:camera prst="orthographicFront"/>
            <a:lightRig rig="threePt" dir="t"/>
          </a:scene3d>
          <a:sp3d>
            <a:bevelT w="165100" prst="coolSlant"/>
          </a:sp3d>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 computer or mobile device</a:t>
            </a: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 to: </a:t>
            </a:r>
            <a:r>
              <a:rPr lang="en-US" sz="2400" u="sng" dirty="0">
                <a:solidFill>
                  <a:schemeClr val="accent1">
                    <a:lumMod val="40000"/>
                    <a:lumOff val="60000"/>
                  </a:schemeClr>
                </a:solidFill>
                <a:effectLst>
                  <a:outerShdw blurRad="38100" dist="38100" dir="2700000" algn="tl">
                    <a:srgbClr val="000000">
                      <a:alpha val="43137"/>
                    </a:srgbClr>
                  </a:outerShdw>
                </a:effectLst>
                <a:latin typeface="Calibri" panose="020F0502020204030204"/>
                <a:hlinkClick r:id="rId3"/>
              </a:rPr>
              <a:t>https://www.dodsurveys.mil/tap</a:t>
            </a:r>
            <a:endParaRPr lang="en-US" sz="2400" u="sng" dirty="0">
              <a:solidFill>
                <a:schemeClr val="accent1">
                  <a:lumMod val="40000"/>
                  <a:lumOff val="60000"/>
                </a:schemeClr>
              </a:solidFill>
              <a:effectLst>
                <a:outerShdw blurRad="38100" dist="38100" dir="2700000" algn="tl">
                  <a:srgbClr val="000000">
                    <a:alpha val="43137"/>
                  </a:srgbClr>
                </a:outerShdw>
              </a:effectLst>
              <a:latin typeface="Calibri" panose="020F0502020204030204"/>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Select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Managing Your (MY) Transition</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Complete assessment</a:t>
            </a:r>
          </a:p>
        </p:txBody>
      </p:sp>
      <p:sp>
        <p:nvSpPr>
          <p:cNvPr id="4" name="Rectangle 3"/>
          <p:cNvSpPr/>
          <p:nvPr/>
        </p:nvSpPr>
        <p:spPr>
          <a:xfrm>
            <a:off x="5105399" y="136525"/>
            <a:ext cx="6248401" cy="1846659"/>
          </a:xfrm>
          <a:prstGeom prst="rect">
            <a:avLst/>
          </a:prstGeom>
        </p:spPr>
        <p:txBody>
          <a:bodyPr wrap="square">
            <a:spAutoFit/>
          </a:bodyPr>
          <a:lstStyle/>
          <a:p>
            <a:pPr marL="0" marR="0" lvl="0" indent="0" algn="ctr" defTabSz="1022350" rtl="0" eaLnBrk="1" fontAlgn="auto" latinLnBrk="0" hangingPunct="1">
              <a:lnSpc>
                <a:spcPct val="100000"/>
              </a:lnSpc>
              <a:spcBef>
                <a:spcPct val="0"/>
              </a:spcBef>
              <a:spcAft>
                <a:spcPts val="1200"/>
              </a:spcAft>
              <a:buClr>
                <a:srgbClr val="43B0F1"/>
              </a:buClr>
              <a:buSzTx/>
              <a:buFontTx/>
              <a:buNone/>
              <a:tabLst/>
              <a:defRPr/>
            </a:pPr>
            <a:r>
              <a:rPr kumimoji="0" lang="en-US" sz="3200" b="1" i="0" u="none" strike="noStrike" kern="1200" cap="none" spc="0" normalizeH="0" baseline="0" noProof="0" dirty="0">
                <a:ln>
                  <a:noFill/>
                </a:ln>
                <a:solidFill>
                  <a:srgbClr val="43B0F1"/>
                </a:solidFill>
                <a:effectLst/>
                <a:uLnTx/>
                <a:uFillTx/>
                <a:latin typeface="Calibri" panose="020F0502020204030204"/>
                <a:ea typeface="+mn-ea"/>
                <a:cs typeface="+mn-cs"/>
              </a:rPr>
              <a:t>We want your feedback!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022350" rtl="0" eaLnBrk="1" fontAlgn="auto" latinLnBrk="0" hangingPunct="1">
              <a:lnSpc>
                <a:spcPct val="100000"/>
              </a:lnSpc>
              <a:spcBef>
                <a:spcPct val="0"/>
              </a:spcBef>
              <a:spcAft>
                <a:spcPts val="0"/>
              </a:spcAft>
              <a:buClr>
                <a:srgbClr val="43B0F1"/>
              </a:buClr>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Your feedback is anonymous and very valuable to the success of TAP.  </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Every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comment is read and addressed as appropriate.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578999A7-F73A-422A-A4BB-1006A5BBDC3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23</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9592160" y="4577496"/>
            <a:ext cx="1761640" cy="1712813"/>
          </a:xfrm>
          <a:prstGeom prst="rect">
            <a:avLst/>
          </a:prstGeom>
          <a:ln>
            <a:solidFill>
              <a:schemeClr val="tx1"/>
            </a:solidFill>
          </a:ln>
          <a:effectLst>
            <a:outerShdw blurRad="266700" dist="381000" dir="2880000" algn="ctr" rotWithShape="0">
              <a:srgbClr val="000000">
                <a:alpha val="43137"/>
              </a:srgbClr>
            </a:outerShdw>
          </a:effectLst>
        </p:spPr>
      </p:pic>
      <p:sp>
        <p:nvSpPr>
          <p:cNvPr id="8" name="Rectangle 7"/>
          <p:cNvSpPr/>
          <p:nvPr/>
        </p:nvSpPr>
        <p:spPr>
          <a:xfrm>
            <a:off x="5085328" y="4577496"/>
            <a:ext cx="4299527"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OR…</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SCAN THIS QR CODE WITH YOUR PERSONAL DEVICE TO BEGIN THE ASSESSMENT</a:t>
            </a: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orbel" panose="020B0503020204020204" pitchFamily="34" charset="0"/>
            </a:endParaRPr>
          </a:p>
        </p:txBody>
      </p:sp>
      <p:cxnSp>
        <p:nvCxnSpPr>
          <p:cNvPr id="10" name="Straight Connector 9">
            <a:extLst>
              <a:ext uri="{FF2B5EF4-FFF2-40B4-BE49-F238E27FC236}">
                <a16:creationId xmlns:a16="http://schemas.microsoft.com/office/drawing/2014/main" id="{E15AFD67-BF8A-4739-8742-0CE1DA4BA079}"/>
              </a:ext>
            </a:extLst>
          </p:cNvPr>
          <p:cNvCxnSpPr/>
          <p:nvPr/>
        </p:nvCxnSpPr>
        <p:spPr>
          <a:xfrm>
            <a:off x="4880113" y="0"/>
            <a:ext cx="69574"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5F7D570-6DEF-4D03-90EE-234231F8B5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1839" y="3973667"/>
            <a:ext cx="3910094" cy="1891394"/>
          </a:xfrm>
          <a:prstGeom prst="rect">
            <a:avLst/>
          </a:prstGeom>
          <a:effectLst>
            <a:outerShdw blurRad="165100" dist="457200" dir="2700000" algn="tl" rotWithShape="0">
              <a:prstClr val="black">
                <a:alpha val="40000"/>
              </a:prstClr>
            </a:outerShdw>
          </a:effectLst>
        </p:spPr>
      </p:pic>
    </p:spTree>
    <p:extLst>
      <p:ext uri="{BB962C8B-B14F-4D97-AF65-F5344CB8AC3E}">
        <p14:creationId xmlns:p14="http://schemas.microsoft.com/office/powerpoint/2010/main" val="149690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3351" y="619125"/>
            <a:ext cx="3920728" cy="1219202"/>
          </a:xfrm>
        </p:spPr>
        <p:txBody>
          <a:bodyPr>
            <a:norm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DISCLAIMER</a:t>
            </a:r>
          </a:p>
        </p:txBody>
      </p:sp>
      <p:sp>
        <p:nvSpPr>
          <p:cNvPr id="4" name="Content Placeholder 3"/>
          <p:cNvSpPr>
            <a:spLocks noGrp="1"/>
          </p:cNvSpPr>
          <p:nvPr>
            <p:ph idx="1"/>
          </p:nvPr>
        </p:nvSpPr>
        <p:spPr>
          <a:xfrm>
            <a:off x="347870" y="1728687"/>
            <a:ext cx="11519452" cy="4844257"/>
          </a:xfrm>
        </p:spPr>
        <p:txBody>
          <a:bodyPr>
            <a:noAutofit/>
          </a:bodyPr>
          <a:lstStyle/>
          <a:p>
            <a:pPr marL="0" indent="0">
              <a:lnSpc>
                <a:spcPct val="150000"/>
              </a:lnSpc>
              <a:buNone/>
            </a:pPr>
            <a:r>
              <a:rPr lang="en-US" sz="2000" dirty="0">
                <a:solidFill>
                  <a:schemeClr val="bg1"/>
                </a:solidFill>
              </a:rPr>
              <a:t>The information provided herein does not constitute a formal endorsement of any company, its products, or services by the U.S. Department of Defense (DoD). Specifically, the appearance or use of external hyperlinks does not constitute endorsement by the DoD of the linked websites or the information, products, or services contained therein. The DoD does not exercise any editorial control over the information you may find at these locations. While this information provides informational resource material to assist military personnel and their families in identifying or exploring resources and options, the resources provided are not exhaustive.</a:t>
            </a:r>
          </a:p>
          <a:p>
            <a:pPr marL="0" indent="0">
              <a:lnSpc>
                <a:spcPct val="150000"/>
              </a:lnSpc>
              <a:buNone/>
            </a:pPr>
            <a:r>
              <a:rPr lang="en-US" sz="2000" dirty="0">
                <a:solidFill>
                  <a:schemeClr val="bg1"/>
                </a:solidFill>
              </a:rPr>
              <a:t>All websites and URLs in this guide were active at the date of publication. However, web content is subject to change without notice. Users of this guide are advised to confirm information is current.</a:t>
            </a:r>
          </a:p>
          <a:p>
            <a:pPr marL="0" indent="0">
              <a:lnSpc>
                <a:spcPct val="150000"/>
              </a:lnSpc>
              <a:buNone/>
            </a:pPr>
            <a:endParaRPr lang="en-US" sz="2000" dirty="0">
              <a:solidFill>
                <a:schemeClr val="bg1"/>
              </a:solidFill>
            </a:endParaRPr>
          </a:p>
          <a:p>
            <a:pPr marL="0" indent="0">
              <a:lnSpc>
                <a:spcPct val="150000"/>
              </a:lnSpc>
              <a:buNone/>
            </a:pPr>
            <a:endParaRPr lang="en-US" sz="2000" dirty="0">
              <a:solidFill>
                <a:schemeClr val="bg1"/>
              </a:solidFill>
            </a:endParaRPr>
          </a:p>
        </p:txBody>
      </p:sp>
      <p:sp>
        <p:nvSpPr>
          <p:cNvPr id="6" name="TextBox 5">
            <a:extLst>
              <a:ext uri="{FF2B5EF4-FFF2-40B4-BE49-F238E27FC236}">
                <a16:creationId xmlns:a16="http://schemas.microsoft.com/office/drawing/2014/main" id="{0391B673-C1E8-4D0B-8A62-ADAFC152D4B1}"/>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PG, p. 1</a:t>
            </a:r>
          </a:p>
        </p:txBody>
      </p:sp>
    </p:spTree>
    <p:extLst>
      <p:ext uri="{BB962C8B-B14F-4D97-AF65-F5344CB8AC3E}">
        <p14:creationId xmlns:p14="http://schemas.microsoft.com/office/powerpoint/2010/main" val="196016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4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77421" y="818315"/>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THE IMPORTANCE OF TAP</a:t>
            </a:r>
          </a:p>
        </p:txBody>
      </p:sp>
      <p:sp>
        <p:nvSpPr>
          <p:cNvPr id="5" name="TextBox 4"/>
          <p:cNvSpPr txBox="1"/>
          <p:nvPr/>
        </p:nvSpPr>
        <p:spPr>
          <a:xfrm>
            <a:off x="1565753" y="2263541"/>
            <a:ext cx="7469367" cy="4124206"/>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rPr>
              <a:t>.</a:t>
            </a:r>
            <a:r>
              <a:rPr kumimoji="0" lang="en-US" sz="32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rPr>
              <a:t>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rPr>
              <a:t>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rPr>
              <a:t>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*Statistics provided by the U.S. Census Bureau</a:t>
            </a:r>
          </a:p>
        </p:txBody>
      </p:sp>
      <p:sp>
        <p:nvSpPr>
          <p:cNvPr id="6" name="Rectangle 5"/>
          <p:cNvSpPr/>
          <p:nvPr/>
        </p:nvSpPr>
        <p:spPr>
          <a:xfrm>
            <a:off x="2934200" y="2271546"/>
            <a:ext cx="780999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of the U.S. adult population is serving on active duty.</a:t>
            </a:r>
          </a:p>
        </p:txBody>
      </p:sp>
      <p:sp>
        <p:nvSpPr>
          <p:cNvPr id="7" name="Rectangle 6"/>
          <p:cNvSpPr/>
          <p:nvPr/>
        </p:nvSpPr>
        <p:spPr>
          <a:xfrm>
            <a:off x="2934200" y="3208402"/>
            <a:ext cx="769837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of the U.S. population were veterans in 1990.</a:t>
            </a:r>
          </a:p>
        </p:txBody>
      </p:sp>
      <p:sp>
        <p:nvSpPr>
          <p:cNvPr id="8" name="Rectangle 7"/>
          <p:cNvSpPr/>
          <p:nvPr/>
        </p:nvSpPr>
        <p:spPr>
          <a:xfrm>
            <a:off x="2934200" y="4166227"/>
            <a:ext cx="755033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of the U.S. population were veterans in 2020.</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7699" y="4334750"/>
            <a:ext cx="2052997" cy="2052997"/>
          </a:xfrm>
          <a:prstGeom prst="rect">
            <a:avLst/>
          </a:prstGeom>
        </p:spPr>
      </p:pic>
      <p:sp>
        <p:nvSpPr>
          <p:cNvPr id="9" name="TextBox 8">
            <a:extLst>
              <a:ext uri="{FF2B5EF4-FFF2-40B4-BE49-F238E27FC236}">
                <a16:creationId xmlns:a16="http://schemas.microsoft.com/office/drawing/2014/main" id="{578999A7-F73A-422A-A4BB-1006A5BBDC3B}"/>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PG, p. 2</a:t>
            </a:r>
          </a:p>
        </p:txBody>
      </p:sp>
    </p:spTree>
    <p:extLst>
      <p:ext uri="{BB962C8B-B14F-4D97-AF65-F5344CB8AC3E}">
        <p14:creationId xmlns:p14="http://schemas.microsoft.com/office/powerpoint/2010/main" val="51534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4568"/>
            </a:gs>
            <a:gs pos="98000">
              <a:srgbClr val="00A1DA"/>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7B0E-5AAA-4C12-BEC6-38FAE84AD71A}"/>
              </a:ext>
            </a:extLst>
          </p:cNvPr>
          <p:cNvSpPr>
            <a:spLocks noGrp="1"/>
          </p:cNvSpPr>
          <p:nvPr>
            <p:ph type="title"/>
          </p:nvPr>
        </p:nvSpPr>
        <p:spPr>
          <a:xfrm rot="16200000">
            <a:off x="-2678698" y="2678699"/>
            <a:ext cx="6858003" cy="1500606"/>
          </a:xfrm>
          <a:solidFill>
            <a:srgbClr val="10547E"/>
          </a:solidFill>
        </p:spPr>
        <p:txBody>
          <a:bodyPr/>
          <a:lstStyle/>
          <a:p>
            <a:pPr algn="ctr"/>
            <a:r>
              <a:rPr lang="en-US" sz="4400" dirty="0">
                <a:solidFill>
                  <a:schemeClr val="bg1"/>
                </a:solidFill>
              </a:rPr>
              <a:t>  TRANSITON OVERVIEW</a:t>
            </a:r>
          </a:p>
        </p:txBody>
      </p:sp>
      <p:sp>
        <p:nvSpPr>
          <p:cNvPr id="6" name="Text Placeholder 5">
            <a:extLst>
              <a:ext uri="{FF2B5EF4-FFF2-40B4-BE49-F238E27FC236}">
                <a16:creationId xmlns:a16="http://schemas.microsoft.com/office/drawing/2014/main" id="{4ED053EA-050C-4534-B148-3B5BC48A3640}"/>
              </a:ext>
            </a:extLst>
          </p:cNvPr>
          <p:cNvSpPr>
            <a:spLocks noGrp="1"/>
          </p:cNvSpPr>
          <p:nvPr>
            <p:ph type="body" sz="quarter" idx="57"/>
          </p:nvPr>
        </p:nvSpPr>
        <p:spPr>
          <a:xfrm>
            <a:off x="3194655" y="416732"/>
            <a:ext cx="1903423" cy="1828800"/>
          </a:xfrm>
          <a:effectLst>
            <a:outerShdw blurRad="127000" dist="254000" dir="3000000" algn="ctr" rotWithShape="0">
              <a:srgbClr val="000000">
                <a:alpha val="43137"/>
              </a:srgbClr>
            </a:outerShdw>
          </a:effectLst>
        </p:spPr>
        <p:txBody>
          <a:bodyPr>
            <a:noAutofit/>
          </a:bodyPr>
          <a:lstStyle/>
          <a:p>
            <a:r>
              <a:rPr lang="en-US" sz="1800" b="1" dirty="0">
                <a:latin typeface="Calibri" panose="020F0502020204030204" pitchFamily="34" charset="0"/>
                <a:cs typeface="Calibri" panose="020F0502020204030204" pitchFamily="34" charset="0"/>
              </a:rPr>
              <a:t>Individualized Initial Counseling (IC) </a:t>
            </a:r>
          </a:p>
        </p:txBody>
      </p:sp>
      <p:sp>
        <p:nvSpPr>
          <p:cNvPr id="14" name="Text Placeholder 13">
            <a:extLst>
              <a:ext uri="{FF2B5EF4-FFF2-40B4-BE49-F238E27FC236}">
                <a16:creationId xmlns:a16="http://schemas.microsoft.com/office/drawing/2014/main" id="{883B80DF-D52B-45B0-A0D1-C2BD76B1EE44}"/>
              </a:ext>
            </a:extLst>
          </p:cNvPr>
          <p:cNvSpPr>
            <a:spLocks noGrp="1"/>
          </p:cNvSpPr>
          <p:nvPr>
            <p:ph type="body" sz="quarter" idx="36"/>
          </p:nvPr>
        </p:nvSpPr>
        <p:spPr>
          <a:xfrm>
            <a:off x="7465612" y="1241085"/>
            <a:ext cx="2794634" cy="581390"/>
          </a:xfrm>
        </p:spPr>
        <p:txBody>
          <a:bodyPr>
            <a:normAutofit/>
          </a:bodyPr>
          <a:lstStyle/>
          <a:p>
            <a:r>
              <a:rPr lang="en-US" sz="2000" b="1" dirty="0">
                <a:solidFill>
                  <a:srgbClr val="D5F5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DoD Transition Day</a:t>
            </a:r>
          </a:p>
        </p:txBody>
      </p:sp>
      <p:sp>
        <p:nvSpPr>
          <p:cNvPr id="16" name="Text Placeholder 15">
            <a:extLst>
              <a:ext uri="{FF2B5EF4-FFF2-40B4-BE49-F238E27FC236}">
                <a16:creationId xmlns:a16="http://schemas.microsoft.com/office/drawing/2014/main" id="{57F6A235-C810-4CEF-B780-01CEB24C5316}"/>
              </a:ext>
            </a:extLst>
          </p:cNvPr>
          <p:cNvSpPr>
            <a:spLocks noGrp="1"/>
          </p:cNvSpPr>
          <p:nvPr>
            <p:ph type="body" sz="quarter" idx="16"/>
          </p:nvPr>
        </p:nvSpPr>
        <p:spPr>
          <a:xfrm>
            <a:off x="10222040" y="668327"/>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Managing Your (MY) Transition</a:t>
            </a:r>
          </a:p>
        </p:txBody>
      </p:sp>
      <p:sp>
        <p:nvSpPr>
          <p:cNvPr id="63" name="Star: 5 Points 62">
            <a:extLst>
              <a:ext uri="{FF2B5EF4-FFF2-40B4-BE49-F238E27FC236}">
                <a16:creationId xmlns:a16="http://schemas.microsoft.com/office/drawing/2014/main" id="{C2BD7D39-0B99-4DA7-A82C-2A805EA89366}"/>
              </a:ext>
            </a:extLst>
          </p:cNvPr>
          <p:cNvSpPr/>
          <p:nvPr/>
        </p:nvSpPr>
        <p:spPr>
          <a:xfrm>
            <a:off x="10435870" y="-1"/>
            <a:ext cx="1427361" cy="1065477"/>
          </a:xfrm>
          <a:prstGeom prst="star5">
            <a:avLst>
              <a:gd name="adj" fmla="val 22296"/>
              <a:gd name="hf" fmla="val 105146"/>
              <a:gd name="vf" fmla="val 110557"/>
            </a:avLst>
          </a:prstGeom>
          <a:solidFill>
            <a:srgbClr val="FF0000"/>
          </a:solidFill>
          <a:ln w="3175">
            <a:solidFill>
              <a:srgbClr val="000000"/>
            </a:solidFill>
          </a:ln>
          <a:effectLst>
            <a:outerShdw blurRad="165100" dist="127000" dir="34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mn-cs"/>
              </a:rPr>
              <a:t>You are here</a:t>
            </a:r>
          </a:p>
        </p:txBody>
      </p:sp>
      <p:sp>
        <p:nvSpPr>
          <p:cNvPr id="20" name="Text Placeholder 19">
            <a:extLst>
              <a:ext uri="{FF2B5EF4-FFF2-40B4-BE49-F238E27FC236}">
                <a16:creationId xmlns:a16="http://schemas.microsoft.com/office/drawing/2014/main" id="{E12C0F5B-FCB1-4EB5-8AC1-0EE033E5A09E}"/>
              </a:ext>
            </a:extLst>
          </p:cNvPr>
          <p:cNvSpPr>
            <a:spLocks noGrp="1"/>
          </p:cNvSpPr>
          <p:nvPr>
            <p:ph type="body" sz="quarter" idx="20"/>
          </p:nvPr>
        </p:nvSpPr>
        <p:spPr>
          <a:xfrm>
            <a:off x="9320751" y="2532074"/>
            <a:ext cx="1828800" cy="1828800"/>
          </a:xfrm>
          <a:effectLst>
            <a:outerShdw blurRad="127000" dist="254000" dir="3000000" algn="ctr" rotWithShape="0">
              <a:srgbClr val="000000">
                <a:alpha val="43137"/>
              </a:srgbClr>
            </a:outerShdw>
          </a:effectLst>
        </p:spPr>
        <p:txBody>
          <a:bodyPr>
            <a:normAutofit/>
          </a:bodyPr>
          <a:lstStyle/>
          <a:p>
            <a:pPr>
              <a:lnSpc>
                <a:spcPct val="100000"/>
              </a:lnSpc>
              <a:spcBef>
                <a:spcPts val="0"/>
              </a:spcBef>
            </a:pPr>
            <a:r>
              <a:rPr lang="en-US" sz="2000" b="1" dirty="0">
                <a:latin typeface="Calibri" panose="020F0502020204030204" pitchFamily="34" charset="0"/>
                <a:cs typeface="Calibri" panose="020F0502020204030204" pitchFamily="34" charset="0"/>
              </a:rPr>
              <a:t>MOC Crosswalk</a:t>
            </a:r>
          </a:p>
        </p:txBody>
      </p:sp>
      <p:sp>
        <p:nvSpPr>
          <p:cNvPr id="29" name="Text Placeholder 28">
            <a:extLst>
              <a:ext uri="{FF2B5EF4-FFF2-40B4-BE49-F238E27FC236}">
                <a16:creationId xmlns:a16="http://schemas.microsoft.com/office/drawing/2014/main" id="{DBC905D2-7292-4CFF-961E-4024E56DE058}"/>
              </a:ext>
            </a:extLst>
          </p:cNvPr>
          <p:cNvSpPr>
            <a:spLocks noGrp="1"/>
          </p:cNvSpPr>
          <p:nvPr>
            <p:ph type="body" sz="quarter" idx="19"/>
          </p:nvPr>
        </p:nvSpPr>
        <p:spPr>
          <a:xfrm>
            <a:off x="4614460" y="2620543"/>
            <a:ext cx="1828800" cy="1828800"/>
          </a:xfrm>
          <a:effectLst>
            <a:outerShdw blurRad="127000" dist="266700" dir="3000000" algn="ctr" rotWithShape="0">
              <a:srgbClr val="000000">
                <a:alpha val="43137"/>
              </a:srgbClr>
            </a:outerShdw>
          </a:effectLst>
        </p:spPr>
        <p:txBody>
          <a:bodyPr>
            <a:noAutofit/>
          </a:bodyPr>
          <a:lstStyle/>
          <a:p>
            <a:pPr>
              <a:lnSpc>
                <a:spcPts val="2000"/>
              </a:lnSpc>
            </a:pPr>
            <a:r>
              <a:rPr lang="en-US" sz="2000" b="1" dirty="0">
                <a:latin typeface="Calibri" panose="020F0502020204030204" pitchFamily="34" charset="0"/>
                <a:cs typeface="Calibri" panose="020F0502020204030204" pitchFamily="34" charset="0"/>
              </a:rPr>
              <a:t>VA Benefits and Services</a:t>
            </a:r>
          </a:p>
        </p:txBody>
      </p:sp>
      <p:sp>
        <p:nvSpPr>
          <p:cNvPr id="36" name="Text Placeholder 35">
            <a:extLst>
              <a:ext uri="{FF2B5EF4-FFF2-40B4-BE49-F238E27FC236}">
                <a16:creationId xmlns:a16="http://schemas.microsoft.com/office/drawing/2014/main" id="{A28765B2-99DF-4E52-8911-0C73FC701532}"/>
              </a:ext>
            </a:extLst>
          </p:cNvPr>
          <p:cNvSpPr>
            <a:spLocks noGrp="1"/>
          </p:cNvSpPr>
          <p:nvPr>
            <p:ph type="body" sz="quarter" idx="26"/>
          </p:nvPr>
        </p:nvSpPr>
        <p:spPr>
          <a:xfrm>
            <a:off x="3909553" y="4607069"/>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2-Day Tracks</a:t>
            </a:r>
          </a:p>
        </p:txBody>
      </p:sp>
      <p:sp>
        <p:nvSpPr>
          <p:cNvPr id="37" name="Text Placeholder 36">
            <a:extLst>
              <a:ext uri="{FF2B5EF4-FFF2-40B4-BE49-F238E27FC236}">
                <a16:creationId xmlns:a16="http://schemas.microsoft.com/office/drawing/2014/main" id="{91BB99EB-82A5-4088-A219-FC5FEF5EF754}"/>
              </a:ext>
            </a:extLst>
          </p:cNvPr>
          <p:cNvSpPr>
            <a:spLocks noGrp="1"/>
          </p:cNvSpPr>
          <p:nvPr>
            <p:ph type="body" sz="quarter" idx="52"/>
          </p:nvPr>
        </p:nvSpPr>
        <p:spPr>
          <a:xfrm>
            <a:off x="2097621" y="5292810"/>
            <a:ext cx="2530529" cy="1689800"/>
          </a:xfrm>
        </p:spPr>
        <p:txBody>
          <a:bodyPr>
            <a:normAutofit/>
          </a:bodyPr>
          <a:lstStyle/>
          <a:p>
            <a:pPr marL="285750" indent="-285750" algn="l">
              <a:lnSpc>
                <a:spcPct val="80000"/>
              </a:lnSpc>
              <a:spcBef>
                <a:spcPts val="600"/>
              </a:spcBef>
              <a:buFont typeface="Wingdings" panose="05000000000000000000" pitchFamily="2" charset="2"/>
              <a:buChar char="§"/>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Vocational</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Education</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Entrepreneurship</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Text Placeholder 38">
            <a:extLst>
              <a:ext uri="{FF2B5EF4-FFF2-40B4-BE49-F238E27FC236}">
                <a16:creationId xmlns:a16="http://schemas.microsoft.com/office/drawing/2014/main" id="{95EB9CB0-A6DB-48B5-B907-9E581BE0B00A}"/>
              </a:ext>
            </a:extLst>
          </p:cNvPr>
          <p:cNvSpPr>
            <a:spLocks noGrp="1"/>
          </p:cNvSpPr>
          <p:nvPr>
            <p:ph type="body" sz="quarter" idx="25"/>
          </p:nvPr>
        </p:nvSpPr>
        <p:spPr>
          <a:xfrm>
            <a:off x="6318499" y="4606716"/>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Continuum of Service</a:t>
            </a:r>
          </a:p>
        </p:txBody>
      </p:sp>
      <p:sp>
        <p:nvSpPr>
          <p:cNvPr id="42" name="Text Placeholder 41">
            <a:extLst>
              <a:ext uri="{FF2B5EF4-FFF2-40B4-BE49-F238E27FC236}">
                <a16:creationId xmlns:a16="http://schemas.microsoft.com/office/drawing/2014/main" id="{D4581D56-38D2-4FB6-B004-2E141AB9E8FF}"/>
              </a:ext>
            </a:extLst>
          </p:cNvPr>
          <p:cNvSpPr>
            <a:spLocks noGrp="1"/>
          </p:cNvSpPr>
          <p:nvPr>
            <p:ph type="body" sz="quarter" idx="24"/>
          </p:nvPr>
        </p:nvSpPr>
        <p:spPr>
          <a:xfrm>
            <a:off x="8727445" y="4606716"/>
            <a:ext cx="1828800" cy="1828800"/>
          </a:xfrm>
          <a:effectLst>
            <a:outerShdw blurRad="127000" dist="254000" dir="3000000" algn="ctr" rotWithShape="0">
              <a:srgbClr val="000000">
                <a:alpha val="43137"/>
              </a:srgbClr>
            </a:outerShdw>
          </a:effectLst>
        </p:spPr>
        <p:txBody>
          <a:bodyPr>
            <a:normAutofit/>
          </a:bodyPr>
          <a:lstStyle/>
          <a:p>
            <a:r>
              <a:rPr lang="en-US" sz="2400" b="1" dirty="0">
                <a:latin typeface="Calibri" panose="020F0502020204030204" pitchFamily="34" charset="0"/>
                <a:cs typeface="Calibri" panose="020F0502020204030204" pitchFamily="34" charset="0"/>
              </a:rPr>
              <a:t>Capstone</a:t>
            </a:r>
          </a:p>
        </p:txBody>
      </p:sp>
      <p:sp>
        <p:nvSpPr>
          <p:cNvPr id="49" name="Text Placeholder 5">
            <a:extLst>
              <a:ext uri="{FF2B5EF4-FFF2-40B4-BE49-F238E27FC236}">
                <a16:creationId xmlns:a16="http://schemas.microsoft.com/office/drawing/2014/main" id="{08093B8A-3F49-4259-8382-FA19A069D329}"/>
              </a:ext>
            </a:extLst>
          </p:cNvPr>
          <p:cNvSpPr txBox="1">
            <a:spLocks/>
          </p:cNvSpPr>
          <p:nvPr/>
        </p:nvSpPr>
        <p:spPr>
          <a:xfrm>
            <a:off x="5598606" y="447481"/>
            <a:ext cx="1828800" cy="1828800"/>
          </a:xfrm>
          <a:prstGeom prst="ellipse">
            <a:avLst/>
          </a:prstGeom>
          <a:solidFill>
            <a:srgbClr val="BAC82F"/>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54D55"/>
                </a:solidFill>
                <a:effectLst/>
                <a:uLnTx/>
                <a:uFillTx/>
                <a:latin typeface="Calibri" panose="020F0502020204030204" pitchFamily="34" charset="0"/>
                <a:ea typeface="+mn-ea"/>
                <a:cs typeface="Calibri" panose="020F0502020204030204" pitchFamily="34" charset="0"/>
              </a:rPr>
              <a:t>Pre-Separation Counseling</a:t>
            </a:r>
          </a:p>
        </p:txBody>
      </p:sp>
      <p:sp>
        <p:nvSpPr>
          <p:cNvPr id="56" name="Isosceles Triangle 55">
            <a:extLst>
              <a:ext uri="{FF2B5EF4-FFF2-40B4-BE49-F238E27FC236}">
                <a16:creationId xmlns:a16="http://schemas.microsoft.com/office/drawing/2014/main" id="{05E88C90-C982-4C46-BA10-650B3BE7F878}"/>
              </a:ext>
            </a:extLst>
          </p:cNvPr>
          <p:cNvSpPr/>
          <p:nvPr/>
        </p:nvSpPr>
        <p:spPr>
          <a:xfrm rot="5400000">
            <a:off x="9910489" y="1237226"/>
            <a:ext cx="269904" cy="276786"/>
          </a:xfrm>
          <a:prstGeom prst="triangle">
            <a:avLst/>
          </a:prstGeom>
          <a:solidFill>
            <a:srgbClr val="B2ECF8"/>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1BC70D29-C8C1-4F0F-96D3-943C2CBE7FB2}"/>
              </a:ext>
            </a:extLst>
          </p:cNvPr>
          <p:cNvCxnSpPr>
            <a:cxnSpLocks/>
          </p:cNvCxnSpPr>
          <p:nvPr/>
        </p:nvCxnSpPr>
        <p:spPr>
          <a:xfrm flipH="1">
            <a:off x="7738903" y="1207698"/>
            <a:ext cx="3382" cy="35047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9CB08A-FF78-4071-8371-BB188EA62DFB}"/>
              </a:ext>
            </a:extLst>
          </p:cNvPr>
          <p:cNvCxnSpPr>
            <a:cxnSpLocks/>
          </p:cNvCxnSpPr>
          <p:nvPr/>
        </p:nvCxnSpPr>
        <p:spPr>
          <a:xfrm>
            <a:off x="6874994" y="3248526"/>
            <a:ext cx="0" cy="360947"/>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28">
            <a:extLst>
              <a:ext uri="{FF2B5EF4-FFF2-40B4-BE49-F238E27FC236}">
                <a16:creationId xmlns:a16="http://schemas.microsoft.com/office/drawing/2014/main" id="{F7887366-A57C-4A4E-AD46-2EC8E2BC3374}"/>
              </a:ext>
            </a:extLst>
          </p:cNvPr>
          <p:cNvSpPr txBox="1">
            <a:spLocks/>
          </p:cNvSpPr>
          <p:nvPr/>
        </p:nvSpPr>
        <p:spPr>
          <a:xfrm>
            <a:off x="1999078" y="2637947"/>
            <a:ext cx="1903423" cy="1828800"/>
          </a:xfrm>
          <a:prstGeom prst="ellipse">
            <a:avLst/>
          </a:prstGeom>
          <a:solidFill>
            <a:schemeClr val="bg1"/>
          </a:solidFill>
          <a:ln w="72390">
            <a:solidFill>
              <a:schemeClr val="tx2"/>
            </a:solidFill>
          </a:ln>
          <a:effectLst>
            <a:outerShdw blurRad="127000" dist="2667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51E2D"/>
                </a:solidFill>
                <a:effectLst/>
                <a:uLnTx/>
                <a:uFillTx/>
                <a:latin typeface="Calibri" panose="020F0502020204030204" pitchFamily="34" charset="0"/>
                <a:ea typeface="+mn-ea"/>
                <a:cs typeface="Calibri" panose="020F0502020204030204" pitchFamily="34" charset="0"/>
              </a:rPr>
              <a:t>DOL Employment Fundamentals of Career Transition</a:t>
            </a:r>
          </a:p>
        </p:txBody>
      </p:sp>
      <p:sp>
        <p:nvSpPr>
          <p:cNvPr id="66" name="Text Placeholder 19">
            <a:extLst>
              <a:ext uri="{FF2B5EF4-FFF2-40B4-BE49-F238E27FC236}">
                <a16:creationId xmlns:a16="http://schemas.microsoft.com/office/drawing/2014/main" id="{E575A11B-ACB2-4590-8F14-76A675AA6E9F}"/>
              </a:ext>
            </a:extLst>
          </p:cNvPr>
          <p:cNvSpPr txBox="1">
            <a:spLocks/>
          </p:cNvSpPr>
          <p:nvPr/>
        </p:nvSpPr>
        <p:spPr>
          <a:xfrm>
            <a:off x="7098152" y="2588736"/>
            <a:ext cx="1828800" cy="1828800"/>
          </a:xfrm>
          <a:prstGeom prst="ellipse">
            <a:avLst/>
          </a:prstGeom>
          <a:solidFill>
            <a:schemeClr val="bg1"/>
          </a:solidFill>
          <a:ln w="72390">
            <a:solidFill>
              <a:schemeClr val="bg2"/>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54D55"/>
                </a:solidFill>
                <a:effectLst/>
                <a:uLnTx/>
                <a:uFillTx/>
                <a:latin typeface="Calibri" panose="020F0502020204030204" pitchFamily="34" charset="0"/>
                <a:ea typeface="+mn-ea"/>
                <a:cs typeface="Calibri" panose="020F0502020204030204" pitchFamily="34" charset="0"/>
              </a:rPr>
              <a:t>Financial Planning for Transition</a:t>
            </a:r>
          </a:p>
        </p:txBody>
      </p:sp>
      <p:cxnSp>
        <p:nvCxnSpPr>
          <p:cNvPr id="21" name="Straight Connector 20">
            <a:extLst>
              <a:ext uri="{FF2B5EF4-FFF2-40B4-BE49-F238E27FC236}">
                <a16:creationId xmlns:a16="http://schemas.microsoft.com/office/drawing/2014/main" id="{1BC70D29-C8C1-4F0F-96D3-943C2CBE7FB2}"/>
              </a:ext>
            </a:extLst>
          </p:cNvPr>
          <p:cNvCxnSpPr>
            <a:cxnSpLocks/>
          </p:cNvCxnSpPr>
          <p:nvPr/>
        </p:nvCxnSpPr>
        <p:spPr>
          <a:xfrm>
            <a:off x="5387934" y="1207698"/>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70D29-C8C1-4F0F-96D3-943C2CBE7FB2}"/>
              </a:ext>
            </a:extLst>
          </p:cNvPr>
          <p:cNvCxnSpPr>
            <a:cxnSpLocks/>
          </p:cNvCxnSpPr>
          <p:nvPr/>
        </p:nvCxnSpPr>
        <p:spPr>
          <a:xfrm>
            <a:off x="4281320" y="3259002"/>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C70D29-C8C1-4F0F-96D3-943C2CBE7FB2}"/>
              </a:ext>
            </a:extLst>
          </p:cNvPr>
          <p:cNvCxnSpPr>
            <a:cxnSpLocks/>
          </p:cNvCxnSpPr>
          <p:nvPr/>
        </p:nvCxnSpPr>
        <p:spPr>
          <a:xfrm flipH="1">
            <a:off x="2484536" y="4726291"/>
            <a:ext cx="344885" cy="79414"/>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70D29-C8C1-4F0F-96D3-943C2CBE7FB2}"/>
              </a:ext>
            </a:extLst>
          </p:cNvPr>
          <p:cNvCxnSpPr>
            <a:cxnSpLocks/>
          </p:cNvCxnSpPr>
          <p:nvPr/>
        </p:nvCxnSpPr>
        <p:spPr>
          <a:xfrm>
            <a:off x="6048475"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70D29-C8C1-4F0F-96D3-943C2CBE7FB2}"/>
              </a:ext>
            </a:extLst>
          </p:cNvPr>
          <p:cNvCxnSpPr>
            <a:cxnSpLocks/>
          </p:cNvCxnSpPr>
          <p:nvPr/>
        </p:nvCxnSpPr>
        <p:spPr>
          <a:xfrm>
            <a:off x="8432080"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24439" y="1182879"/>
            <a:ext cx="155747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NLT 365 days</a:t>
            </a:r>
          </a:p>
        </p:txBody>
      </p:sp>
      <p:sp>
        <p:nvSpPr>
          <p:cNvPr id="7" name="Rectangle 6"/>
          <p:cNvSpPr/>
          <p:nvPr/>
        </p:nvSpPr>
        <p:spPr>
          <a:xfrm>
            <a:off x="10732074" y="5292810"/>
            <a:ext cx="137819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NLT 90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Days</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578999A7-F73A-422A-A4BB-1006A5BBDC3B}"/>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PG, p. 3</a:t>
            </a:r>
          </a:p>
        </p:txBody>
      </p:sp>
    </p:spTree>
    <p:extLst>
      <p:ext uri="{BB962C8B-B14F-4D97-AF65-F5344CB8AC3E}">
        <p14:creationId xmlns:p14="http://schemas.microsoft.com/office/powerpoint/2010/main" val="151870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1000"/>
                                        <p:tgtEl>
                                          <p:spTgt spid="6">
                                            <p:bg/>
                                          </p:spTgt>
                                        </p:tgtEl>
                                      </p:cBhvr>
                                    </p:animEffect>
                                    <p:anim calcmode="lin" valueType="num">
                                      <p:cBhvr>
                                        <p:cTn id="13" dur="1000" fill="hold"/>
                                        <p:tgtEl>
                                          <p:spTgt spid="6">
                                            <p:bg/>
                                          </p:spTgt>
                                        </p:tgtEl>
                                        <p:attrNameLst>
                                          <p:attrName>ppt_x</p:attrName>
                                        </p:attrNameLst>
                                      </p:cBhvr>
                                      <p:tavLst>
                                        <p:tav tm="0">
                                          <p:val>
                                            <p:strVal val="#ppt_x"/>
                                          </p:val>
                                        </p:tav>
                                        <p:tav tm="100000">
                                          <p:val>
                                            <p:strVal val="#ppt_x"/>
                                          </p:val>
                                        </p:tav>
                                      </p:tavLst>
                                    </p:anim>
                                    <p:anim calcmode="lin" valueType="num">
                                      <p:cBhvr>
                                        <p:cTn id="14" dur="1000" fill="hold"/>
                                        <p:tgtEl>
                                          <p:spTgt spid="6">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1000"/>
                                        <p:tgtEl>
                                          <p:spTgt spid="14">
                                            <p:txEl>
                                              <p:pRg st="0" end="0"/>
                                            </p:txEl>
                                          </p:spTgt>
                                        </p:tgtEl>
                                      </p:cBhvr>
                                    </p:animEffect>
                                    <p:anim calcmode="lin" valueType="num">
                                      <p:cBhvr>
                                        <p:cTn id="3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anim calcmode="lin" valueType="num">
                                      <p:cBhvr>
                                        <p:cTn id="35" dur="1000" fill="hold"/>
                                        <p:tgtEl>
                                          <p:spTgt spid="56"/>
                                        </p:tgtEl>
                                        <p:attrNameLst>
                                          <p:attrName>ppt_x</p:attrName>
                                        </p:attrNameLst>
                                      </p:cBhvr>
                                      <p:tavLst>
                                        <p:tav tm="0">
                                          <p:val>
                                            <p:strVal val="#ppt_x"/>
                                          </p:val>
                                        </p:tav>
                                        <p:tav tm="100000">
                                          <p:val>
                                            <p:strVal val="#ppt_x"/>
                                          </p:val>
                                        </p:tav>
                                      </p:tavLst>
                                    </p:anim>
                                    <p:anim calcmode="lin" valueType="num">
                                      <p:cBhvr>
                                        <p:cTn id="36" dur="1000" fill="hold"/>
                                        <p:tgtEl>
                                          <p:spTgt spid="5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
                                            <p:bg/>
                                          </p:spTgt>
                                        </p:tgtEl>
                                        <p:attrNameLst>
                                          <p:attrName>style.visibility</p:attrName>
                                        </p:attrNameLst>
                                      </p:cBhvr>
                                      <p:to>
                                        <p:strVal val="visible"/>
                                      </p:to>
                                    </p:set>
                                    <p:animEffect transition="in" filter="fade">
                                      <p:cBhvr>
                                        <p:cTn id="39" dur="1000"/>
                                        <p:tgtEl>
                                          <p:spTgt spid="16">
                                            <p:bg/>
                                          </p:spTgt>
                                        </p:tgtEl>
                                      </p:cBhvr>
                                    </p:animEffect>
                                    <p:anim calcmode="lin" valueType="num">
                                      <p:cBhvr>
                                        <p:cTn id="40" dur="1000" fill="hold"/>
                                        <p:tgtEl>
                                          <p:spTgt spid="16">
                                            <p:bg/>
                                          </p:spTgt>
                                        </p:tgtEl>
                                        <p:attrNameLst>
                                          <p:attrName>ppt_x</p:attrName>
                                        </p:attrNameLst>
                                      </p:cBhvr>
                                      <p:tavLst>
                                        <p:tav tm="0">
                                          <p:val>
                                            <p:strVal val="#ppt_x"/>
                                          </p:val>
                                        </p:tav>
                                        <p:tav tm="100000">
                                          <p:val>
                                            <p:strVal val="#ppt_x"/>
                                          </p:val>
                                        </p:tav>
                                      </p:tavLst>
                                    </p:anim>
                                    <p:anim calcmode="lin" valueType="num">
                                      <p:cBhvr>
                                        <p:cTn id="41" dur="1000" fill="hold"/>
                                        <p:tgtEl>
                                          <p:spTgt spid="16">
                                            <p:bg/>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fade">
                                      <p:cBhvr>
                                        <p:cTn id="44" dur="1000"/>
                                        <p:tgtEl>
                                          <p:spTgt spid="16">
                                            <p:txEl>
                                              <p:pRg st="0" end="0"/>
                                            </p:txEl>
                                          </p:spTgt>
                                        </p:tgtEl>
                                      </p:cBhvr>
                                    </p:animEffect>
                                    <p:anim calcmode="lin" valueType="num">
                                      <p:cBhvr>
                                        <p:cTn id="4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xEl>
                                              <p:pRg st="0" end="0"/>
                                            </p:txEl>
                                          </p:spTgt>
                                        </p:tgtEl>
                                        <p:attrNameLst>
                                          <p:attrName>style.visibility</p:attrName>
                                        </p:attrNameLst>
                                      </p:cBhvr>
                                      <p:to>
                                        <p:strVal val="visible"/>
                                      </p:to>
                                    </p:set>
                                    <p:animEffect transition="in" filter="fade">
                                      <p:cBhvr>
                                        <p:cTn id="56" dur="1000"/>
                                        <p:tgtEl>
                                          <p:spTgt spid="20">
                                            <p:txEl>
                                              <p:pRg st="0" end="0"/>
                                            </p:txEl>
                                          </p:spTgt>
                                        </p:tgtEl>
                                      </p:cBhvr>
                                    </p:animEffect>
                                    <p:anim calcmode="lin" valueType="num">
                                      <p:cBhvr>
                                        <p:cTn id="57"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0">
                                            <p:bg/>
                                          </p:spTgt>
                                        </p:tgtEl>
                                        <p:attrNameLst>
                                          <p:attrName>style.visibility</p:attrName>
                                        </p:attrNameLst>
                                      </p:cBhvr>
                                      <p:to>
                                        <p:strVal val="visible"/>
                                      </p:to>
                                    </p:set>
                                    <p:animEffect transition="in" filter="fade">
                                      <p:cBhvr>
                                        <p:cTn id="61" dur="1000"/>
                                        <p:tgtEl>
                                          <p:spTgt spid="20">
                                            <p:bg/>
                                          </p:spTgt>
                                        </p:tgtEl>
                                      </p:cBhvr>
                                    </p:animEffect>
                                    <p:anim calcmode="lin" valueType="num">
                                      <p:cBhvr>
                                        <p:cTn id="62" dur="1000" fill="hold"/>
                                        <p:tgtEl>
                                          <p:spTgt spid="20">
                                            <p:bg/>
                                          </p:spTgt>
                                        </p:tgtEl>
                                        <p:attrNameLst>
                                          <p:attrName>ppt_x</p:attrName>
                                        </p:attrNameLst>
                                      </p:cBhvr>
                                      <p:tavLst>
                                        <p:tav tm="0">
                                          <p:val>
                                            <p:strVal val="#ppt_x"/>
                                          </p:val>
                                        </p:tav>
                                        <p:tav tm="100000">
                                          <p:val>
                                            <p:strVal val="#ppt_x"/>
                                          </p:val>
                                        </p:tav>
                                      </p:tavLst>
                                    </p:anim>
                                    <p:anim calcmode="lin" valueType="num">
                                      <p:cBhvr>
                                        <p:cTn id="63" dur="1000" fill="hold"/>
                                        <p:tgtEl>
                                          <p:spTgt spid="20">
                                            <p:bg/>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50"/>
                                        <p:tgtEl>
                                          <p:spTgt spid="66"/>
                                        </p:tgtEl>
                                      </p:cBhvr>
                                    </p:animEffect>
                                    <p:anim calcmode="lin" valueType="num">
                                      <p:cBhvr>
                                        <p:cTn id="67" dur="750" fill="hold"/>
                                        <p:tgtEl>
                                          <p:spTgt spid="66"/>
                                        </p:tgtEl>
                                        <p:attrNameLst>
                                          <p:attrName>ppt_x</p:attrName>
                                        </p:attrNameLst>
                                      </p:cBhvr>
                                      <p:tavLst>
                                        <p:tav tm="0">
                                          <p:val>
                                            <p:strVal val="#ppt_x"/>
                                          </p:val>
                                        </p:tav>
                                        <p:tav tm="100000">
                                          <p:val>
                                            <p:strVal val="#ppt_x"/>
                                          </p:val>
                                        </p:tav>
                                      </p:tavLst>
                                    </p:anim>
                                    <p:anim calcmode="lin" valueType="num">
                                      <p:cBhvr>
                                        <p:cTn id="68" dur="75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bg/>
                                          </p:spTgt>
                                        </p:tgtEl>
                                        <p:attrNameLst>
                                          <p:attrName>style.visibility</p:attrName>
                                        </p:attrNameLst>
                                      </p:cBhvr>
                                      <p:to>
                                        <p:strVal val="visible"/>
                                      </p:to>
                                    </p:set>
                                    <p:animEffect transition="in" filter="fade">
                                      <p:cBhvr>
                                        <p:cTn id="73" dur="1000"/>
                                        <p:tgtEl>
                                          <p:spTgt spid="29">
                                            <p:bg/>
                                          </p:spTgt>
                                        </p:tgtEl>
                                      </p:cBhvr>
                                    </p:animEffect>
                                    <p:anim calcmode="lin" valueType="num">
                                      <p:cBhvr>
                                        <p:cTn id="74" dur="1000" fill="hold"/>
                                        <p:tgtEl>
                                          <p:spTgt spid="29">
                                            <p:bg/>
                                          </p:spTgt>
                                        </p:tgtEl>
                                        <p:attrNameLst>
                                          <p:attrName>ppt_x</p:attrName>
                                        </p:attrNameLst>
                                      </p:cBhvr>
                                      <p:tavLst>
                                        <p:tav tm="0">
                                          <p:val>
                                            <p:strVal val="#ppt_x"/>
                                          </p:val>
                                        </p:tav>
                                        <p:tav tm="100000">
                                          <p:val>
                                            <p:strVal val="#ppt_x"/>
                                          </p:val>
                                        </p:tav>
                                      </p:tavLst>
                                    </p:anim>
                                    <p:anim calcmode="lin" valueType="num">
                                      <p:cBhvr>
                                        <p:cTn id="75" dur="1000" fill="hold"/>
                                        <p:tgtEl>
                                          <p:spTgt spid="29">
                                            <p:bg/>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Effect transition="in" filter="fade">
                                      <p:cBhvr>
                                        <p:cTn id="78" dur="1000"/>
                                        <p:tgtEl>
                                          <p:spTgt spid="29">
                                            <p:txEl>
                                              <p:pRg st="0" end="0"/>
                                            </p:txEl>
                                          </p:spTgt>
                                        </p:tgtEl>
                                      </p:cBhvr>
                                    </p:animEffect>
                                    <p:anim calcmode="lin" valueType="num">
                                      <p:cBhvr>
                                        <p:cTn id="79"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80"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fade">
                                      <p:cBhvr>
                                        <p:cTn id="85" dur="1000"/>
                                        <p:tgtEl>
                                          <p:spTgt spid="65"/>
                                        </p:tgtEl>
                                      </p:cBhvr>
                                    </p:animEffect>
                                    <p:anim calcmode="lin" valueType="num">
                                      <p:cBhvr>
                                        <p:cTn id="86" dur="1000" fill="hold"/>
                                        <p:tgtEl>
                                          <p:spTgt spid="65"/>
                                        </p:tgtEl>
                                        <p:attrNameLst>
                                          <p:attrName>ppt_x</p:attrName>
                                        </p:attrNameLst>
                                      </p:cBhvr>
                                      <p:tavLst>
                                        <p:tav tm="0">
                                          <p:val>
                                            <p:strVal val="#ppt_x"/>
                                          </p:val>
                                        </p:tav>
                                        <p:tav tm="100000">
                                          <p:val>
                                            <p:strVal val="#ppt_x"/>
                                          </p:val>
                                        </p:tav>
                                      </p:tavLst>
                                    </p:anim>
                                    <p:anim calcmode="lin" valueType="num">
                                      <p:cBhvr>
                                        <p:cTn id="8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36">
                                            <p:bg/>
                                          </p:spTgt>
                                        </p:tgtEl>
                                        <p:attrNameLst>
                                          <p:attrName>style.visibility</p:attrName>
                                        </p:attrNameLst>
                                      </p:cBhvr>
                                      <p:to>
                                        <p:strVal val="visible"/>
                                      </p:to>
                                    </p:set>
                                    <p:animEffect transition="in" filter="fade">
                                      <p:cBhvr>
                                        <p:cTn id="92" dur="1000"/>
                                        <p:tgtEl>
                                          <p:spTgt spid="36">
                                            <p:bg/>
                                          </p:spTgt>
                                        </p:tgtEl>
                                      </p:cBhvr>
                                    </p:animEffect>
                                    <p:anim calcmode="lin" valueType="num">
                                      <p:cBhvr>
                                        <p:cTn id="93" dur="1000" fill="hold"/>
                                        <p:tgtEl>
                                          <p:spTgt spid="36">
                                            <p:bg/>
                                          </p:spTgt>
                                        </p:tgtEl>
                                        <p:attrNameLst>
                                          <p:attrName>ppt_x</p:attrName>
                                        </p:attrNameLst>
                                      </p:cBhvr>
                                      <p:tavLst>
                                        <p:tav tm="0">
                                          <p:val>
                                            <p:strVal val="#ppt_x"/>
                                          </p:val>
                                        </p:tav>
                                        <p:tav tm="100000">
                                          <p:val>
                                            <p:strVal val="#ppt_x"/>
                                          </p:val>
                                        </p:tav>
                                      </p:tavLst>
                                    </p:anim>
                                    <p:anim calcmode="lin" valueType="num">
                                      <p:cBhvr>
                                        <p:cTn id="94" dur="1000" fill="hold"/>
                                        <p:tgtEl>
                                          <p:spTgt spid="36">
                                            <p:bg/>
                                          </p:spTgt>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6">
                                            <p:txEl>
                                              <p:pRg st="0" end="0"/>
                                            </p:txEl>
                                          </p:spTgt>
                                        </p:tgtEl>
                                        <p:attrNameLst>
                                          <p:attrName>style.visibility</p:attrName>
                                        </p:attrNameLst>
                                      </p:cBhvr>
                                      <p:to>
                                        <p:strVal val="visible"/>
                                      </p:to>
                                    </p:set>
                                    <p:animEffect transition="in" filter="fade">
                                      <p:cBhvr>
                                        <p:cTn id="97" dur="1000"/>
                                        <p:tgtEl>
                                          <p:spTgt spid="36">
                                            <p:txEl>
                                              <p:pRg st="0" end="0"/>
                                            </p:txEl>
                                          </p:spTgt>
                                        </p:tgtEl>
                                      </p:cBhvr>
                                    </p:animEffect>
                                    <p:anim calcmode="lin" valueType="num">
                                      <p:cBhvr>
                                        <p:cTn id="9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37">
                                            <p:txEl>
                                              <p:pRg st="0" end="0"/>
                                            </p:txEl>
                                          </p:spTgt>
                                        </p:tgtEl>
                                        <p:attrNameLst>
                                          <p:attrName>style.visibility</p:attrName>
                                        </p:attrNameLst>
                                      </p:cBhvr>
                                      <p:to>
                                        <p:strVal val="visible"/>
                                      </p:to>
                                    </p:set>
                                    <p:animEffect transition="in" filter="fade">
                                      <p:cBhvr>
                                        <p:cTn id="104" dur="1000"/>
                                        <p:tgtEl>
                                          <p:spTgt spid="37">
                                            <p:txEl>
                                              <p:pRg st="0" end="0"/>
                                            </p:txEl>
                                          </p:spTgt>
                                        </p:tgtEl>
                                      </p:cBhvr>
                                    </p:animEffect>
                                    <p:anim calcmode="lin" valueType="num">
                                      <p:cBhvr>
                                        <p:cTn id="105"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06" dur="1000" fill="hold"/>
                                        <p:tgtEl>
                                          <p:spTgt spid="37">
                                            <p:txEl>
                                              <p:pRg st="0" end="0"/>
                                            </p:txEl>
                                          </p:spTgt>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7">
                                            <p:txEl>
                                              <p:pRg st="1" end="1"/>
                                            </p:txEl>
                                          </p:spTgt>
                                        </p:tgtEl>
                                        <p:attrNameLst>
                                          <p:attrName>style.visibility</p:attrName>
                                        </p:attrNameLst>
                                      </p:cBhvr>
                                      <p:to>
                                        <p:strVal val="visible"/>
                                      </p:to>
                                    </p:set>
                                    <p:animEffect transition="in" filter="fade">
                                      <p:cBhvr>
                                        <p:cTn id="109" dur="1000"/>
                                        <p:tgtEl>
                                          <p:spTgt spid="37">
                                            <p:txEl>
                                              <p:pRg st="1" end="1"/>
                                            </p:txEl>
                                          </p:spTgt>
                                        </p:tgtEl>
                                      </p:cBhvr>
                                    </p:animEffect>
                                    <p:anim calcmode="lin" valueType="num">
                                      <p:cBhvr>
                                        <p:cTn id="11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111" dur="1000" fill="hold"/>
                                        <p:tgtEl>
                                          <p:spTgt spid="37">
                                            <p:txEl>
                                              <p:pRg st="1" end="1"/>
                                            </p:txEl>
                                          </p:spTgt>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7">
                                            <p:txEl>
                                              <p:pRg st="2" end="2"/>
                                            </p:txEl>
                                          </p:spTgt>
                                        </p:tgtEl>
                                        <p:attrNameLst>
                                          <p:attrName>style.visibility</p:attrName>
                                        </p:attrNameLst>
                                      </p:cBhvr>
                                      <p:to>
                                        <p:strVal val="visible"/>
                                      </p:to>
                                    </p:set>
                                    <p:animEffect transition="in" filter="fade">
                                      <p:cBhvr>
                                        <p:cTn id="114" dur="1000"/>
                                        <p:tgtEl>
                                          <p:spTgt spid="37">
                                            <p:txEl>
                                              <p:pRg st="2" end="2"/>
                                            </p:txEl>
                                          </p:spTgt>
                                        </p:tgtEl>
                                      </p:cBhvr>
                                    </p:animEffect>
                                    <p:anim calcmode="lin" valueType="num">
                                      <p:cBhvr>
                                        <p:cTn id="115"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116" dur="1000" fill="hold"/>
                                        <p:tgtEl>
                                          <p:spTgt spid="37">
                                            <p:txEl>
                                              <p:pRg st="2" end="2"/>
                                            </p:txEl>
                                          </p:spTgt>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7">
                                            <p:txEl>
                                              <p:pRg st="3" end="3"/>
                                            </p:txEl>
                                          </p:spTgt>
                                        </p:tgtEl>
                                        <p:attrNameLst>
                                          <p:attrName>style.visibility</p:attrName>
                                        </p:attrNameLst>
                                      </p:cBhvr>
                                      <p:to>
                                        <p:strVal val="visible"/>
                                      </p:to>
                                    </p:set>
                                    <p:animEffect transition="in" filter="fade">
                                      <p:cBhvr>
                                        <p:cTn id="119" dur="1000"/>
                                        <p:tgtEl>
                                          <p:spTgt spid="37">
                                            <p:txEl>
                                              <p:pRg st="3" end="3"/>
                                            </p:txEl>
                                          </p:spTgt>
                                        </p:tgtEl>
                                      </p:cBhvr>
                                    </p:animEffect>
                                    <p:anim calcmode="lin" valueType="num">
                                      <p:cBhvr>
                                        <p:cTn id="120"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121"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39">
                                            <p:bg/>
                                          </p:spTgt>
                                        </p:tgtEl>
                                        <p:attrNameLst>
                                          <p:attrName>style.visibility</p:attrName>
                                        </p:attrNameLst>
                                      </p:cBhvr>
                                      <p:to>
                                        <p:strVal val="visible"/>
                                      </p:to>
                                    </p:set>
                                    <p:animEffect transition="in" filter="fade">
                                      <p:cBhvr>
                                        <p:cTn id="126" dur="1000"/>
                                        <p:tgtEl>
                                          <p:spTgt spid="39">
                                            <p:bg/>
                                          </p:spTgt>
                                        </p:tgtEl>
                                      </p:cBhvr>
                                    </p:animEffect>
                                    <p:anim calcmode="lin" valueType="num">
                                      <p:cBhvr>
                                        <p:cTn id="127" dur="1000" fill="hold"/>
                                        <p:tgtEl>
                                          <p:spTgt spid="39">
                                            <p:bg/>
                                          </p:spTgt>
                                        </p:tgtEl>
                                        <p:attrNameLst>
                                          <p:attrName>ppt_x</p:attrName>
                                        </p:attrNameLst>
                                      </p:cBhvr>
                                      <p:tavLst>
                                        <p:tav tm="0">
                                          <p:val>
                                            <p:strVal val="#ppt_x"/>
                                          </p:val>
                                        </p:tav>
                                        <p:tav tm="100000">
                                          <p:val>
                                            <p:strVal val="#ppt_x"/>
                                          </p:val>
                                        </p:tav>
                                      </p:tavLst>
                                    </p:anim>
                                    <p:anim calcmode="lin" valueType="num">
                                      <p:cBhvr>
                                        <p:cTn id="128" dur="1000" fill="hold"/>
                                        <p:tgtEl>
                                          <p:spTgt spid="39">
                                            <p:bg/>
                                          </p:spTgt>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39">
                                            <p:txEl>
                                              <p:pRg st="0" end="0"/>
                                            </p:txEl>
                                          </p:spTgt>
                                        </p:tgtEl>
                                        <p:attrNameLst>
                                          <p:attrName>style.visibility</p:attrName>
                                        </p:attrNameLst>
                                      </p:cBhvr>
                                      <p:to>
                                        <p:strVal val="visible"/>
                                      </p:to>
                                    </p:set>
                                    <p:animEffect transition="in" filter="fade">
                                      <p:cBhvr>
                                        <p:cTn id="131" dur="1000"/>
                                        <p:tgtEl>
                                          <p:spTgt spid="39">
                                            <p:txEl>
                                              <p:pRg st="0" end="0"/>
                                            </p:txEl>
                                          </p:spTgt>
                                        </p:tgtEl>
                                      </p:cBhvr>
                                    </p:animEffect>
                                    <p:anim calcmode="lin" valueType="num">
                                      <p:cBhvr>
                                        <p:cTn id="132"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33"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42">
                                            <p:bg/>
                                          </p:spTgt>
                                        </p:tgtEl>
                                        <p:attrNameLst>
                                          <p:attrName>style.visibility</p:attrName>
                                        </p:attrNameLst>
                                      </p:cBhvr>
                                      <p:to>
                                        <p:strVal val="visible"/>
                                      </p:to>
                                    </p:set>
                                    <p:animEffect transition="in" filter="fade">
                                      <p:cBhvr>
                                        <p:cTn id="138" dur="1000"/>
                                        <p:tgtEl>
                                          <p:spTgt spid="42">
                                            <p:bg/>
                                          </p:spTgt>
                                        </p:tgtEl>
                                      </p:cBhvr>
                                    </p:animEffect>
                                    <p:anim calcmode="lin" valueType="num">
                                      <p:cBhvr>
                                        <p:cTn id="139" dur="1000" fill="hold"/>
                                        <p:tgtEl>
                                          <p:spTgt spid="42">
                                            <p:bg/>
                                          </p:spTgt>
                                        </p:tgtEl>
                                        <p:attrNameLst>
                                          <p:attrName>ppt_x</p:attrName>
                                        </p:attrNameLst>
                                      </p:cBhvr>
                                      <p:tavLst>
                                        <p:tav tm="0">
                                          <p:val>
                                            <p:strVal val="#ppt_x"/>
                                          </p:val>
                                        </p:tav>
                                        <p:tav tm="100000">
                                          <p:val>
                                            <p:strVal val="#ppt_x"/>
                                          </p:val>
                                        </p:tav>
                                      </p:tavLst>
                                    </p:anim>
                                    <p:anim calcmode="lin" valueType="num">
                                      <p:cBhvr>
                                        <p:cTn id="140" dur="1000" fill="hold"/>
                                        <p:tgtEl>
                                          <p:spTgt spid="42">
                                            <p:bg/>
                                          </p:spTgt>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42">
                                            <p:txEl>
                                              <p:pRg st="0" end="0"/>
                                            </p:txEl>
                                          </p:spTgt>
                                        </p:tgtEl>
                                        <p:attrNameLst>
                                          <p:attrName>style.visibility</p:attrName>
                                        </p:attrNameLst>
                                      </p:cBhvr>
                                      <p:to>
                                        <p:strVal val="visible"/>
                                      </p:to>
                                    </p:set>
                                    <p:animEffect transition="in" filter="fade">
                                      <p:cBhvr>
                                        <p:cTn id="143" dur="1000"/>
                                        <p:tgtEl>
                                          <p:spTgt spid="42">
                                            <p:txEl>
                                              <p:pRg st="0" end="0"/>
                                            </p:txEl>
                                          </p:spTgt>
                                        </p:tgtEl>
                                      </p:cBhvr>
                                    </p:animEffect>
                                    <p:anim calcmode="lin" valueType="num">
                                      <p:cBhvr>
                                        <p:cTn id="144"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45" dur="1000" fill="hold"/>
                                        <p:tgtEl>
                                          <p:spTgt spid="42">
                                            <p:txEl>
                                              <p:pRg st="0" end="0"/>
                                            </p:tx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14" grpId="0" build="p"/>
      <p:bldP spid="16" grpId="0" uiExpand="1" build="p" animBg="1"/>
      <p:bldP spid="63" grpId="0" animBg="1"/>
      <p:bldP spid="20" grpId="0" uiExpand="1" build="p" animBg="1"/>
      <p:bldP spid="29" grpId="0" uiExpand="1" build="p" animBg="1"/>
      <p:bldP spid="36" grpId="0" uiExpand="1" build="p" animBg="1"/>
      <p:bldP spid="37" grpId="0" uiExpand="1" build="p"/>
      <p:bldP spid="39" grpId="0" uiExpand="1" build="p" animBg="1"/>
      <p:bldP spid="42" grpId="0" uiExpand="1" build="p" animBg="1"/>
      <p:bldP spid="49" grpId="0" animBg="1"/>
      <p:bldP spid="56" grpId="0" animBg="1"/>
      <p:bldP spid="65" grpId="0" animBg="1"/>
      <p:bldP spid="66" grpId="0" animBg="1"/>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10E2A2-029A-427F-9AC2-1BE1F76938F2}"/>
              </a:ext>
            </a:extLst>
          </p:cNvPr>
          <p:cNvSpPr/>
          <p:nvPr/>
        </p:nvSpPr>
        <p:spPr>
          <a:xfrm>
            <a:off x="288684" y="265044"/>
            <a:ext cx="3856596"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AREER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EADINESS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TANDARDS</a:t>
            </a:r>
          </a:p>
        </p:txBody>
      </p:sp>
      <mc:AlternateContent xmlns:mc="http://schemas.openxmlformats.org/markup-compatibility/2006">
        <mc:Choice xmlns:am3d="http://schemas.microsoft.com/office/drawing/2017/model3d" Requires="am3d">
          <p:graphicFrame>
            <p:nvGraphicFramePr>
              <p:cNvPr id="13" name="3D Model 12" descr="Checklist">
                <a:extLst>
                  <a:ext uri="{FF2B5EF4-FFF2-40B4-BE49-F238E27FC236}">
                    <a16:creationId xmlns:a16="http://schemas.microsoft.com/office/drawing/2014/main" id="{4A401CA7-A050-41C2-8267-0138AD0BCE1C}"/>
                  </a:ext>
                </a:extLst>
              </p:cNvPr>
              <p:cNvGraphicFramePr>
                <a:graphicFrameLocks noChangeAspect="1"/>
              </p:cNvGraphicFramePr>
              <p:nvPr>
                <p:extLst>
                  <p:ext uri="{D42A27DB-BD31-4B8C-83A1-F6EECF244321}">
                    <p14:modId xmlns:p14="http://schemas.microsoft.com/office/powerpoint/2010/main" val="1159106199"/>
                  </p:ext>
                </p:extLst>
              </p:nvPr>
            </p:nvGraphicFramePr>
            <p:xfrm>
              <a:off x="-115122" y="1216792"/>
              <a:ext cx="3605776" cy="3901902"/>
            </p:xfrm>
            <a:graphic>
              <a:graphicData uri="http://schemas.microsoft.com/office/drawing/2017/model3d">
                <am3d:model3d r:embed="rId4">
                  <am3d:spPr>
                    <a:xfrm>
                      <a:off x="0" y="0"/>
                      <a:ext cx="3605776" cy="3901902"/>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1898304" ay="1433450" az="840647"/>
                    <am3d:postTrans dx="0" dy="0" dz="0"/>
                  </am3d:trans>
                  <am3d:raster rName="Office3DRenderer" rVer="16.0.8326">
                    <am3d:blip r:embed="rId5"/>
                  </am3d:raster>
                  <am3d:objViewport viewportSz="4633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Checklist">
                <a:extLst>
                  <a:ext uri="{FF2B5EF4-FFF2-40B4-BE49-F238E27FC236}">
                    <a16:creationId xmlns:a16="http://schemas.microsoft.com/office/drawing/2014/main" id="{4A401CA7-A050-41C2-8267-0138AD0BCE1C}"/>
                  </a:ext>
                </a:extLst>
              </p:cNvPr>
              <p:cNvPicPr>
                <a:picLocks noGrp="1" noRot="1" noChangeAspect="1" noMove="1" noResize="1" noEditPoints="1" noAdjustHandles="1" noChangeArrowheads="1" noChangeShapeType="1" noCrop="1"/>
              </p:cNvPicPr>
              <p:nvPr/>
            </p:nvPicPr>
            <p:blipFill>
              <a:blip r:embed="rId5"/>
              <a:stretch>
                <a:fillRect/>
              </a:stretch>
            </p:blipFill>
            <p:spPr>
              <a:xfrm>
                <a:off x="-115122" y="1216792"/>
                <a:ext cx="3605776" cy="3901902"/>
              </a:xfrm>
              <a:prstGeom prst="rect">
                <a:avLst/>
              </a:prstGeom>
            </p:spPr>
          </p:pic>
        </mc:Fallback>
      </mc:AlternateContent>
      <p:graphicFrame>
        <p:nvGraphicFramePr>
          <p:cNvPr id="6" name="Table 5"/>
          <p:cNvGraphicFramePr>
            <a:graphicFrameLocks noGrp="1"/>
          </p:cNvGraphicFramePr>
          <p:nvPr>
            <p:extLst>
              <p:ext uri="{D42A27DB-BD31-4B8C-83A1-F6EECF244321}">
                <p14:modId xmlns:p14="http://schemas.microsoft.com/office/powerpoint/2010/main" val="2940654064"/>
              </p:ext>
            </p:extLst>
          </p:nvPr>
        </p:nvGraphicFramePr>
        <p:xfrm>
          <a:off x="3879669" y="273920"/>
          <a:ext cx="8025944" cy="6259779"/>
        </p:xfrm>
        <a:graphic>
          <a:graphicData uri="http://schemas.openxmlformats.org/drawingml/2006/table">
            <a:tbl>
              <a:tblPr firstRow="1" firstCol="1" bandRow="1">
                <a:tableStyleId>{5C22544A-7EE6-4342-B048-85BDC9FD1C3A}</a:tableStyleId>
              </a:tblPr>
              <a:tblGrid>
                <a:gridCol w="1154535">
                  <a:extLst>
                    <a:ext uri="{9D8B030D-6E8A-4147-A177-3AD203B41FA5}">
                      <a16:colId xmlns:a16="http://schemas.microsoft.com/office/drawing/2014/main" val="1600737758"/>
                    </a:ext>
                  </a:extLst>
                </a:gridCol>
                <a:gridCol w="4550323">
                  <a:extLst>
                    <a:ext uri="{9D8B030D-6E8A-4147-A177-3AD203B41FA5}">
                      <a16:colId xmlns:a16="http://schemas.microsoft.com/office/drawing/2014/main" val="1189624002"/>
                    </a:ext>
                  </a:extLst>
                </a:gridCol>
                <a:gridCol w="2321086">
                  <a:extLst>
                    <a:ext uri="{9D8B030D-6E8A-4147-A177-3AD203B41FA5}">
                      <a16:colId xmlns:a16="http://schemas.microsoft.com/office/drawing/2014/main" val="881262854"/>
                    </a:ext>
                  </a:extLst>
                </a:gridCol>
              </a:tblGrid>
              <a:tr h="381428">
                <a:tc>
                  <a:txBody>
                    <a:bodyPr/>
                    <a:lstStyle/>
                    <a:p>
                      <a:pPr marL="0" marR="0" defTabSz="1031875">
                        <a:lnSpc>
                          <a:spcPct val="115000"/>
                        </a:lnSpc>
                        <a:spcBef>
                          <a:spcPts val="0"/>
                        </a:spcBef>
                        <a:spcAft>
                          <a:spcPts val="600"/>
                        </a:spcAft>
                      </a:pPr>
                      <a:r>
                        <a:rPr lang="en-US" sz="1700" dirty="0">
                          <a:effectLst/>
                        </a:rPr>
                        <a:t>Completed</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Course/Brief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120177"/>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Start a personal self-assessment/ Individual Transition Plan (ITP).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IC/Pre-Separation Counseling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4447278"/>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Gap Analysis or provide verification of employment.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MOC Crosswalk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1499551"/>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Prepare a criterion-based, post-separation financial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Financial Planning for Transition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3501820"/>
                  </a:ext>
                </a:extLst>
              </a:tr>
              <a:tr h="381428">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Register on VA.gov.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VA Benefits and 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5423777"/>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resume or provide verification of employment.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DOL Employment Workshop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047672"/>
                  </a:ext>
                </a:extLst>
              </a:tr>
              <a:tr h="119174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comparison of higher education or technical training institution options.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DoD Managing Your Education/DOL Career Credential Exploration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8280886"/>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continuum of Military Service Opportunity counseling (Active-component only).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Varies</a:t>
                      </a:r>
                      <a:r>
                        <a:rPr lang="en-US" sz="1800" baseline="0" dirty="0">
                          <a:effectLst/>
                        </a:rPr>
                        <a:t> b</a:t>
                      </a:r>
                      <a:r>
                        <a:rPr lang="en-US" sz="1800" dirty="0">
                          <a:effectLst/>
                        </a:rPr>
                        <a:t>y Installation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8292583"/>
                  </a:ext>
                </a:extLst>
              </a:tr>
            </a:tbl>
          </a:graphicData>
        </a:graphic>
      </p:graphicFrame>
      <p:sp>
        <p:nvSpPr>
          <p:cNvPr id="7" name="TextBox 6">
            <a:extLst>
              <a:ext uri="{FF2B5EF4-FFF2-40B4-BE49-F238E27FC236}">
                <a16:creationId xmlns:a16="http://schemas.microsoft.com/office/drawing/2014/main" id="{578999A7-F73A-422A-A4BB-1006A5BBDC3B}"/>
              </a:ext>
            </a:extLst>
          </p:cNvPr>
          <p:cNvSpPr txBox="1"/>
          <p:nvPr/>
        </p:nvSpPr>
        <p:spPr>
          <a:xfrm>
            <a:off x="85778" y="6368633"/>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a:t>
            </a:r>
            <a:r>
              <a:rPr lang="en-US" b="1" dirty="0">
                <a:solidFill>
                  <a:prstClr val="white"/>
                </a:solidFill>
                <a:latin typeface="Calibri" panose="020F0502020204030204"/>
              </a:rPr>
              <a:t>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145280" y="628072"/>
            <a:ext cx="1137462" cy="923330"/>
          </a:xfrm>
          <a:prstGeom prst="rect">
            <a:avLst/>
          </a:prstGeom>
          <a:noFill/>
        </p:spPr>
        <p:txBody>
          <a:bodyPr wrap="square" rtlCol="0">
            <a:spAutoFit/>
          </a:bodyPr>
          <a:lstStyle/>
          <a:p>
            <a:r>
              <a:rPr lang="en-US" sz="5400" b="1" dirty="0">
                <a:solidFill>
                  <a:schemeClr val="bg1"/>
                </a:solidFill>
              </a:rPr>
              <a:t>√</a:t>
            </a:r>
          </a:p>
        </p:txBody>
      </p:sp>
    </p:spTree>
    <p:extLst>
      <p:ext uri="{BB962C8B-B14F-4D97-AF65-F5344CB8AC3E}">
        <p14:creationId xmlns:p14="http://schemas.microsoft.com/office/powerpoint/2010/main" val="195421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6116" y="880059"/>
            <a:ext cx="1088033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MY transition timeline</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pic>
        <p:nvPicPr>
          <p:cNvPr id="11" name="Picture 10">
            <a:extLst>
              <a:ext uri="{FF2B5EF4-FFF2-40B4-BE49-F238E27FC236}">
                <a16:creationId xmlns:a16="http://schemas.microsoft.com/office/drawing/2014/main" id="{FD1AAA7B-879A-4CA2-9189-A9B5C2B9B20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7000"/>
                    </a14:imgEffect>
                  </a14:imgLayer>
                </a14:imgProps>
              </a:ext>
            </a:extLst>
          </a:blip>
          <a:stretch>
            <a:fillRect/>
          </a:stretch>
        </p:blipFill>
        <p:spPr>
          <a:xfrm>
            <a:off x="0" y="2303421"/>
            <a:ext cx="12192000" cy="3298817"/>
          </a:xfrm>
          <a:prstGeom prst="rect">
            <a:avLst/>
          </a:prstGeom>
          <a:gradFill>
            <a:gsLst>
              <a:gs pos="0">
                <a:schemeClr val="accent5">
                  <a:lumMod val="5000"/>
                  <a:lumOff val="95000"/>
                  <a:alpha val="0"/>
                </a:schemeClr>
              </a:gs>
              <a:gs pos="75000">
                <a:schemeClr val="accent5">
                  <a:lumMod val="45000"/>
                  <a:lumOff val="55000"/>
                </a:schemeClr>
              </a:gs>
              <a:gs pos="87000">
                <a:schemeClr val="accent5">
                  <a:lumMod val="45000"/>
                  <a:lumOff val="55000"/>
                </a:schemeClr>
              </a:gs>
              <a:gs pos="100000">
                <a:schemeClr val="accent5">
                  <a:lumMod val="30000"/>
                  <a:lumOff val="70000"/>
                </a:schemeClr>
              </a:gs>
            </a:gsLst>
            <a:lin ang="5400000" scaled="1"/>
          </a:gradFill>
        </p:spPr>
      </p:pic>
      <p:sp>
        <p:nvSpPr>
          <p:cNvPr id="5" name="Rectangle 4">
            <a:extLst>
              <a:ext uri="{FF2B5EF4-FFF2-40B4-BE49-F238E27FC236}">
                <a16:creationId xmlns:a16="http://schemas.microsoft.com/office/drawing/2014/main" id="{A5907F82-1FBC-4430-A481-6ACE561859B6}"/>
              </a:ext>
            </a:extLst>
          </p:cNvPr>
          <p:cNvSpPr/>
          <p:nvPr/>
        </p:nvSpPr>
        <p:spPr>
          <a:xfrm rot="10800000">
            <a:off x="0" y="3111518"/>
            <a:ext cx="12192000" cy="2490720"/>
          </a:xfrm>
          <a:prstGeom prst="rect">
            <a:avLst/>
          </a:prstGeom>
          <a:gradFill flip="none" rotWithShape="1">
            <a:gsLst>
              <a:gs pos="14000">
                <a:srgbClr val="203864"/>
              </a:gs>
              <a:gs pos="13375">
                <a:srgbClr val="203864"/>
              </a:gs>
              <a:gs pos="11750">
                <a:srgbClr val="203864"/>
              </a:gs>
              <a:gs pos="8500">
                <a:srgbClr val="203864"/>
              </a:gs>
              <a:gs pos="2000">
                <a:schemeClr val="accent5">
                  <a:lumMod val="50000"/>
                </a:schemeClr>
              </a:gs>
              <a:gs pos="98000">
                <a:schemeClr val="bg1">
                  <a:alpha val="53000"/>
                </a:schemeClr>
              </a:gs>
              <a:gs pos="80000">
                <a:schemeClr val="accent5">
                  <a:lumMod val="45000"/>
                  <a:lumOff val="55000"/>
                  <a:alpha val="56000"/>
                </a:schemeClr>
              </a:gs>
              <a:gs pos="9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1714905" y="4706764"/>
            <a:ext cx="8442760" cy="156966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44B5E8"/>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hlinkClick r:id="rId6"/>
              </a:rPr>
              <a:t>www.DoDTAP.mil </a:t>
            </a: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Located in Transition Services </a:t>
            </a:r>
          </a:p>
        </p:txBody>
      </p:sp>
      <p:sp>
        <p:nvSpPr>
          <p:cNvPr id="9" name="TextBox 8">
            <a:extLst>
              <a:ext uri="{FF2B5EF4-FFF2-40B4-BE49-F238E27FC236}">
                <a16:creationId xmlns:a16="http://schemas.microsoft.com/office/drawing/2014/main" id="{C99918B4-036E-40B3-83FF-D5A85BA5C7B6}"/>
              </a:ext>
            </a:extLst>
          </p:cNvPr>
          <p:cNvSpPr txBox="1"/>
          <p:nvPr/>
        </p:nvSpPr>
        <p:spPr>
          <a:xfrm>
            <a:off x="85778" y="6368633"/>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noProof="0"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6</a:t>
            </a:r>
          </a:p>
        </p:txBody>
      </p:sp>
    </p:spTree>
    <p:extLst>
      <p:ext uri="{BB962C8B-B14F-4D97-AF65-F5344CB8AC3E}">
        <p14:creationId xmlns:p14="http://schemas.microsoft.com/office/powerpoint/2010/main" val="6274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32CB1C3-0BDB-E415-F949-4D36F870CDC1}"/>
              </a:ext>
            </a:extLst>
          </p:cNvPr>
          <p:cNvGrpSpPr/>
          <p:nvPr/>
        </p:nvGrpSpPr>
        <p:grpSpPr>
          <a:xfrm>
            <a:off x="0" y="0"/>
            <a:ext cx="1717588" cy="6858000"/>
            <a:chOff x="0" y="0"/>
            <a:chExt cx="1717588" cy="6858000"/>
          </a:xfrm>
        </p:grpSpPr>
        <p:pic>
          <p:nvPicPr>
            <p:cNvPr id="8" name="Picture 7">
              <a:extLst>
                <a:ext uri="{FF2B5EF4-FFF2-40B4-BE49-F238E27FC236}">
                  <a16:creationId xmlns:a16="http://schemas.microsoft.com/office/drawing/2014/main" id="{12ACD312-7947-EAB0-0411-8A5F6CF850D9}"/>
                </a:ext>
              </a:extLst>
            </p:cNvPr>
            <p:cNvPicPr>
              <a:picLocks noChangeAspect="1"/>
            </p:cNvPicPr>
            <p:nvPr/>
          </p:nvPicPr>
          <p:blipFill>
            <a:blip r:embed="rId3"/>
            <a:stretch>
              <a:fillRect/>
            </a:stretch>
          </p:blipFill>
          <p:spPr>
            <a:xfrm>
              <a:off x="66822" y="0"/>
              <a:ext cx="436815" cy="6858000"/>
            </a:xfrm>
            <a:prstGeom prst="rect">
              <a:avLst/>
            </a:prstGeom>
          </p:spPr>
        </p:pic>
        <p:cxnSp>
          <p:nvCxnSpPr>
            <p:cNvPr id="10" name="Straight Connector 9">
              <a:extLst>
                <a:ext uri="{FF2B5EF4-FFF2-40B4-BE49-F238E27FC236}">
                  <a16:creationId xmlns:a16="http://schemas.microsoft.com/office/drawing/2014/main" id="{217DAA72-D1B3-7C14-7010-5DC200D30445}"/>
                </a:ext>
              </a:extLst>
            </p:cNvPr>
            <p:cNvCxnSpPr>
              <a:cxnSpLocks/>
            </p:cNvCxnSpPr>
            <p:nvPr/>
          </p:nvCxnSpPr>
          <p:spPr>
            <a:xfrm>
              <a:off x="0" y="5973476"/>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1290BF2-EBC0-3C2B-95A9-4D3230F4D429}"/>
                </a:ext>
              </a:extLst>
            </p:cNvPr>
            <p:cNvSpPr/>
            <p:nvPr/>
          </p:nvSpPr>
          <p:spPr>
            <a:xfrm>
              <a:off x="1198605" y="5726340"/>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id="{ADF88EDD-58CF-EAD2-630D-20B59A95F105}"/>
              </a:ext>
            </a:extLst>
          </p:cNvPr>
          <p:cNvCxnSpPr>
            <a:cxnSpLocks/>
          </p:cNvCxnSpPr>
          <p:nvPr/>
        </p:nvCxnSpPr>
        <p:spPr>
          <a:xfrm>
            <a:off x="5920079" y="8366"/>
            <a:ext cx="0" cy="685800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F69E35C-533E-E3A9-F9AA-A75A069920B6}"/>
              </a:ext>
            </a:extLst>
          </p:cNvPr>
          <p:cNvGrpSpPr/>
          <p:nvPr/>
        </p:nvGrpSpPr>
        <p:grpSpPr>
          <a:xfrm>
            <a:off x="5920079" y="739080"/>
            <a:ext cx="527625" cy="4987260"/>
            <a:chOff x="5908936" y="458669"/>
            <a:chExt cx="527625" cy="4987260"/>
          </a:xfrm>
        </p:grpSpPr>
        <p:grpSp>
          <p:nvGrpSpPr>
            <p:cNvPr id="17" name="Group 16">
              <a:extLst>
                <a:ext uri="{FF2B5EF4-FFF2-40B4-BE49-F238E27FC236}">
                  <a16:creationId xmlns:a16="http://schemas.microsoft.com/office/drawing/2014/main" id="{37E03BC7-CC5D-192E-694C-FF6B7A075935}"/>
                </a:ext>
              </a:extLst>
            </p:cNvPr>
            <p:cNvGrpSpPr/>
            <p:nvPr/>
          </p:nvGrpSpPr>
          <p:grpSpPr>
            <a:xfrm>
              <a:off x="5923199" y="458669"/>
              <a:ext cx="513362" cy="212832"/>
              <a:chOff x="7265862" y="2333768"/>
              <a:chExt cx="513362" cy="212832"/>
            </a:xfrm>
          </p:grpSpPr>
          <p:cxnSp>
            <p:nvCxnSpPr>
              <p:cNvPr id="29" name="Straight Connector 28">
                <a:extLst>
                  <a:ext uri="{FF2B5EF4-FFF2-40B4-BE49-F238E27FC236}">
                    <a16:creationId xmlns:a16="http://schemas.microsoft.com/office/drawing/2014/main" id="{296037CB-4663-8327-7E17-085D54BDBBCE}"/>
                  </a:ext>
                </a:extLst>
              </p:cNvPr>
              <p:cNvCxnSpPr>
                <a:cxnSpLocks/>
              </p:cNvCxnSpPr>
              <p:nvPr/>
            </p:nvCxnSpPr>
            <p:spPr>
              <a:xfrm>
                <a:off x="7265862" y="2440184"/>
                <a:ext cx="369993"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CF99995-CCE8-4F11-D7B5-774EADFF47FC}"/>
                  </a:ext>
                </a:extLst>
              </p:cNvPr>
              <p:cNvSpPr/>
              <p:nvPr/>
            </p:nvSpPr>
            <p:spPr>
              <a:xfrm>
                <a:off x="7571586" y="2333768"/>
                <a:ext cx="207638" cy="21283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6A69DD60-97A0-DFF3-F237-3EF2D076FFC5}"/>
                </a:ext>
              </a:extLst>
            </p:cNvPr>
            <p:cNvGrpSpPr/>
            <p:nvPr/>
          </p:nvGrpSpPr>
          <p:grpSpPr>
            <a:xfrm>
              <a:off x="5913780" y="3330950"/>
              <a:ext cx="513362" cy="212832"/>
              <a:chOff x="7265862" y="2333768"/>
              <a:chExt cx="513362" cy="212832"/>
            </a:xfrm>
          </p:grpSpPr>
          <p:cxnSp>
            <p:nvCxnSpPr>
              <p:cNvPr id="27" name="Straight Connector 26">
                <a:extLst>
                  <a:ext uri="{FF2B5EF4-FFF2-40B4-BE49-F238E27FC236}">
                    <a16:creationId xmlns:a16="http://schemas.microsoft.com/office/drawing/2014/main" id="{BFE39D76-15A0-868B-29C3-5E5CDB0B3606}"/>
                  </a:ext>
                </a:extLst>
              </p:cNvPr>
              <p:cNvCxnSpPr>
                <a:cxnSpLocks/>
              </p:cNvCxnSpPr>
              <p:nvPr/>
            </p:nvCxnSpPr>
            <p:spPr>
              <a:xfrm>
                <a:off x="7265862" y="2440184"/>
                <a:ext cx="369993"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2A53D5E-3A7A-E38D-48A6-F52FC689E59F}"/>
                  </a:ext>
                </a:extLst>
              </p:cNvPr>
              <p:cNvSpPr/>
              <p:nvPr/>
            </p:nvSpPr>
            <p:spPr>
              <a:xfrm>
                <a:off x="7571586" y="2333768"/>
                <a:ext cx="207638" cy="21283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582780CA-C705-B34A-DB92-E46CE38B441C}"/>
                </a:ext>
              </a:extLst>
            </p:cNvPr>
            <p:cNvPicPr>
              <a:picLocks noChangeAspect="1"/>
            </p:cNvPicPr>
            <p:nvPr/>
          </p:nvPicPr>
          <p:blipFill>
            <a:blip r:embed="rId4"/>
            <a:stretch>
              <a:fillRect/>
            </a:stretch>
          </p:blipFill>
          <p:spPr>
            <a:xfrm>
              <a:off x="5908937" y="4259338"/>
              <a:ext cx="518205" cy="213378"/>
            </a:xfrm>
            <a:prstGeom prst="rect">
              <a:avLst/>
            </a:prstGeom>
          </p:spPr>
        </p:pic>
        <p:pic>
          <p:nvPicPr>
            <p:cNvPr id="20" name="Picture 19">
              <a:extLst>
                <a:ext uri="{FF2B5EF4-FFF2-40B4-BE49-F238E27FC236}">
                  <a16:creationId xmlns:a16="http://schemas.microsoft.com/office/drawing/2014/main" id="{FE59C763-3435-A5F1-77EE-0F1A85D57146}"/>
                </a:ext>
              </a:extLst>
            </p:cNvPr>
            <p:cNvPicPr>
              <a:picLocks noChangeAspect="1"/>
            </p:cNvPicPr>
            <p:nvPr/>
          </p:nvPicPr>
          <p:blipFill>
            <a:blip r:embed="rId4"/>
            <a:stretch>
              <a:fillRect/>
            </a:stretch>
          </p:blipFill>
          <p:spPr>
            <a:xfrm>
              <a:off x="5908936" y="5232551"/>
              <a:ext cx="518205" cy="213378"/>
            </a:xfrm>
            <a:prstGeom prst="rect">
              <a:avLst/>
            </a:prstGeom>
          </p:spPr>
        </p:pic>
        <p:grpSp>
          <p:nvGrpSpPr>
            <p:cNvPr id="21" name="Group 20">
              <a:extLst>
                <a:ext uri="{FF2B5EF4-FFF2-40B4-BE49-F238E27FC236}">
                  <a16:creationId xmlns:a16="http://schemas.microsoft.com/office/drawing/2014/main" id="{409C059A-0762-E04A-9339-C55C9F711833}"/>
                </a:ext>
              </a:extLst>
            </p:cNvPr>
            <p:cNvGrpSpPr/>
            <p:nvPr/>
          </p:nvGrpSpPr>
          <p:grpSpPr>
            <a:xfrm>
              <a:off x="5920079" y="2357737"/>
              <a:ext cx="513362" cy="212832"/>
              <a:chOff x="7265862" y="2333768"/>
              <a:chExt cx="513362" cy="212832"/>
            </a:xfrm>
          </p:grpSpPr>
          <p:cxnSp>
            <p:nvCxnSpPr>
              <p:cNvPr id="25" name="Straight Connector 24">
                <a:extLst>
                  <a:ext uri="{FF2B5EF4-FFF2-40B4-BE49-F238E27FC236}">
                    <a16:creationId xmlns:a16="http://schemas.microsoft.com/office/drawing/2014/main" id="{5FAB8008-333F-AEFE-BED9-5A1384AA0DFF}"/>
                  </a:ext>
                </a:extLst>
              </p:cNvPr>
              <p:cNvCxnSpPr>
                <a:cxnSpLocks/>
              </p:cNvCxnSpPr>
              <p:nvPr/>
            </p:nvCxnSpPr>
            <p:spPr>
              <a:xfrm>
                <a:off x="7265862" y="2440184"/>
                <a:ext cx="369993"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A6A72890-D22F-950F-2574-FAD1412A5EC6}"/>
                  </a:ext>
                </a:extLst>
              </p:cNvPr>
              <p:cNvSpPr/>
              <p:nvPr/>
            </p:nvSpPr>
            <p:spPr>
              <a:xfrm>
                <a:off x="7571586" y="2333768"/>
                <a:ext cx="207638" cy="21283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53B0D0F3-6158-62B9-62AA-7A0A8A8D4D0C}"/>
                </a:ext>
              </a:extLst>
            </p:cNvPr>
            <p:cNvGrpSpPr/>
            <p:nvPr/>
          </p:nvGrpSpPr>
          <p:grpSpPr>
            <a:xfrm>
              <a:off x="5923199" y="1400008"/>
              <a:ext cx="513362" cy="212832"/>
              <a:chOff x="7265862" y="2333768"/>
              <a:chExt cx="513362" cy="212832"/>
            </a:xfrm>
          </p:grpSpPr>
          <p:cxnSp>
            <p:nvCxnSpPr>
              <p:cNvPr id="23" name="Straight Connector 22">
                <a:extLst>
                  <a:ext uri="{FF2B5EF4-FFF2-40B4-BE49-F238E27FC236}">
                    <a16:creationId xmlns:a16="http://schemas.microsoft.com/office/drawing/2014/main" id="{948F3597-AC3C-82F0-728D-865CEA301A69}"/>
                  </a:ext>
                </a:extLst>
              </p:cNvPr>
              <p:cNvCxnSpPr>
                <a:cxnSpLocks/>
              </p:cNvCxnSpPr>
              <p:nvPr/>
            </p:nvCxnSpPr>
            <p:spPr>
              <a:xfrm>
                <a:off x="7265862" y="2440184"/>
                <a:ext cx="369993"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A3CD1CD-92BB-6BDE-0BD1-2C731E068ED5}"/>
                  </a:ext>
                </a:extLst>
              </p:cNvPr>
              <p:cNvSpPr/>
              <p:nvPr/>
            </p:nvSpPr>
            <p:spPr>
              <a:xfrm>
                <a:off x="7571586" y="2333768"/>
                <a:ext cx="207638" cy="21283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620CFA1-8A62-FFAF-D723-051E03C1654A}"/>
              </a:ext>
            </a:extLst>
          </p:cNvPr>
          <p:cNvSpPr txBox="1"/>
          <p:nvPr/>
        </p:nvSpPr>
        <p:spPr>
          <a:xfrm>
            <a:off x="5677259" y="5182391"/>
            <a:ext cx="4667250" cy="671851"/>
          </a:xfrm>
          <a:prstGeom prst="rect">
            <a:avLst/>
          </a:prstGeom>
          <a:noFill/>
        </p:spPr>
        <p:txBody>
          <a:bodyPr wrap="square" rtlCol="0">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Available Resources</a:t>
            </a:r>
          </a:p>
        </p:txBody>
      </p:sp>
      <p:sp>
        <p:nvSpPr>
          <p:cNvPr id="3" name="Rectangle 2">
            <a:extLst>
              <a:ext uri="{FF2B5EF4-FFF2-40B4-BE49-F238E27FC236}">
                <a16:creationId xmlns:a16="http://schemas.microsoft.com/office/drawing/2014/main" id="{0C09FA0E-B4B2-BB87-2667-A77AB247680E}"/>
              </a:ext>
            </a:extLst>
          </p:cNvPr>
          <p:cNvSpPr/>
          <p:nvPr/>
        </p:nvSpPr>
        <p:spPr>
          <a:xfrm>
            <a:off x="5677259" y="403154"/>
            <a:ext cx="3978205" cy="671851"/>
          </a:xfrm>
          <a:prstGeom prst="rect">
            <a:avLst/>
          </a:prstGeom>
        </p:spPr>
        <p:txBody>
          <a:bodyPr wrap="non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Transition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Concerns</a:t>
            </a:r>
          </a:p>
        </p:txBody>
      </p:sp>
      <p:sp>
        <p:nvSpPr>
          <p:cNvPr id="4" name="Rectangle 3">
            <a:extLst>
              <a:ext uri="{FF2B5EF4-FFF2-40B4-BE49-F238E27FC236}">
                <a16:creationId xmlns:a16="http://schemas.microsoft.com/office/drawing/2014/main" id="{34A05204-3D66-E10F-C458-42CE690ED951}"/>
              </a:ext>
            </a:extLst>
          </p:cNvPr>
          <p:cNvSpPr/>
          <p:nvPr/>
        </p:nvSpPr>
        <p:spPr>
          <a:xfrm>
            <a:off x="5677259" y="1403763"/>
            <a:ext cx="6038576" cy="738664"/>
          </a:xfrm>
          <a:prstGeom prst="rect">
            <a:avLst/>
          </a:prstGeom>
        </p:spPr>
        <p:txBody>
          <a:bodyPr wrap="non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Finding New Purpose and Identity</a:t>
            </a:r>
          </a:p>
        </p:txBody>
      </p:sp>
      <p:sp>
        <p:nvSpPr>
          <p:cNvPr id="5" name="Rectangle 4">
            <a:extLst>
              <a:ext uri="{FF2B5EF4-FFF2-40B4-BE49-F238E27FC236}">
                <a16:creationId xmlns:a16="http://schemas.microsoft.com/office/drawing/2014/main" id="{FE7025CB-521B-2BFC-174A-15466278F98B}"/>
              </a:ext>
            </a:extLst>
          </p:cNvPr>
          <p:cNvSpPr/>
          <p:nvPr/>
        </p:nvSpPr>
        <p:spPr>
          <a:xfrm>
            <a:off x="5677259" y="2326651"/>
            <a:ext cx="6096000" cy="671851"/>
          </a:xfrm>
          <a:prstGeom prst="rect">
            <a:avLst/>
          </a:prstGeom>
        </p:spPr>
        <p:txBody>
          <a:bodyPr>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Managing Transition Stress</a:t>
            </a:r>
          </a:p>
        </p:txBody>
      </p:sp>
      <p:sp>
        <p:nvSpPr>
          <p:cNvPr id="6" name="Rectangle 5">
            <a:extLst>
              <a:ext uri="{FF2B5EF4-FFF2-40B4-BE49-F238E27FC236}">
                <a16:creationId xmlns:a16="http://schemas.microsoft.com/office/drawing/2014/main" id="{B862924A-CA34-9F66-1C03-54263461437C}"/>
              </a:ext>
            </a:extLst>
          </p:cNvPr>
          <p:cNvSpPr/>
          <p:nvPr/>
        </p:nvSpPr>
        <p:spPr>
          <a:xfrm>
            <a:off x="5678209" y="3292886"/>
            <a:ext cx="7219950" cy="671851"/>
          </a:xfrm>
          <a:prstGeom prst="rect">
            <a:avLst/>
          </a:prstGeom>
        </p:spPr>
        <p:txBody>
          <a:bodyPr wrap="squar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Military vs. Civilian Culture</a:t>
            </a:r>
          </a:p>
        </p:txBody>
      </p:sp>
      <p:sp>
        <p:nvSpPr>
          <p:cNvPr id="7" name="Rectangle 6">
            <a:extLst>
              <a:ext uri="{FF2B5EF4-FFF2-40B4-BE49-F238E27FC236}">
                <a16:creationId xmlns:a16="http://schemas.microsoft.com/office/drawing/2014/main" id="{347BF5C8-CCD6-AC3A-87C3-5C06B75E8B94}"/>
              </a:ext>
            </a:extLst>
          </p:cNvPr>
          <p:cNvSpPr/>
          <p:nvPr/>
        </p:nvSpPr>
        <p:spPr>
          <a:xfrm>
            <a:off x="5677259" y="4204232"/>
            <a:ext cx="3610925" cy="738664"/>
          </a:xfrm>
          <a:prstGeom prst="rect">
            <a:avLst/>
          </a:prstGeom>
        </p:spPr>
        <p:txBody>
          <a:bodyPr wrap="non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Value of Mentors</a:t>
            </a:r>
          </a:p>
        </p:txBody>
      </p:sp>
      <p:sp>
        <p:nvSpPr>
          <p:cNvPr id="14" name="Title 1">
            <a:extLst>
              <a:ext uri="{FF2B5EF4-FFF2-40B4-BE49-F238E27FC236}">
                <a16:creationId xmlns:a16="http://schemas.microsoft.com/office/drawing/2014/main" id="{E36A42DF-FA8E-B232-5CAC-EEBCD3ABE6BD}"/>
              </a:ext>
            </a:extLst>
          </p:cNvPr>
          <p:cNvSpPr txBox="1">
            <a:spLocks/>
          </p:cNvSpPr>
          <p:nvPr/>
        </p:nvSpPr>
        <p:spPr>
          <a:xfrm>
            <a:off x="676633" y="697087"/>
            <a:ext cx="5554014" cy="1529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MANAGING YOUR TRANSITION</a:t>
            </a:r>
            <a:endParaRPr kumimoji="0" lang="en-US" sz="5000" b="1" i="0" u="none" strike="noStrike" kern="1200" cap="none" spc="0" normalizeH="0" baseline="0" noProof="0" dirty="0">
              <a:ln>
                <a:noFill/>
              </a:ln>
              <a:solidFill>
                <a:srgbClr val="00174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15" name="Title 1">
            <a:extLst>
              <a:ext uri="{FF2B5EF4-FFF2-40B4-BE49-F238E27FC236}">
                <a16:creationId xmlns:a16="http://schemas.microsoft.com/office/drawing/2014/main" id="{FD742ABC-854D-D856-2042-004933CCE8B9}"/>
              </a:ext>
            </a:extLst>
          </p:cNvPr>
          <p:cNvSpPr txBox="1">
            <a:spLocks/>
          </p:cNvSpPr>
          <p:nvPr/>
        </p:nvSpPr>
        <p:spPr>
          <a:xfrm>
            <a:off x="745507" y="2291607"/>
            <a:ext cx="3719730" cy="4086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COURSE OVERVIEW</a:t>
            </a:r>
            <a:endParaRPr kumimoji="0" lang="en-US" sz="2800" b="1" i="0" u="none" strike="noStrike" kern="1200" cap="none" spc="0" normalizeH="0" baseline="0" noProof="0" dirty="0">
              <a:ln>
                <a:noFill/>
              </a:ln>
              <a:solidFill>
                <a:srgbClr val="001746"/>
              </a:solidFill>
              <a:effectLst/>
              <a:uLnTx/>
              <a:uFillTx/>
              <a:latin typeface="Franklin Gothic Medium" panose="020B0603020102020204" pitchFamily="34" charset="0"/>
              <a:ea typeface="+mj-ea"/>
              <a:cs typeface="+mj-cs"/>
            </a:endParaRPr>
          </a:p>
        </p:txBody>
      </p:sp>
      <p:sp>
        <p:nvSpPr>
          <p:cNvPr id="31" name="TextBox 30">
            <a:extLst>
              <a:ext uri="{FF2B5EF4-FFF2-40B4-BE49-F238E27FC236}">
                <a16:creationId xmlns:a16="http://schemas.microsoft.com/office/drawing/2014/main" id="{F94E29DF-4C60-C64D-A296-52801CCE816C}"/>
              </a:ext>
            </a:extLst>
          </p:cNvPr>
          <p:cNvSpPr txBox="1"/>
          <p:nvPr/>
        </p:nvSpPr>
        <p:spPr>
          <a:xfrm>
            <a:off x="85778" y="6368633"/>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a:t>
            </a:r>
          </a:p>
        </p:txBody>
      </p:sp>
    </p:spTree>
    <p:extLst>
      <p:ext uri="{BB962C8B-B14F-4D97-AF65-F5344CB8AC3E}">
        <p14:creationId xmlns:p14="http://schemas.microsoft.com/office/powerpoint/2010/main" val="24449514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7">
      <a:dk1>
        <a:srgbClr val="0C6D82"/>
      </a:dk1>
      <a:lt1>
        <a:srgbClr val="FFFFFF"/>
      </a:lt1>
      <a:dk2>
        <a:srgbClr val="6F0066"/>
      </a:dk2>
      <a:lt2>
        <a:srgbClr val="1E597D"/>
      </a:lt2>
      <a:accent1>
        <a:srgbClr val="571B6D"/>
      </a:accent1>
      <a:accent2>
        <a:srgbClr val="2CA05B"/>
      </a:accent2>
      <a:accent3>
        <a:srgbClr val="C90B24"/>
      </a:accent3>
      <a:accent4>
        <a:srgbClr val="E8611D"/>
      </a:accent4>
      <a:accent5>
        <a:srgbClr val="F39D21"/>
      </a:accent5>
      <a:accent6>
        <a:srgbClr val="1B866F"/>
      </a:accent6>
      <a:hlink>
        <a:srgbClr val="0C6D82"/>
      </a:hlink>
      <a:folHlink>
        <a:srgbClr val="0C6D82"/>
      </a:folHlink>
    </a:clrScheme>
    <a:fontScheme name="Custom 10">
      <a:majorFont>
        <a:latin typeface="Franklin Gothic Dem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72390">
          <a:solidFill>
            <a:srgbClr val="454D5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admap_Timeline_05_MO - v3" id="{A9CD7B3E-F553-4D42-AA9A-34F849A8D81E}" vid="{892193B0-ABEF-4C5B-ACF0-242E70DE9902}"/>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22922</TotalTime>
  <Words>1285</Words>
  <Application>Microsoft Office PowerPoint</Application>
  <PresentationFormat>Widescreen</PresentationFormat>
  <Paragraphs>249</Paragraphs>
  <Slides>28</Slides>
  <Notes>19</Notes>
  <HiddenSlides>1</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28</vt:i4>
      </vt:variant>
    </vt:vector>
  </HeadingPairs>
  <TitlesOfParts>
    <vt:vector size="51" baseType="lpstr">
      <vt:lpstr>Aharoni</vt:lpstr>
      <vt:lpstr>Arial</vt:lpstr>
      <vt:lpstr>Calibri</vt:lpstr>
      <vt:lpstr>Calibri Light</vt:lpstr>
      <vt:lpstr>Century Gothic</vt:lpstr>
      <vt:lpstr>Corbel</vt:lpstr>
      <vt:lpstr>Franklin Gothic Demi</vt:lpstr>
      <vt:lpstr>Franklin Gothic Medium</vt:lpstr>
      <vt:lpstr>Impact</vt:lpstr>
      <vt:lpstr>Ink Free</vt:lpstr>
      <vt:lpstr>Lucida Handwriting</vt:lpstr>
      <vt:lpstr>Segoe UI</vt:lpstr>
      <vt:lpstr>Verdana</vt:lpstr>
      <vt:lpstr>Wingdings</vt:lpstr>
      <vt:lpstr>YACgEev4gKc 0</vt:lpstr>
      <vt:lpstr>YALBswrqCsg 0</vt:lpstr>
      <vt:lpstr>Office Theme</vt:lpstr>
      <vt:lpstr>1_Office Theme</vt:lpstr>
      <vt:lpstr>2_Office Theme</vt:lpstr>
      <vt:lpstr>4_Office Theme</vt:lpstr>
      <vt:lpstr>3_Office Theme</vt:lpstr>
      <vt:lpstr>5_Office Theme</vt:lpstr>
      <vt:lpstr>8_Office Theme</vt:lpstr>
      <vt:lpstr>PowerPoint Presentation</vt:lpstr>
      <vt:lpstr>PowerPoint Presentation</vt:lpstr>
      <vt:lpstr>DISCLAIMER</vt:lpstr>
      <vt:lpstr>PowerPoint Presentation</vt:lpstr>
      <vt:lpstr>PowerPoint Presentation</vt:lpstr>
      <vt:lpstr>  TRANSITON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TRANSITION STRESS</vt:lpstr>
      <vt:lpstr>RELIEVING STRESS</vt:lpstr>
      <vt:lpstr>PowerPoint Presentation</vt:lpstr>
      <vt:lpstr>PowerPoint Presentation</vt:lpstr>
      <vt:lpstr>PowerPoint Presentation</vt:lpstr>
      <vt:lpstr>MENTOR CHARACTERISTICS</vt:lpstr>
      <vt:lpstr>FINDING A MENTOR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Berland, Katherine L CTR DODHRA TVPO (USA)</dc:creator>
  <cp:lastModifiedBy>HILLARD, CANDACE L GS-13 USAF AFPC AFPC/DPFFF</cp:lastModifiedBy>
  <cp:revision>328</cp:revision>
  <dcterms:created xsi:type="dcterms:W3CDTF">2019-05-28T19:01:20Z</dcterms:created>
  <dcterms:modified xsi:type="dcterms:W3CDTF">2022-11-02T17:41:33Z</dcterms:modified>
</cp:coreProperties>
</file>