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708" r:id="rId2"/>
    <p:sldMasterId id="2147483721" r:id="rId3"/>
    <p:sldMasterId id="2147483733" r:id="rId4"/>
    <p:sldMasterId id="2147483745" r:id="rId5"/>
    <p:sldMasterId id="2147483758" r:id="rId6"/>
  </p:sldMasterIdLst>
  <p:notesMasterIdLst>
    <p:notesMasterId r:id="rId44"/>
  </p:notesMasterIdLst>
  <p:handoutMasterIdLst>
    <p:handoutMasterId r:id="rId45"/>
  </p:handoutMasterIdLst>
  <p:sldIdLst>
    <p:sldId id="338" r:id="rId7"/>
    <p:sldId id="274" r:id="rId8"/>
    <p:sldId id="334" r:id="rId9"/>
    <p:sldId id="333" r:id="rId10"/>
    <p:sldId id="294" r:id="rId11"/>
    <p:sldId id="256" r:id="rId12"/>
    <p:sldId id="327" r:id="rId13"/>
    <p:sldId id="299" r:id="rId14"/>
    <p:sldId id="282" r:id="rId15"/>
    <p:sldId id="323" r:id="rId16"/>
    <p:sldId id="260" r:id="rId17"/>
    <p:sldId id="324" r:id="rId18"/>
    <p:sldId id="325" r:id="rId19"/>
    <p:sldId id="289" r:id="rId20"/>
    <p:sldId id="285" r:id="rId21"/>
    <p:sldId id="296" r:id="rId22"/>
    <p:sldId id="297" r:id="rId23"/>
    <p:sldId id="262" r:id="rId24"/>
    <p:sldId id="263" r:id="rId25"/>
    <p:sldId id="291" r:id="rId26"/>
    <p:sldId id="336" r:id="rId27"/>
    <p:sldId id="303" r:id="rId28"/>
    <p:sldId id="302" r:id="rId29"/>
    <p:sldId id="320" r:id="rId30"/>
    <p:sldId id="328" r:id="rId31"/>
    <p:sldId id="314" r:id="rId32"/>
    <p:sldId id="315" r:id="rId33"/>
    <p:sldId id="316" r:id="rId34"/>
    <p:sldId id="317" r:id="rId35"/>
    <p:sldId id="318" r:id="rId36"/>
    <p:sldId id="312" r:id="rId37"/>
    <p:sldId id="305" r:id="rId38"/>
    <p:sldId id="280" r:id="rId39"/>
    <p:sldId id="269" r:id="rId40"/>
    <p:sldId id="330" r:id="rId41"/>
    <p:sldId id="295" r:id="rId42"/>
    <p:sldId id="332" r:id="rId4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yx, Melinda C CTR TVPO" initials="MCM" lastIdx="5" clrIdx="0"/>
  <p:cmAuthor id="1" name="Kaiser, Jayne" initials="JNK" lastIdx="20" clrIdx="1">
    <p:extLst>
      <p:ext uri="{19B8F6BF-5375-455C-9EA6-DF929625EA0E}">
        <p15:presenceInfo xmlns:p15="http://schemas.microsoft.com/office/powerpoint/2012/main" userId="Kaiser, Jayne" providerId="None"/>
      </p:ext>
    </p:extLst>
  </p:cmAuthor>
  <p:cmAuthor id="2" name="DeFay, Jordan E CIV DHRA TVPO" initials="DJECDT" lastIdx="6" clrIdx="2">
    <p:extLst>
      <p:ext uri="{19B8F6BF-5375-455C-9EA6-DF929625EA0E}">
        <p15:presenceInfo xmlns:p15="http://schemas.microsoft.com/office/powerpoint/2012/main" userId="S-1-5-21-412667653-668731278-4213794525-1307670" providerId="AD"/>
      </p:ext>
    </p:extLst>
  </p:cmAuthor>
  <p:cmAuthor id="3" name="MCTO" initials="MCTO" lastIdx="20" clrIdx="3">
    <p:extLst>
      <p:ext uri="{19B8F6BF-5375-455C-9EA6-DF929625EA0E}">
        <p15:presenceInfo xmlns:p15="http://schemas.microsoft.com/office/powerpoint/2012/main" userId="MCTO" providerId="None"/>
      </p:ext>
    </p:extLst>
  </p:cmAuthor>
  <p:cmAuthor id="4" name="Swisher, Scott B CIV (USA)" initials="SSBC(" lastIdx="14" clrIdx="4">
    <p:extLst>
      <p:ext uri="{19B8F6BF-5375-455C-9EA6-DF929625EA0E}">
        <p15:presenceInfo xmlns:p15="http://schemas.microsoft.com/office/powerpoint/2012/main" userId="S::scott.b.swisher2.civ@mail.mil::58343e23-c280-4ab5-be45-30cd4cc626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2B3F"/>
    <a:srgbClr val="1E3D58"/>
    <a:srgbClr val="43B0F1"/>
    <a:srgbClr val="5B9AA7"/>
    <a:srgbClr val="FFFFFF"/>
    <a:srgbClr val="BAC82F"/>
    <a:srgbClr val="001746"/>
    <a:srgbClr val="DDDDDD"/>
    <a:srgbClr val="355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75" autoAdjust="0"/>
    <p:restoredTop sz="96192" autoAdjust="0"/>
  </p:normalViewPr>
  <p:slideViewPr>
    <p:cSldViewPr>
      <p:cViewPr varScale="1">
        <p:scale>
          <a:sx n="113" d="100"/>
          <a:sy n="113" d="100"/>
        </p:scale>
        <p:origin x="636" y="84"/>
      </p:cViewPr>
      <p:guideLst>
        <p:guide orient="horz" pos="2160"/>
        <p:guide pos="3840"/>
      </p:guideLst>
    </p:cSldViewPr>
  </p:slideViewPr>
  <p:outlineViewPr>
    <p:cViewPr>
      <p:scale>
        <a:sx n="33" d="100"/>
        <a:sy n="33" d="100"/>
      </p:scale>
      <p:origin x="0" y="1530"/>
    </p:cViewPr>
  </p:outlineViewPr>
  <p:notesTextViewPr>
    <p:cViewPr>
      <p:scale>
        <a:sx n="1" d="1"/>
        <a:sy n="1" d="1"/>
      </p:scale>
      <p:origin x="0" y="0"/>
    </p:cViewPr>
  </p:notesTextViewPr>
  <p:sorterViewPr>
    <p:cViewPr>
      <p:scale>
        <a:sx n="100" d="100"/>
        <a:sy n="100" d="100"/>
      </p:scale>
      <p:origin x="0" y="-2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29" tIns="45714" rIns="91429" bIns="45714" rtlCol="0"/>
          <a:lstStyle>
            <a:lvl1pPr algn="r">
              <a:defRPr sz="1200"/>
            </a:lvl1pPr>
          </a:lstStyle>
          <a:p>
            <a:fld id="{001BA31B-C648-4A82-9D2F-CDA3BD54E26E}" type="datetimeFigureOut">
              <a:rPr lang="en-US" smtClean="0"/>
              <a:t>11/3/2022</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29" tIns="45714" rIns="91429" bIns="45714" rtlCol="0" anchor="b"/>
          <a:lstStyle>
            <a:lvl1pPr algn="r">
              <a:defRPr sz="1200"/>
            </a:lvl1pPr>
          </a:lstStyle>
          <a:p>
            <a:fld id="{DBD18B8B-258F-40E9-8C62-F5C8032B8FF8}" type="slidenum">
              <a:rPr lang="en-US" smtClean="0"/>
              <a:t>‹#›</a:t>
            </a:fld>
            <a:endParaRPr lang="en-US" dirty="0"/>
          </a:p>
        </p:txBody>
      </p:sp>
    </p:spTree>
    <p:extLst>
      <p:ext uri="{BB962C8B-B14F-4D97-AF65-F5344CB8AC3E}">
        <p14:creationId xmlns:p14="http://schemas.microsoft.com/office/powerpoint/2010/main" val="1043030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29" tIns="45714" rIns="91429" bIns="45714" rtlCol="0"/>
          <a:lstStyle>
            <a:lvl1pPr algn="r">
              <a:defRPr sz="1200"/>
            </a:lvl1pPr>
          </a:lstStyle>
          <a:p>
            <a:fld id="{83850EC0-D035-4154-8BD8-64C2E8ABAD68}" type="datetimeFigureOut">
              <a:rPr lang="en-US" smtClean="0"/>
              <a:t>11/3/2022</a:t>
            </a:fld>
            <a:endParaRPr lang="en-US" dirty="0"/>
          </a:p>
        </p:txBody>
      </p:sp>
      <p:sp>
        <p:nvSpPr>
          <p:cNvPr id="4" name="Slide Image Placeholder 3"/>
          <p:cNvSpPr>
            <a:spLocks noGrp="1" noRot="1" noChangeAspect="1"/>
          </p:cNvSpPr>
          <p:nvPr>
            <p:ph type="sldImg" idx="2"/>
          </p:nvPr>
        </p:nvSpPr>
        <p:spPr>
          <a:xfrm>
            <a:off x="331788" y="696913"/>
            <a:ext cx="6196012" cy="3486150"/>
          </a:xfrm>
          <a:prstGeom prst="rect">
            <a:avLst/>
          </a:prstGeom>
          <a:noFill/>
          <a:ln w="12700">
            <a:solidFill>
              <a:prstClr val="black"/>
            </a:solidFill>
          </a:ln>
        </p:spPr>
        <p:txBody>
          <a:bodyPr vert="horz" lIns="91429" tIns="45714" rIns="91429" bIns="4571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9" tIns="45714" rIns="91429" bIns="45714" rtlCol="0" anchor="b"/>
          <a:lstStyle>
            <a:lvl1pPr algn="r">
              <a:defRPr sz="1200"/>
            </a:lvl1pPr>
          </a:lstStyle>
          <a:p>
            <a:fld id="{66AC8363-BE93-4EBA-8F3A-DBCB642BBAC8}" type="slidenum">
              <a:rPr lang="en-US" smtClean="0"/>
              <a:t>‹#›</a:t>
            </a:fld>
            <a:endParaRPr lang="en-US" dirty="0"/>
          </a:p>
        </p:txBody>
      </p:sp>
    </p:spTree>
    <p:extLst>
      <p:ext uri="{BB962C8B-B14F-4D97-AF65-F5344CB8AC3E}">
        <p14:creationId xmlns:p14="http://schemas.microsoft.com/office/powerpoint/2010/main" val="247980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19CA85-8CBC-44C3-9345-73621B478D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26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AC8363-BE93-4EBA-8F3A-DBCB642BBA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1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C8363-BE93-4EBA-8F3A-DBCB642BBA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26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8363-BE93-4EBA-8F3A-DBCB642BBAC8}" type="slidenum">
              <a:rPr lang="en-US" smtClean="0"/>
              <a:t>6</a:t>
            </a:fld>
            <a:endParaRPr lang="en-US" dirty="0"/>
          </a:p>
        </p:txBody>
      </p:sp>
    </p:spTree>
    <p:extLst>
      <p:ext uri="{BB962C8B-B14F-4D97-AF65-F5344CB8AC3E}">
        <p14:creationId xmlns:p14="http://schemas.microsoft.com/office/powerpoint/2010/main" val="115033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8363-BE93-4EBA-8F3A-DBCB642BBAC8}" type="slidenum">
              <a:rPr lang="en-US" smtClean="0"/>
              <a:t>9</a:t>
            </a:fld>
            <a:endParaRPr lang="en-US" dirty="0"/>
          </a:p>
        </p:txBody>
      </p:sp>
    </p:spTree>
    <p:extLst>
      <p:ext uri="{BB962C8B-B14F-4D97-AF65-F5344CB8AC3E}">
        <p14:creationId xmlns:p14="http://schemas.microsoft.com/office/powerpoint/2010/main" val="279199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8363-BE93-4EBA-8F3A-DBCB642BBAC8}" type="slidenum">
              <a:rPr lang="en-US" smtClean="0"/>
              <a:t>11</a:t>
            </a:fld>
            <a:endParaRPr lang="en-US" dirty="0"/>
          </a:p>
        </p:txBody>
      </p:sp>
    </p:spTree>
    <p:extLst>
      <p:ext uri="{BB962C8B-B14F-4D97-AF65-F5344CB8AC3E}">
        <p14:creationId xmlns:p14="http://schemas.microsoft.com/office/powerpoint/2010/main" val="254699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8363-BE93-4EBA-8F3A-DBCB642BBAC8}" type="slidenum">
              <a:rPr lang="en-US" smtClean="0"/>
              <a:t>19</a:t>
            </a:fld>
            <a:endParaRPr lang="en-US" dirty="0"/>
          </a:p>
        </p:txBody>
      </p:sp>
    </p:spTree>
    <p:extLst>
      <p:ext uri="{BB962C8B-B14F-4D97-AF65-F5344CB8AC3E}">
        <p14:creationId xmlns:p14="http://schemas.microsoft.com/office/powerpoint/2010/main" val="162677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66AC8363-BE93-4EBA-8F3A-DBCB642BBAC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05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831AB1-BFD9-42CA-B66A-FD7E0816A6A1}"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30836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60607-4830-4E6E-989D-2B79D3A8AC2C}"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759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690FDC-0769-4260-9120-D8C68185703E}"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30110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146866-F063-4252-B883-D9DB6D1523F0}"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47911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E7E33-5E06-4BF5-8D86-2126AFD55D85}"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72031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4AD05-F99A-4257-B495-22C29C946F1D}"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82569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B2A57F-A8BA-4D09-AEA9-B4F139A5082C}"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54244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688BEF-DA1B-4CCC-83DE-B15BD42AC13C}" type="datetime1">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63496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393D2B-0C01-4031-B3DB-48D678633EA4}" type="datetime1">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337691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155C9-CF19-40DB-89EE-48C8A025DC6C}" type="datetime1">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0728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AED0CF-3059-42DE-822D-08E30FBAD64B}"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8551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2E969-CB5C-4FCC-B335-F3397A653ECF}"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5009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389B9-12EF-41DE-B271-590520172B39}"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7786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D3761-33D3-48E5-AB35-927359670C70}"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17791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54FA1-FDE1-4EEF-86A8-209BF42694DF}"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53240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JEC Content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p:cNvSpPr>
            <a:spLocks noGrp="1"/>
          </p:cNvSpPr>
          <p:nvPr>
            <p:ph type="tbl" sz="quarter" idx="13"/>
          </p:nvPr>
        </p:nvSpPr>
        <p:spPr>
          <a:xfrm>
            <a:off x="203200" y="1066800"/>
            <a:ext cx="11785600" cy="5181600"/>
          </a:xfrm>
          <a:prstGeom prst="rect">
            <a:avLst/>
          </a:prstGeom>
        </p:spPr>
        <p:txBody>
          <a:bodyPr/>
          <a:lstStyle/>
          <a:p>
            <a:pPr lvl="0"/>
            <a:endParaRPr lang="en-US" noProof="0" dirty="0"/>
          </a:p>
        </p:txBody>
      </p:sp>
    </p:spTree>
    <p:extLst>
      <p:ext uri="{BB962C8B-B14F-4D97-AF65-F5344CB8AC3E}">
        <p14:creationId xmlns:p14="http://schemas.microsoft.com/office/powerpoint/2010/main" val="187491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4CBBB0-A7F4-4B23-A5A1-E968BB216B85}"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3327779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82C739-507A-4F81-B872-341B183A2105}"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3603812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2404C5-D9E9-4B12-948B-56C5940473B7}"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837986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415C7-B7BE-46EA-86A6-B60370DE1FF1}"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3893417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AFF37C-75FC-4573-8381-800209FA7CCE}" type="datetime1">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3127826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CC31B4-7C3A-4E0C-A756-4D826BCC8E33}" type="datetime1">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187696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901985-3938-45A4-B4AD-0A8C78653E18}"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6811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1B23-C346-4583-8853-FA39C28BCC6C}" type="datetime1">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2844200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6C74B-7C95-4088-8AA2-647F223B5B8C}"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1478529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982599-6E05-438D-BC28-B1010976DEA6}"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1725061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8229BD-479A-4FA2-9F33-A4496091285D}"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2056905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B6E96-7ADC-4D55-B6FB-7E3338E7DAA6}"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889D1-2D9F-4810-9EEA-97F66C484802}" type="slidenum">
              <a:rPr lang="en-US" smtClean="0"/>
              <a:t>‹#›</a:t>
            </a:fld>
            <a:endParaRPr lang="en-US" dirty="0"/>
          </a:p>
        </p:txBody>
      </p:sp>
    </p:spTree>
    <p:extLst>
      <p:ext uri="{BB962C8B-B14F-4D97-AF65-F5344CB8AC3E}">
        <p14:creationId xmlns:p14="http://schemas.microsoft.com/office/powerpoint/2010/main" val="2733325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72B9E5-11E5-44D3-9D0C-AFF06C3AF826}"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9008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AAE77-0043-4429-89EB-BEBA8B843810}"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9753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E015E-35D4-43C6-9F40-A01E57FC919A}"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12624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1C21E7-3CA1-4917-BC9E-B5955DFC0D1E}"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343174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20A42-6E25-4734-88FD-9A797F355431}" type="datetime1">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20842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96C5F1-E2AD-48FC-ADA5-870E5630CB23}"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37229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73480E-ED2A-4B7D-B318-F30A3377044D}" type="datetime1">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74940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4BABB-9880-482A-98D7-E0C34DEB20D5}" type="datetime1">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310445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56B399-7570-48EE-A2CA-63225C311657}"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0737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344373-E030-4AF8-B182-D59DA007FDB2}"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7084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DD608-95C0-407B-81B2-A515B235B6DF}"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30328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F7AFE-213D-4491-8D3B-096D3E28B135}"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95975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352B5C-EBE3-4AD3-8993-4712BF8EEC3C}"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2795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A8D746-97BA-4ABB-88BA-D7F003DAE632}"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0393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0FC088-B9C6-4A27-8E0B-2EB65C27FCF0}"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17227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494F1-8A4E-410E-90BD-A35AEB8CAB09}"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14385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8B1EA1-C7E0-45AB-8987-9638B4FDF102}" type="datetime1">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16812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23A3D0-41CC-4CFE-A2E3-4D2CFECD3D3F}" type="datetime1">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78262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39B6E7-BAFE-4D5D-8016-6C9FBCFF686F}" type="datetime1">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176156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93D28-59D5-418E-A2EB-1A15DA29B283}" type="datetime1">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198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0ACD31-BAE1-44B7-ACD9-7F4D1D7C4238}"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168853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DF280B-4F6B-4E2D-B30F-A0521CB5C4C5}"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90319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66604-4BCD-45A4-A110-4A9CF0957B6A}"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221276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2F177-B3D6-4D79-9E62-1208D7CCA90B}" type="datetime1">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8CC4F7-10F8-4FF2-8127-8D46DAAFA10A}" type="slidenum">
              <a:rPr lang="en-US" smtClean="0"/>
              <a:t>‹#›</a:t>
            </a:fld>
            <a:endParaRPr lang="en-US" dirty="0"/>
          </a:p>
        </p:txBody>
      </p:sp>
    </p:spTree>
    <p:extLst>
      <p:ext uri="{BB962C8B-B14F-4D97-AF65-F5344CB8AC3E}">
        <p14:creationId xmlns:p14="http://schemas.microsoft.com/office/powerpoint/2010/main" val="339500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bg>
      <p:bgPr>
        <a:gradFill flip="none" rotWithShape="1">
          <a:gsLst>
            <a:gs pos="33000">
              <a:srgbClr val="07273B"/>
            </a:gs>
            <a:gs pos="100000">
              <a:srgbClr val="00B3F2"/>
            </a:gs>
          </a:gsLst>
          <a:lin ang="13500000" scaled="1"/>
          <a:tileRect/>
        </a:gradFill>
        <a:effectLst/>
      </p:bgPr>
    </p:bg>
    <p:spTree>
      <p:nvGrpSpPr>
        <p:cNvPr id="1" name=""/>
        <p:cNvGrpSpPr/>
        <p:nvPr/>
      </p:nvGrpSpPr>
      <p:grpSpPr>
        <a:xfrm>
          <a:off x="0" y="0"/>
          <a:ext cx="0" cy="0"/>
          <a:chOff x="0" y="0"/>
          <a:chExt cx="0" cy="0"/>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29348"/>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rgbClr val="9E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89889" y="1374274"/>
            <a:ext cx="1825143" cy="2051083"/>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rgbClr val="1198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195068"/>
            <a:ext cx="5074920" cy="356616"/>
          </a:xfrm>
          <a:prstGeom prst="rect">
            <a:avLst/>
          </a:prstGeom>
          <a:gradFill flip="none" rotWithShape="1">
            <a:gsLst>
              <a:gs pos="0">
                <a:srgbClr val="BAC82F"/>
              </a:gs>
              <a:gs pos="100000">
                <a:srgbClr val="1198B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195068"/>
            <a:ext cx="4416552" cy="356616"/>
          </a:xfrm>
          <a:prstGeom prst="rect">
            <a:avLst/>
          </a:prstGeom>
          <a:gradFill flip="none" rotWithShape="1">
            <a:gsLst>
              <a:gs pos="0">
                <a:srgbClr val="76B531"/>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62276" y="3248393"/>
            <a:ext cx="5074920" cy="356616"/>
          </a:xfrm>
          <a:prstGeom prst="rect">
            <a:avLst/>
          </a:prstGeom>
          <a:gradFill flip="none" rotWithShape="1">
            <a:gsLst>
              <a:gs pos="0">
                <a:srgbClr val="9E0093"/>
              </a:gs>
              <a:gs pos="100000">
                <a:srgbClr val="1198B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06315"/>
            <a:ext cx="5074920" cy="356616"/>
          </a:xfrm>
          <a:prstGeom prst="rect">
            <a:avLst/>
          </a:prstGeom>
          <a:gradFill flip="none" rotWithShape="1">
            <a:gsLst>
              <a:gs pos="0">
                <a:srgbClr val="9E0093"/>
              </a:gs>
              <a:gs pos="52000">
                <a:schemeClr val="accent3"/>
              </a:gs>
              <a:gs pos="100000">
                <a:srgbClr val="F39D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3832" y="5306315"/>
            <a:ext cx="2743200" cy="356616"/>
          </a:xfrm>
          <a:prstGeom prst="rect">
            <a:avLst/>
          </a:prstGeom>
          <a:gradFill flip="none" rotWithShape="1">
            <a:gsLst>
              <a:gs pos="0">
                <a:schemeClr val="accent5"/>
              </a:gs>
              <a:gs pos="100000">
                <a:srgbClr val="C69A0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1A4D6C00-E83E-4187-903F-A0A515BA93F6}"/>
              </a:ext>
            </a:extLst>
          </p:cNvPr>
          <p:cNvSpPr>
            <a:spLocks noGrp="1"/>
          </p:cNvSpPr>
          <p:nvPr userDrawn="1">
            <p:ph type="title" hasCustomPrompt="1"/>
          </p:nvPr>
        </p:nvSpPr>
        <p:spPr>
          <a:xfrm>
            <a:off x="462638" y="2079876"/>
            <a:ext cx="3052087" cy="1475598"/>
          </a:xfrm>
        </p:spPr>
        <p:txBody>
          <a:bodyPr lIns="0" tIns="0" rIns="0" bIns="0">
            <a:noAutofit/>
          </a:bodyPr>
          <a:lstStyle>
            <a:lvl1pPr>
              <a:defRPr sz="3600" b="1">
                <a:solidFill>
                  <a:srgbClr val="B2ECF8"/>
                </a:solidFill>
                <a:effectLst>
                  <a:outerShdw blurRad="38100" dist="38100" dir="2700000" algn="tl">
                    <a:srgbClr val="000000">
                      <a:alpha val="43137"/>
                    </a:srgbClr>
                  </a:outerShdw>
                </a:effectLst>
              </a:defRPr>
            </a:lvl1pPr>
          </a:lstStyle>
          <a:p>
            <a:r>
              <a:rPr lang="en-US" dirty="0"/>
              <a:t>CLICK TO EDIT</a:t>
            </a:r>
            <a:br>
              <a:rPr lang="en-US" dirty="0"/>
            </a:br>
            <a:r>
              <a:rPr lang="en-US" dirty="0"/>
              <a:t>MASTER TITLE</a:t>
            </a:r>
            <a:br>
              <a:rPr lang="en-US" dirty="0"/>
            </a:br>
            <a:r>
              <a:rPr lang="en-US" dirty="0"/>
              <a:t>STYLE</a:t>
            </a:r>
            <a:endParaRPr lang="ru-RU" dirty="0"/>
          </a:p>
        </p:txBody>
      </p:sp>
      <p:sp>
        <p:nvSpPr>
          <p:cNvPr id="8" name="Text Placeholder 7">
            <a:extLst>
              <a:ext uri="{FF2B5EF4-FFF2-40B4-BE49-F238E27FC236}">
                <a16:creationId xmlns:a16="http://schemas.microsoft.com/office/drawing/2014/main" id="{00F0DE95-4ED7-482F-BB4E-C1238B352DAD}"/>
              </a:ext>
            </a:extLst>
          </p:cNvPr>
          <p:cNvSpPr>
            <a:spLocks noGrp="1"/>
          </p:cNvSpPr>
          <p:nvPr userDrawn="1">
            <p:ph type="body" sz="quarter" idx="13" hasCustomPrompt="1"/>
          </p:nvPr>
        </p:nvSpPr>
        <p:spPr>
          <a:xfrm>
            <a:off x="461963" y="3587769"/>
            <a:ext cx="1726129" cy="291597"/>
          </a:xfrm>
        </p:spPr>
        <p:txBody>
          <a:bodyPr lIns="0" tIns="0" rIns="0" bIns="0">
            <a:normAutofit/>
          </a:bodyPr>
          <a:lstStyle>
            <a:lvl1pPr marL="0" indent="0">
              <a:buNone/>
              <a:defRPr sz="2000" b="1"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20XX-20XX</a:t>
            </a:r>
            <a:endParaRPr lang="ru-RU" dirty="0"/>
          </a:p>
        </p:txBody>
      </p:sp>
      <p:sp>
        <p:nvSpPr>
          <p:cNvPr id="9" name="Text Placeholder 7">
            <a:extLst>
              <a:ext uri="{FF2B5EF4-FFF2-40B4-BE49-F238E27FC236}">
                <a16:creationId xmlns:a16="http://schemas.microsoft.com/office/drawing/2014/main" id="{1F135EA3-D982-467F-B90A-B791DFDDA877}"/>
              </a:ext>
            </a:extLst>
          </p:cNvPr>
          <p:cNvSpPr>
            <a:spLocks noGrp="1"/>
          </p:cNvSpPr>
          <p:nvPr userDrawn="1">
            <p:ph type="body" sz="quarter" idx="14" hasCustomPrompt="1"/>
          </p:nvPr>
        </p:nvSpPr>
        <p:spPr>
          <a:xfrm>
            <a:off x="461963" y="3927199"/>
            <a:ext cx="1726129" cy="378571"/>
          </a:xfrm>
        </p:spPr>
        <p:txBody>
          <a:bodyPr lIns="0" tIns="0" rIns="0" bIns="0">
            <a:normAutofit/>
          </a:bodyPr>
          <a:lstStyle>
            <a:lvl1pPr marL="0" indent="0">
              <a:buNone/>
              <a:defRPr sz="2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 Years Plan</a:t>
            </a:r>
            <a:endParaRPr lang="ru-RU" dirty="0"/>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userDrawn="1">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1200"/>
            </a:lvl1pPr>
          </a:lstStyle>
          <a:p>
            <a:r>
              <a:rPr lang="en-US" dirty="0"/>
              <a:t>Click icon to add picture</a:t>
            </a:r>
            <a:endParaRPr lang="ru-RU"/>
          </a:p>
        </p:txBody>
      </p:sp>
      <p:sp>
        <p:nvSpPr>
          <p:cNvPr id="108" name="Text Placeholder 42">
            <a:extLst>
              <a:ext uri="{FF2B5EF4-FFF2-40B4-BE49-F238E27FC236}">
                <a16:creationId xmlns:a16="http://schemas.microsoft.com/office/drawing/2014/main" id="{F6CA33C8-1786-4D07-8C52-AE1469894B67}"/>
              </a:ext>
            </a:extLst>
          </p:cNvPr>
          <p:cNvSpPr>
            <a:spLocks noGrp="1"/>
          </p:cNvSpPr>
          <p:nvPr userDrawn="1">
            <p:ph type="body" sz="quarter" idx="57" hasCustomPrompt="1"/>
          </p:nvPr>
        </p:nvSpPr>
        <p:spPr>
          <a:xfrm>
            <a:off x="2493639" y="823849"/>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2200" kern="1200" dirty="0">
                <a:solidFill>
                  <a:srgbClr val="454D55"/>
                </a:solidFill>
                <a:latin typeface="+mj-lt"/>
                <a:ea typeface="+mn-ea"/>
                <a:cs typeface="+mn-cs"/>
              </a:defRPr>
            </a:lvl1pPr>
          </a:lstStyle>
          <a:p>
            <a:pPr lvl="0"/>
            <a:r>
              <a:rPr lang="en-US" dirty="0"/>
              <a:t>20XX</a:t>
            </a:r>
            <a:endParaRPr lang="ru-RU" dirty="0"/>
          </a:p>
        </p:txBody>
      </p:sp>
      <p:sp>
        <p:nvSpPr>
          <p:cNvPr id="44" name="Text Placeholder 42">
            <a:extLst>
              <a:ext uri="{FF2B5EF4-FFF2-40B4-BE49-F238E27FC236}">
                <a16:creationId xmlns:a16="http://schemas.microsoft.com/office/drawing/2014/main" id="{62E3BBD0-72BD-45D7-BE15-8B93AFB86258}"/>
              </a:ext>
            </a:extLst>
          </p:cNvPr>
          <p:cNvSpPr>
            <a:spLocks noGrp="1"/>
          </p:cNvSpPr>
          <p:nvPr userDrawn="1">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80" name="Text Placeholder 7">
            <a:extLst>
              <a:ext uri="{FF2B5EF4-FFF2-40B4-BE49-F238E27FC236}">
                <a16:creationId xmlns:a16="http://schemas.microsoft.com/office/drawing/2014/main" id="{C695E72E-773D-407A-AFA4-EF90ADF9D131}"/>
              </a:ext>
            </a:extLst>
          </p:cNvPr>
          <p:cNvSpPr>
            <a:spLocks noGrp="1"/>
          </p:cNvSpPr>
          <p:nvPr userDrawn="1">
            <p:ph type="body" sz="quarter" idx="32" hasCustomPrompt="1"/>
          </p:nvPr>
        </p:nvSpPr>
        <p:spPr>
          <a:xfrm>
            <a:off x="4078435" y="436306"/>
            <a:ext cx="1726129" cy="204276"/>
          </a:xfrm>
        </p:spPr>
        <p:txBody>
          <a:bodyPr lIns="0" tIns="0" rIns="0" bIns="0">
            <a:normAutofit/>
          </a:bodyPr>
          <a:lstStyle>
            <a:lvl1pPr marL="0" indent="0" algn="ctr">
              <a:buNone/>
              <a:defRPr sz="1500" b="0" i="0">
                <a:solidFill>
                  <a:srgbClr val="BAC82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1" name="Text Placeholder 7">
            <a:extLst>
              <a:ext uri="{FF2B5EF4-FFF2-40B4-BE49-F238E27FC236}">
                <a16:creationId xmlns:a16="http://schemas.microsoft.com/office/drawing/2014/main" id="{7463FB1C-AFEB-4EAE-B84D-A1613AF5BA7C}"/>
              </a:ext>
            </a:extLst>
          </p:cNvPr>
          <p:cNvSpPr>
            <a:spLocks noGrp="1"/>
          </p:cNvSpPr>
          <p:nvPr userDrawn="1">
            <p:ph type="body" sz="quarter" idx="33" hasCustomPrompt="1"/>
          </p:nvPr>
        </p:nvSpPr>
        <p:spPr>
          <a:xfrm>
            <a:off x="4078434" y="618756"/>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0" name="Text Placeholder 42">
            <a:extLst>
              <a:ext uri="{FF2B5EF4-FFF2-40B4-BE49-F238E27FC236}">
                <a16:creationId xmlns:a16="http://schemas.microsoft.com/office/drawing/2014/main" id="{12DFAD2F-3ED1-46BF-B662-2E96A42C48E7}"/>
              </a:ext>
            </a:extLst>
          </p:cNvPr>
          <p:cNvSpPr>
            <a:spLocks noGrp="1"/>
          </p:cNvSpPr>
          <p:nvPr userDrawn="1">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userDrawn="1">
            <p:ph type="body" sz="quarter" idx="34" hasCustomPrompt="1"/>
          </p:nvPr>
        </p:nvSpPr>
        <p:spPr>
          <a:xfrm>
            <a:off x="5422681" y="2025874"/>
            <a:ext cx="1726129" cy="204276"/>
          </a:xfrm>
        </p:spPr>
        <p:txBody>
          <a:bodyPr lIns="0" tIns="0" rIns="0" bIns="0">
            <a:normAutofit/>
          </a:bodyPr>
          <a:lstStyle>
            <a:lvl1pPr marL="0" indent="0" algn="ctr">
              <a:buNone/>
              <a:defRPr sz="1500" b="0" i="0">
                <a:solidFill>
                  <a:srgbClr val="81BF3B"/>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3" name="Text Placeholder 7">
            <a:extLst>
              <a:ext uri="{FF2B5EF4-FFF2-40B4-BE49-F238E27FC236}">
                <a16:creationId xmlns:a16="http://schemas.microsoft.com/office/drawing/2014/main" id="{CE2C8800-C93B-4E93-9AE2-9CBFC1E6D764}"/>
              </a:ext>
            </a:extLst>
          </p:cNvPr>
          <p:cNvSpPr>
            <a:spLocks noGrp="1"/>
          </p:cNvSpPr>
          <p:nvPr userDrawn="1">
            <p:ph type="body" sz="quarter" idx="35" hasCustomPrompt="1"/>
          </p:nvPr>
        </p:nvSpPr>
        <p:spPr>
          <a:xfrm>
            <a:off x="5422680" y="220832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49" name="Text Placeholder 42">
            <a:extLst>
              <a:ext uri="{FF2B5EF4-FFF2-40B4-BE49-F238E27FC236}">
                <a16:creationId xmlns:a16="http://schemas.microsoft.com/office/drawing/2014/main" id="{CC1B1148-CFC2-4FF7-8B7C-9502EB650064}"/>
              </a:ext>
            </a:extLst>
          </p:cNvPr>
          <p:cNvSpPr>
            <a:spLocks noGrp="1"/>
          </p:cNvSpPr>
          <p:nvPr userDrawn="1">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userDrawn="1">
            <p:ph type="body" sz="quarter" idx="36" hasCustomPrompt="1"/>
          </p:nvPr>
        </p:nvSpPr>
        <p:spPr>
          <a:xfrm>
            <a:off x="6755391" y="437795"/>
            <a:ext cx="1726129" cy="204276"/>
          </a:xfrm>
        </p:spPr>
        <p:txBody>
          <a:bodyPr lIns="0" tIns="0" rIns="0" bIns="0">
            <a:normAutofit/>
          </a:bodyPr>
          <a:lstStyle>
            <a:lvl1pPr marL="0" indent="0" algn="ctr">
              <a:buNone/>
              <a:defRPr sz="1500" b="0" i="0">
                <a:solidFill>
                  <a:srgbClr val="2CA05B"/>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5" name="Text Placeholder 7">
            <a:extLst>
              <a:ext uri="{FF2B5EF4-FFF2-40B4-BE49-F238E27FC236}">
                <a16:creationId xmlns:a16="http://schemas.microsoft.com/office/drawing/2014/main" id="{AED30C6D-348A-4701-A27D-F10DFC175AC0}"/>
              </a:ext>
            </a:extLst>
          </p:cNvPr>
          <p:cNvSpPr>
            <a:spLocks noGrp="1"/>
          </p:cNvSpPr>
          <p:nvPr userDrawn="1">
            <p:ph type="body" sz="quarter" idx="37" hasCustomPrompt="1"/>
          </p:nvPr>
        </p:nvSpPr>
        <p:spPr>
          <a:xfrm>
            <a:off x="6755390" y="618756"/>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46" name="Text Placeholder 42">
            <a:extLst>
              <a:ext uri="{FF2B5EF4-FFF2-40B4-BE49-F238E27FC236}">
                <a16:creationId xmlns:a16="http://schemas.microsoft.com/office/drawing/2014/main" id="{DC934A70-FE40-4A89-9799-1A672346662A}"/>
              </a:ext>
            </a:extLst>
          </p:cNvPr>
          <p:cNvSpPr>
            <a:spLocks noGrp="1"/>
          </p:cNvSpPr>
          <p:nvPr userDrawn="1">
            <p:ph type="body" sz="quarter" idx="16" hasCustomPrompt="1"/>
          </p:nvPr>
        </p:nvSpPr>
        <p:spPr>
          <a:xfrm>
            <a:off x="7774933" y="-16187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userDrawn="1">
            <p:ph type="body" sz="quarter" idx="38" hasCustomPrompt="1"/>
          </p:nvPr>
        </p:nvSpPr>
        <p:spPr>
          <a:xfrm>
            <a:off x="8106873" y="2025874"/>
            <a:ext cx="1726129" cy="204276"/>
          </a:xfrm>
        </p:spPr>
        <p:txBody>
          <a:bodyPr lIns="0" tIns="0" rIns="0" bIns="0">
            <a:normAutofit/>
          </a:bodyPr>
          <a:lstStyle>
            <a:lvl1pPr marL="0" indent="0" algn="ctr">
              <a:buNone/>
              <a:defRPr sz="1500" b="0" i="0">
                <a:solidFill>
                  <a:srgbClr val="1B866F"/>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7" name="Text Placeholder 7">
            <a:extLst>
              <a:ext uri="{FF2B5EF4-FFF2-40B4-BE49-F238E27FC236}">
                <a16:creationId xmlns:a16="http://schemas.microsoft.com/office/drawing/2014/main" id="{085539ED-B933-484F-8ECB-700829A52CAB}"/>
              </a:ext>
            </a:extLst>
          </p:cNvPr>
          <p:cNvSpPr>
            <a:spLocks noGrp="1"/>
          </p:cNvSpPr>
          <p:nvPr userDrawn="1">
            <p:ph type="body" sz="quarter" idx="39" hasCustomPrompt="1"/>
          </p:nvPr>
        </p:nvSpPr>
        <p:spPr>
          <a:xfrm>
            <a:off x="8106872" y="220832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73" name="Text Placeholder 42">
            <a:extLst>
              <a:ext uri="{FF2B5EF4-FFF2-40B4-BE49-F238E27FC236}">
                <a16:creationId xmlns:a16="http://schemas.microsoft.com/office/drawing/2014/main" id="{F3728A77-BAED-49CA-87A0-DFCB220B3A28}"/>
              </a:ext>
            </a:extLst>
          </p:cNvPr>
          <p:cNvSpPr>
            <a:spLocks noGrp="1"/>
          </p:cNvSpPr>
          <p:nvPr userDrawn="1">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2200" kern="1200" dirty="0">
                <a:solidFill>
                  <a:schemeClr val="bg1"/>
                </a:solidFill>
                <a:latin typeface="+mj-lt"/>
                <a:ea typeface="+mn-ea"/>
                <a:cs typeface="+mn-cs"/>
              </a:defRPr>
            </a:lvl1pPr>
          </a:lstStyle>
          <a:p>
            <a:pPr lvl="0"/>
            <a:r>
              <a:rPr lang="en-US" dirty="0"/>
              <a:t>20XX</a:t>
            </a:r>
            <a:endParaRPr lang="ru-RU" dirty="0"/>
          </a:p>
        </p:txBody>
      </p:sp>
      <p:sp>
        <p:nvSpPr>
          <p:cNvPr id="57" name="Text Placeholder 42">
            <a:extLst>
              <a:ext uri="{FF2B5EF4-FFF2-40B4-BE49-F238E27FC236}">
                <a16:creationId xmlns:a16="http://schemas.microsoft.com/office/drawing/2014/main" id="{D7526F27-FC58-40E7-A76A-47A27D23255B}"/>
              </a:ext>
            </a:extLst>
          </p:cNvPr>
          <p:cNvSpPr>
            <a:spLocks noGrp="1"/>
          </p:cNvSpPr>
          <p:nvPr userDrawn="1">
            <p:ph type="body" sz="quarter" idx="20" hasCustomPrompt="1"/>
          </p:nvPr>
        </p:nvSpPr>
        <p:spPr>
          <a:xfrm>
            <a:off x="11337432" y="3753473"/>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94" name="Text Placeholder 7">
            <a:extLst>
              <a:ext uri="{FF2B5EF4-FFF2-40B4-BE49-F238E27FC236}">
                <a16:creationId xmlns:a16="http://schemas.microsoft.com/office/drawing/2014/main" id="{0D030018-A573-45D1-B6EF-210F3CF92D5F}"/>
              </a:ext>
            </a:extLst>
          </p:cNvPr>
          <p:cNvSpPr>
            <a:spLocks noGrp="1"/>
          </p:cNvSpPr>
          <p:nvPr userDrawn="1">
            <p:ph type="body" sz="quarter" idx="46" hasCustomPrompt="1"/>
          </p:nvPr>
        </p:nvSpPr>
        <p:spPr>
          <a:xfrm>
            <a:off x="8105170" y="4073394"/>
            <a:ext cx="1726129" cy="204276"/>
          </a:xfrm>
        </p:spPr>
        <p:txBody>
          <a:bodyPr lIns="0" tIns="0" rIns="0" bIns="0">
            <a:normAutofit/>
          </a:bodyPr>
          <a:lstStyle>
            <a:lvl1pPr marL="0" indent="0" algn="ctr">
              <a:buNone/>
              <a:defRPr sz="1500" b="0" i="0">
                <a:solidFill>
                  <a:srgbClr val="0C6D8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5" name="Text Placeholder 7">
            <a:extLst>
              <a:ext uri="{FF2B5EF4-FFF2-40B4-BE49-F238E27FC236}">
                <a16:creationId xmlns:a16="http://schemas.microsoft.com/office/drawing/2014/main" id="{91FC8372-90CA-42B7-A237-0BC81F2687CB}"/>
              </a:ext>
            </a:extLst>
          </p:cNvPr>
          <p:cNvSpPr>
            <a:spLocks noGrp="1"/>
          </p:cNvSpPr>
          <p:nvPr userDrawn="1">
            <p:ph type="body" sz="quarter" idx="47" hasCustomPrompt="1"/>
          </p:nvPr>
        </p:nvSpPr>
        <p:spPr>
          <a:xfrm>
            <a:off x="8105169" y="425584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8" name="Text Placeholder 42">
            <a:extLst>
              <a:ext uri="{FF2B5EF4-FFF2-40B4-BE49-F238E27FC236}">
                <a16:creationId xmlns:a16="http://schemas.microsoft.com/office/drawing/2014/main" id="{242D0BB2-4F17-4A8D-87A7-FADA2CAEC6F5}"/>
              </a:ext>
            </a:extLst>
          </p:cNvPr>
          <p:cNvSpPr>
            <a:spLocks noGrp="1"/>
          </p:cNvSpPr>
          <p:nvPr userDrawn="1">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userDrawn="1">
            <p:ph type="body" sz="quarter" idx="42" hasCustomPrompt="1"/>
          </p:nvPr>
        </p:nvSpPr>
        <p:spPr>
          <a:xfrm>
            <a:off x="6755390" y="2505648"/>
            <a:ext cx="1726129" cy="204276"/>
          </a:xfrm>
        </p:spPr>
        <p:txBody>
          <a:bodyPr lIns="0" tIns="0" rIns="0" bIns="0">
            <a:normAutofit/>
          </a:bodyPr>
          <a:lstStyle>
            <a:lvl1pPr marL="0" indent="0" algn="ctr">
              <a:buNone/>
              <a:defRPr sz="1500" b="0" i="0">
                <a:solidFill>
                  <a:srgbClr val="5B4AA4"/>
                </a:solidFill>
                <a:effectLst>
                  <a:outerShdw blurRad="38100" dist="38100" dir="2700000" algn="tl">
                    <a:srgbClr val="000000">
                      <a:alpha val="43137"/>
                    </a:srgbClr>
                  </a:outerShdw>
                </a:effectLst>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1" name="Text Placeholder 7">
            <a:extLst>
              <a:ext uri="{FF2B5EF4-FFF2-40B4-BE49-F238E27FC236}">
                <a16:creationId xmlns:a16="http://schemas.microsoft.com/office/drawing/2014/main" id="{28E66912-ACE9-4007-9A2B-050DC9408A24}"/>
              </a:ext>
            </a:extLst>
          </p:cNvPr>
          <p:cNvSpPr>
            <a:spLocks noGrp="1"/>
          </p:cNvSpPr>
          <p:nvPr userDrawn="1">
            <p:ph type="body" sz="quarter" idx="43" hasCustomPrompt="1"/>
          </p:nvPr>
        </p:nvSpPr>
        <p:spPr>
          <a:xfrm>
            <a:off x="6755389" y="2688098"/>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9" name="Text Placeholder 42">
            <a:extLst>
              <a:ext uri="{FF2B5EF4-FFF2-40B4-BE49-F238E27FC236}">
                <a16:creationId xmlns:a16="http://schemas.microsoft.com/office/drawing/2014/main" id="{CC1EC2BE-5D73-4D49-B2F2-4DA2785D6EAD}"/>
              </a:ext>
            </a:extLst>
          </p:cNvPr>
          <p:cNvSpPr>
            <a:spLocks noGrp="1"/>
          </p:cNvSpPr>
          <p:nvPr userDrawn="1">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userDrawn="1">
            <p:ph type="body" sz="quarter" idx="44" hasCustomPrompt="1"/>
          </p:nvPr>
        </p:nvSpPr>
        <p:spPr>
          <a:xfrm>
            <a:off x="5420978" y="4073394"/>
            <a:ext cx="1726129" cy="204276"/>
          </a:xfrm>
        </p:spPr>
        <p:txBody>
          <a:bodyPr lIns="0" tIns="0" rIns="0" bIns="0">
            <a:normAutofit/>
          </a:bodyPr>
          <a:lstStyle>
            <a:lvl1pPr marL="0" indent="0" algn="ctr">
              <a:buNone/>
              <a:defRPr sz="1500" b="0" i="0">
                <a:solidFill>
                  <a:srgbClr val="571B6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3" name="Text Placeholder 7">
            <a:extLst>
              <a:ext uri="{FF2B5EF4-FFF2-40B4-BE49-F238E27FC236}">
                <a16:creationId xmlns:a16="http://schemas.microsoft.com/office/drawing/2014/main" id="{70EF49EC-F8D8-463F-B786-F2C04C33AEE7}"/>
              </a:ext>
            </a:extLst>
          </p:cNvPr>
          <p:cNvSpPr>
            <a:spLocks noGrp="1"/>
          </p:cNvSpPr>
          <p:nvPr userDrawn="1">
            <p:ph type="body" sz="quarter" idx="45" hasCustomPrompt="1"/>
          </p:nvPr>
        </p:nvSpPr>
        <p:spPr>
          <a:xfrm>
            <a:off x="5420977" y="4255844"/>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56" name="Text Placeholder 42">
            <a:extLst>
              <a:ext uri="{FF2B5EF4-FFF2-40B4-BE49-F238E27FC236}">
                <a16:creationId xmlns:a16="http://schemas.microsoft.com/office/drawing/2014/main" id="{997AC0B1-99FC-455E-A896-3C370BB38C53}"/>
              </a:ext>
            </a:extLst>
          </p:cNvPr>
          <p:cNvSpPr>
            <a:spLocks noGrp="1"/>
          </p:cNvSpPr>
          <p:nvPr userDrawn="1">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userDrawn="1">
            <p:ph type="body" sz="quarter" idx="40" hasCustomPrompt="1"/>
          </p:nvPr>
        </p:nvSpPr>
        <p:spPr>
          <a:xfrm>
            <a:off x="4071198" y="2505648"/>
            <a:ext cx="1726129" cy="204276"/>
          </a:xfrm>
        </p:spPr>
        <p:txBody>
          <a:bodyPr lIns="0" tIns="0" rIns="0" bIns="0">
            <a:normAutofit/>
          </a:bodyPr>
          <a:lstStyle>
            <a:lvl1pPr marL="0" indent="0" algn="ctr">
              <a:buNone/>
              <a:defRPr sz="1500" b="0" i="0">
                <a:solidFill>
                  <a:srgbClr val="6F006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89" name="Text Placeholder 7">
            <a:extLst>
              <a:ext uri="{FF2B5EF4-FFF2-40B4-BE49-F238E27FC236}">
                <a16:creationId xmlns:a16="http://schemas.microsoft.com/office/drawing/2014/main" id="{7887B0FE-2AB8-455F-8EC7-C8F31FEA27CC}"/>
              </a:ext>
            </a:extLst>
          </p:cNvPr>
          <p:cNvSpPr>
            <a:spLocks noGrp="1"/>
          </p:cNvSpPr>
          <p:nvPr userDrawn="1">
            <p:ph type="body" sz="quarter" idx="41" hasCustomPrompt="1"/>
          </p:nvPr>
        </p:nvSpPr>
        <p:spPr>
          <a:xfrm>
            <a:off x="4071197" y="2688098"/>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75" name="Text Placeholder 42">
            <a:extLst>
              <a:ext uri="{FF2B5EF4-FFF2-40B4-BE49-F238E27FC236}">
                <a16:creationId xmlns:a16="http://schemas.microsoft.com/office/drawing/2014/main" id="{6F1AC56E-6618-4728-A6EA-8B021EB6BCFB}"/>
              </a:ext>
            </a:extLst>
          </p:cNvPr>
          <p:cNvSpPr>
            <a:spLocks noGrp="1"/>
          </p:cNvSpPr>
          <p:nvPr userDrawn="1">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2200" kern="1200" dirty="0">
                <a:solidFill>
                  <a:schemeClr val="bg1"/>
                </a:solidFill>
                <a:latin typeface="+mj-lt"/>
                <a:ea typeface="+mn-ea"/>
                <a:cs typeface="+mn-cs"/>
              </a:defRPr>
            </a:lvl1pPr>
          </a:lstStyle>
          <a:p>
            <a:pPr lvl="0"/>
            <a:r>
              <a:rPr lang="en-US" dirty="0"/>
              <a:t>20XX</a:t>
            </a:r>
            <a:endParaRPr lang="ru-RU" dirty="0"/>
          </a:p>
        </p:txBody>
      </p:sp>
      <p:sp>
        <p:nvSpPr>
          <p:cNvPr id="60" name="Text Placeholder 42">
            <a:extLst>
              <a:ext uri="{FF2B5EF4-FFF2-40B4-BE49-F238E27FC236}">
                <a16:creationId xmlns:a16="http://schemas.microsoft.com/office/drawing/2014/main" id="{DB4C9C65-90B1-4A40-BB7B-DE799076D1B1}"/>
              </a:ext>
            </a:extLst>
          </p:cNvPr>
          <p:cNvSpPr>
            <a:spLocks noGrp="1"/>
          </p:cNvSpPr>
          <p:nvPr userDrawn="1">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Q1</a:t>
            </a:r>
            <a:endParaRPr lang="ru-RU" dirty="0"/>
          </a:p>
        </p:txBody>
      </p:sp>
      <p:sp>
        <p:nvSpPr>
          <p:cNvPr id="96" name="Text Placeholder 7">
            <a:extLst>
              <a:ext uri="{FF2B5EF4-FFF2-40B4-BE49-F238E27FC236}">
                <a16:creationId xmlns:a16="http://schemas.microsoft.com/office/drawing/2014/main" id="{E9ED50CB-058A-4C6B-A8E2-0536EC0E40DA}"/>
              </a:ext>
            </a:extLst>
          </p:cNvPr>
          <p:cNvSpPr>
            <a:spLocks noGrp="1"/>
          </p:cNvSpPr>
          <p:nvPr userDrawn="1">
            <p:ph type="body" sz="quarter" idx="48" hasCustomPrompt="1"/>
          </p:nvPr>
        </p:nvSpPr>
        <p:spPr>
          <a:xfrm>
            <a:off x="4075657" y="4567759"/>
            <a:ext cx="1726129" cy="204276"/>
          </a:xfrm>
        </p:spPr>
        <p:txBody>
          <a:bodyPr lIns="0" tIns="0" rIns="0" bIns="0">
            <a:normAutofit/>
          </a:bodyPr>
          <a:lstStyle>
            <a:lvl1pPr marL="0" indent="0" algn="ctr">
              <a:buNone/>
              <a:defRPr sz="1500" b="0" i="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7" name="Text Placeholder 7">
            <a:extLst>
              <a:ext uri="{FF2B5EF4-FFF2-40B4-BE49-F238E27FC236}">
                <a16:creationId xmlns:a16="http://schemas.microsoft.com/office/drawing/2014/main" id="{04D14365-5F59-4F4F-B237-26A11A2DDDD1}"/>
              </a:ext>
            </a:extLst>
          </p:cNvPr>
          <p:cNvSpPr>
            <a:spLocks noGrp="1"/>
          </p:cNvSpPr>
          <p:nvPr userDrawn="1">
            <p:ph type="body" sz="quarter" idx="49" hasCustomPrompt="1"/>
          </p:nvPr>
        </p:nvSpPr>
        <p:spPr>
          <a:xfrm>
            <a:off x="4075656" y="4750209"/>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3" name="Text Placeholder 42">
            <a:extLst>
              <a:ext uri="{FF2B5EF4-FFF2-40B4-BE49-F238E27FC236}">
                <a16:creationId xmlns:a16="http://schemas.microsoft.com/office/drawing/2014/main" id="{CFA7DBCF-F797-4B29-8C96-7AC1602BBC81}"/>
              </a:ext>
            </a:extLst>
          </p:cNvPr>
          <p:cNvSpPr>
            <a:spLocks noGrp="1"/>
          </p:cNvSpPr>
          <p:nvPr userDrawn="1">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userDrawn="1">
            <p:ph type="body" sz="quarter" idx="52" hasCustomPrompt="1"/>
          </p:nvPr>
        </p:nvSpPr>
        <p:spPr>
          <a:xfrm>
            <a:off x="5423464" y="6121335"/>
            <a:ext cx="1726129" cy="204276"/>
          </a:xfrm>
        </p:spPr>
        <p:txBody>
          <a:bodyPr lIns="0" tIns="0" rIns="0" bIns="0">
            <a:normAutofit/>
          </a:bodyPr>
          <a:lstStyle>
            <a:lvl1pPr marL="0" indent="0" algn="ctr">
              <a:buNone/>
              <a:defRPr sz="1500" b="0" i="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101" name="Text Placeholder 7">
            <a:extLst>
              <a:ext uri="{FF2B5EF4-FFF2-40B4-BE49-F238E27FC236}">
                <a16:creationId xmlns:a16="http://schemas.microsoft.com/office/drawing/2014/main" id="{41F799BD-659E-472B-98A7-7C06C2F7458C}"/>
              </a:ext>
            </a:extLst>
          </p:cNvPr>
          <p:cNvSpPr>
            <a:spLocks noGrp="1"/>
          </p:cNvSpPr>
          <p:nvPr userDrawn="1">
            <p:ph type="body" sz="quarter" idx="53" hasCustomPrompt="1"/>
          </p:nvPr>
        </p:nvSpPr>
        <p:spPr>
          <a:xfrm>
            <a:off x="5423463" y="6303785"/>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2" name="Text Placeholder 42">
            <a:extLst>
              <a:ext uri="{FF2B5EF4-FFF2-40B4-BE49-F238E27FC236}">
                <a16:creationId xmlns:a16="http://schemas.microsoft.com/office/drawing/2014/main" id="{113ADCA9-C0A6-4FAB-A09E-4DECBD41D738}"/>
              </a:ext>
            </a:extLst>
          </p:cNvPr>
          <p:cNvSpPr>
            <a:spLocks noGrp="1"/>
          </p:cNvSpPr>
          <p:nvPr userDrawn="1">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userDrawn="1">
            <p:ph type="body" sz="quarter" idx="50" hasCustomPrompt="1"/>
          </p:nvPr>
        </p:nvSpPr>
        <p:spPr>
          <a:xfrm>
            <a:off x="6759849" y="4567759"/>
            <a:ext cx="1726129" cy="204276"/>
          </a:xfrm>
        </p:spPr>
        <p:txBody>
          <a:bodyPr lIns="0" tIns="0" rIns="0" bIns="0">
            <a:normAutofit/>
          </a:bodyPr>
          <a:lstStyle>
            <a:lvl1pPr marL="0" indent="0" algn="ctr">
              <a:buNone/>
              <a:defRPr sz="1500" b="0" i="0">
                <a:solidFill>
                  <a:srgbClr val="E8611D"/>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99" name="Text Placeholder 7">
            <a:extLst>
              <a:ext uri="{FF2B5EF4-FFF2-40B4-BE49-F238E27FC236}">
                <a16:creationId xmlns:a16="http://schemas.microsoft.com/office/drawing/2014/main" id="{3B2B5959-E5CC-42A7-B797-463098BE6290}"/>
              </a:ext>
            </a:extLst>
          </p:cNvPr>
          <p:cNvSpPr>
            <a:spLocks noGrp="1"/>
          </p:cNvSpPr>
          <p:nvPr userDrawn="1">
            <p:ph type="body" sz="quarter" idx="51" hasCustomPrompt="1"/>
          </p:nvPr>
        </p:nvSpPr>
        <p:spPr>
          <a:xfrm>
            <a:off x="6759848" y="4750209"/>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61" name="Text Placeholder 42">
            <a:extLst>
              <a:ext uri="{FF2B5EF4-FFF2-40B4-BE49-F238E27FC236}">
                <a16:creationId xmlns:a16="http://schemas.microsoft.com/office/drawing/2014/main" id="{91E8A179-36A3-4D0A-96E7-689F93F9B8F2}"/>
              </a:ext>
            </a:extLst>
          </p:cNvPr>
          <p:cNvSpPr>
            <a:spLocks noGrp="1"/>
          </p:cNvSpPr>
          <p:nvPr userDrawn="1">
            <p:ph type="body" sz="quarter" idx="24" hasCustomPrompt="1"/>
          </p:nvPr>
        </p:nvSpPr>
        <p:spPr>
          <a:xfrm>
            <a:off x="8399832" y="6507147"/>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3000">
                <a:solidFill>
                  <a:srgbClr val="454D55"/>
                </a:solidFill>
                <a:latin typeface="+mj-lt"/>
              </a:defRPr>
            </a:lvl1pPr>
          </a:lstStyle>
          <a:p>
            <a:pPr lvl="0"/>
            <a:r>
              <a:rPr lang="en-US" dirty="0"/>
              <a:t>Q</a:t>
            </a:r>
            <a:r>
              <a:rPr lang="ru-RU" dirty="0"/>
              <a:t>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userDrawn="1">
            <p:ph type="body" sz="quarter" idx="54" hasCustomPrompt="1"/>
          </p:nvPr>
        </p:nvSpPr>
        <p:spPr>
          <a:xfrm>
            <a:off x="8107656" y="6121335"/>
            <a:ext cx="1726129" cy="204276"/>
          </a:xfrm>
        </p:spPr>
        <p:txBody>
          <a:bodyPr lIns="0" tIns="0" rIns="0" bIns="0">
            <a:normAutofit/>
          </a:bodyPr>
          <a:lstStyle>
            <a:lvl1pPr marL="0" indent="0" algn="ctr">
              <a:buNone/>
              <a:defRPr sz="1500" b="0" i="0">
                <a:solidFill>
                  <a:schemeClr val="accent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TITLE</a:t>
            </a:r>
            <a:endParaRPr lang="ru-RU" dirty="0"/>
          </a:p>
        </p:txBody>
      </p:sp>
      <p:sp>
        <p:nvSpPr>
          <p:cNvPr id="103" name="Text Placeholder 7">
            <a:extLst>
              <a:ext uri="{FF2B5EF4-FFF2-40B4-BE49-F238E27FC236}">
                <a16:creationId xmlns:a16="http://schemas.microsoft.com/office/drawing/2014/main" id="{E4E5E736-BFFC-4245-916F-586110128844}"/>
              </a:ext>
            </a:extLst>
          </p:cNvPr>
          <p:cNvSpPr>
            <a:spLocks noGrp="1"/>
          </p:cNvSpPr>
          <p:nvPr userDrawn="1">
            <p:ph type="body" sz="quarter" idx="55" hasCustomPrompt="1"/>
          </p:nvPr>
        </p:nvSpPr>
        <p:spPr>
          <a:xfrm>
            <a:off x="8107655" y="6303785"/>
            <a:ext cx="1726129" cy="176047"/>
          </a:xfrm>
        </p:spPr>
        <p:txBody>
          <a:bodyPr lIns="0" tIns="0" rIns="0" bIns="0">
            <a:normAutofit/>
          </a:bodyPr>
          <a:lstStyle>
            <a:lvl1pPr marL="0" indent="0" algn="ctr">
              <a:buNone/>
              <a:defRPr sz="1000" b="0" i="1">
                <a:solidFill>
                  <a:srgbClr val="454D5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Milestone description</a:t>
            </a:r>
            <a:endParaRPr lang="ru-RU" dirty="0"/>
          </a:p>
        </p:txBody>
      </p:sp>
      <p:sp>
        <p:nvSpPr>
          <p:cNvPr id="110" name="Text Placeholder 42">
            <a:extLst>
              <a:ext uri="{FF2B5EF4-FFF2-40B4-BE49-F238E27FC236}">
                <a16:creationId xmlns:a16="http://schemas.microsoft.com/office/drawing/2014/main" id="{74922A2C-30D3-4ED0-8443-C57494EB4287}"/>
              </a:ext>
            </a:extLst>
          </p:cNvPr>
          <p:cNvSpPr>
            <a:spLocks noGrp="1"/>
          </p:cNvSpPr>
          <p:nvPr userDrawn="1">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2200" kern="1200" dirty="0">
                <a:solidFill>
                  <a:srgbClr val="454D55"/>
                </a:solidFill>
                <a:latin typeface="+mj-lt"/>
                <a:ea typeface="+mn-ea"/>
                <a:cs typeface="+mn-cs"/>
              </a:defRPr>
            </a:lvl1pPr>
          </a:lstStyle>
          <a:p>
            <a:pPr lvl="0"/>
            <a:r>
              <a:rPr lang="en-US" dirty="0"/>
              <a:t>20XX</a:t>
            </a:r>
            <a:endParaRPr lang="ru-RU" dirty="0"/>
          </a:p>
        </p:txBody>
      </p:sp>
      <p:sp>
        <p:nvSpPr>
          <p:cNvPr id="5" name="Footer Placeholder 4">
            <a:extLst>
              <a:ext uri="{FF2B5EF4-FFF2-40B4-BE49-F238E27FC236}">
                <a16:creationId xmlns:a16="http://schemas.microsoft.com/office/drawing/2014/main" id="{4953E081-530B-464A-B47C-C858A60EB2EA}"/>
              </a:ext>
            </a:extLst>
          </p:cNvPr>
          <p:cNvSpPr>
            <a:spLocks noGrp="1"/>
          </p:cNvSpPr>
          <p:nvPr userDrawn="1">
            <p:ph type="ftr" sz="quarter" idx="11"/>
          </p:nvPr>
        </p:nvSpPr>
        <p:spPr/>
        <p:txBody>
          <a:bodyPr/>
          <a:lstStyle/>
          <a:p>
            <a:endParaRPr lang="ru-RU" dirty="0"/>
          </a:p>
        </p:txBody>
      </p:sp>
      <p:sp>
        <p:nvSpPr>
          <p:cNvPr id="4" name="Date Placeholder 3">
            <a:extLst>
              <a:ext uri="{FF2B5EF4-FFF2-40B4-BE49-F238E27FC236}">
                <a16:creationId xmlns:a16="http://schemas.microsoft.com/office/drawing/2014/main" id="{7C0373A1-F9A6-4E7C-A04F-22454F3A60CF}"/>
              </a:ext>
            </a:extLst>
          </p:cNvPr>
          <p:cNvSpPr>
            <a:spLocks noGrp="1"/>
          </p:cNvSpPr>
          <p:nvPr userDrawn="1">
            <p:ph type="dt" sz="half" idx="10"/>
          </p:nvPr>
        </p:nvSpPr>
        <p:spPr>
          <a:xfrm>
            <a:off x="9005888" y="550858"/>
            <a:ext cx="2743200" cy="176716"/>
          </a:xfrm>
          <a:prstGeom prst="rect">
            <a:avLst/>
          </a:prstGeom>
        </p:spPr>
        <p:txBody>
          <a:bodyPr/>
          <a:lstStyle/>
          <a:p>
            <a:fld id="{1561B34F-8A4C-4E27-8061-27683461054A}" type="datetime1">
              <a:rPr lang="en-US" smtClean="0"/>
              <a:t>11/3/2022</a:t>
            </a:fld>
            <a:endParaRPr lang="ru-RU"/>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userDrawn="1">
            <p:ph type="sldNum" sz="quarter" idx="12"/>
          </p:nvPr>
        </p:nvSpPr>
        <p:spPr/>
        <p:txBody>
          <a:bodyPr/>
          <a:lstStyle/>
          <a:p>
            <a:fld id="{93C1428B-5ACF-4E79-A091-05E2328DA75D}" type="slidenum">
              <a:rPr lang="ru-RU" smtClean="0"/>
              <a:t>‹#›</a:t>
            </a:fld>
            <a:endParaRPr lang="ru-RU"/>
          </a:p>
        </p:txBody>
      </p:sp>
    </p:spTree>
    <p:extLst>
      <p:ext uri="{BB962C8B-B14F-4D97-AF65-F5344CB8AC3E}">
        <p14:creationId xmlns:p14="http://schemas.microsoft.com/office/powerpoint/2010/main" val="7120505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A2A4CC-127E-4CB6-B9C4-EBD25E0F0810}"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1089330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54DF0-043F-4138-A44E-B0C79FA721B3}"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140669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4E29B-94D5-42D3-AE1C-95BE868945B0}" type="datetime1">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91663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EC5713-8908-421E-A3F0-8A26CAA65E2E}"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2219991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E6B833-2320-4F4D-855D-02E0C9230C7E}"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1224833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59C7C-A13B-459B-AE7C-668457DBC2F2}" type="datetime1">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2222167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0F1E7F-3CA5-46FB-ACF1-CC8C00B2DE59}" type="datetime1">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2189679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15BB3-B2F1-48C9-B112-54AD2413F909}" type="datetime1">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657069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7FB94E-2E92-4358-9D3F-20BA5B5BB105}"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106941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3DF672-4EE1-463D-8D10-36A4FEC5174D}"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16087233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C42B46-E4F2-469F-94C2-972262149FEB}"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35199065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5E107-4024-4EFB-B58D-21C5777208A5}"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01886-C57A-4829-A1CF-49A03F2140D3}" type="slidenum">
              <a:rPr lang="en-US" smtClean="0"/>
              <a:t>‹#›</a:t>
            </a:fld>
            <a:endParaRPr lang="en-US"/>
          </a:p>
        </p:txBody>
      </p:sp>
    </p:spTree>
    <p:extLst>
      <p:ext uri="{BB962C8B-B14F-4D97-AF65-F5344CB8AC3E}">
        <p14:creationId xmlns:p14="http://schemas.microsoft.com/office/powerpoint/2010/main" val="52322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95351-2A6A-4A25-AFBD-D70D32F41507}" type="datetime1">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0487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B9132C-D8EC-430B-927E-6A62440BD36F}"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314160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3F3313-EE49-40BE-850F-CAC41FE42730}" type="datetime1">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1D01DE-6527-4A0D-98D0-FC06B10F670A}" type="slidenum">
              <a:rPr lang="en-US" smtClean="0"/>
              <a:t>‹#›</a:t>
            </a:fld>
            <a:endParaRPr lang="en-US" dirty="0"/>
          </a:p>
        </p:txBody>
      </p:sp>
    </p:spTree>
    <p:extLst>
      <p:ext uri="{BB962C8B-B14F-4D97-AF65-F5344CB8AC3E}">
        <p14:creationId xmlns:p14="http://schemas.microsoft.com/office/powerpoint/2010/main" val="256232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79C42-646F-4C29-AF2D-90390F2A917D}" type="datetime1">
              <a:rPr lang="en-US" smtClean="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D01DE-6527-4A0D-98D0-FC06B10F670A}" type="slidenum">
              <a:rPr lang="en-US" smtClean="0"/>
              <a:t>‹#›</a:t>
            </a:fld>
            <a:endParaRPr lang="en-US" dirty="0"/>
          </a:p>
        </p:txBody>
      </p:sp>
    </p:spTree>
    <p:extLst>
      <p:ext uri="{BB962C8B-B14F-4D97-AF65-F5344CB8AC3E}">
        <p14:creationId xmlns:p14="http://schemas.microsoft.com/office/powerpoint/2010/main" val="2266101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5DB48-C1B2-4A18-B330-556C32F44C5A}" type="datetime1">
              <a:rPr lang="en-US" smtClean="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D01DE-6527-4A0D-98D0-FC06B10F670A}" type="slidenum">
              <a:rPr lang="en-US" smtClean="0"/>
              <a:t>‹#›</a:t>
            </a:fld>
            <a:endParaRPr lang="en-US" dirty="0"/>
          </a:p>
        </p:txBody>
      </p:sp>
    </p:spTree>
    <p:extLst>
      <p:ext uri="{BB962C8B-B14F-4D97-AF65-F5344CB8AC3E}">
        <p14:creationId xmlns:p14="http://schemas.microsoft.com/office/powerpoint/2010/main" val="37569338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A47D7-6ACF-442C-AC5D-59C7B81E3E02}" type="datetime1">
              <a:rPr lang="en-US" smtClean="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889D1-2D9F-4810-9EEA-97F66C484802}" type="slidenum">
              <a:rPr lang="en-US" smtClean="0"/>
              <a:t>‹#›</a:t>
            </a:fld>
            <a:endParaRPr lang="en-US" dirty="0"/>
          </a:p>
        </p:txBody>
      </p:sp>
    </p:spTree>
    <p:extLst>
      <p:ext uri="{BB962C8B-B14F-4D97-AF65-F5344CB8AC3E}">
        <p14:creationId xmlns:p14="http://schemas.microsoft.com/office/powerpoint/2010/main" val="1528286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0B746-BB86-4E36-B07C-240A103781B4}" type="datetime1">
              <a:rPr lang="en-US" smtClean="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D01DE-6527-4A0D-98D0-FC06B10F670A}" type="slidenum">
              <a:rPr lang="en-US" smtClean="0"/>
              <a:t>‹#›</a:t>
            </a:fld>
            <a:endParaRPr lang="en-US" dirty="0"/>
          </a:p>
        </p:txBody>
      </p:sp>
    </p:spTree>
    <p:extLst>
      <p:ext uri="{BB962C8B-B14F-4D97-AF65-F5344CB8AC3E}">
        <p14:creationId xmlns:p14="http://schemas.microsoft.com/office/powerpoint/2010/main" val="68223965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4DA2D-A440-4263-BB3A-D71A3B5DD16C}" type="datetime1">
              <a:rPr lang="en-US" smtClean="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CC4F7-10F8-4FF2-8127-8D46DAAFA10A}" type="slidenum">
              <a:rPr lang="en-US" smtClean="0"/>
              <a:t>‹#›</a:t>
            </a:fld>
            <a:endParaRPr lang="en-US" dirty="0"/>
          </a:p>
        </p:txBody>
      </p:sp>
    </p:spTree>
    <p:extLst>
      <p:ext uri="{BB962C8B-B14F-4D97-AF65-F5344CB8AC3E}">
        <p14:creationId xmlns:p14="http://schemas.microsoft.com/office/powerpoint/2010/main" val="72906112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FAA64-5060-45BC-8B04-504FE8676199}" type="datetime1">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01886-C57A-4829-A1CF-49A03F2140D3}" type="slidenum">
              <a:rPr lang="en-US" smtClean="0"/>
              <a:t>‹#›</a:t>
            </a:fld>
            <a:endParaRPr lang="en-US"/>
          </a:p>
        </p:txBody>
      </p:sp>
    </p:spTree>
    <p:extLst>
      <p:ext uri="{BB962C8B-B14F-4D97-AF65-F5344CB8AC3E}">
        <p14:creationId xmlns:p14="http://schemas.microsoft.com/office/powerpoint/2010/main" val="698582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tapevents.mil/Assets/ResourceContent/TAP/MOC_Crosswalk.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8.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dodsurveys.mil/tap" TargetMode="External"/><Relationship Id="rId2" Type="http://schemas.openxmlformats.org/officeDocument/2006/relationships/image" Target="../media/image28.png"/><Relationship Id="rId1" Type="http://schemas.openxmlformats.org/officeDocument/2006/relationships/slideLayout" Target="../slideLayouts/slideLayout24.xml"/><Relationship Id="rId6" Type="http://schemas.openxmlformats.org/officeDocument/2006/relationships/hyperlink" Target="http://www.pngall.com/feedback-png/download/33101" TargetMode="External"/><Relationship Id="rId5" Type="http://schemas.openxmlformats.org/officeDocument/2006/relationships/image" Target="../media/image44.pn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3AEB7D-439A-56AA-7B94-A9C03E13E99F}"/>
              </a:ext>
            </a:extLst>
          </p:cNvPr>
          <p:cNvSpPr/>
          <p:nvPr/>
        </p:nvSpPr>
        <p:spPr>
          <a:xfrm>
            <a:off x="0" y="1810328"/>
            <a:ext cx="12192000" cy="422563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2905129" y="2228107"/>
            <a:ext cx="6221883" cy="3046988"/>
          </a:xfrm>
          <a:prstGeom prst="rect">
            <a:avLst/>
          </a:prstGeom>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Use the QR code on the right or the URL below to go to:</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hlinkClick r:id="rId4"/>
              </a:rPr>
              <a:t>https://www.tapevents.mil/Assets/ResourceContent/TAP/MOC_Crosswalk.pdf</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Download and save the PG on your  computer or email it to yourself if using a government computer</a:t>
            </a:r>
          </a:p>
        </p:txBody>
      </p:sp>
      <p:sp>
        <p:nvSpPr>
          <p:cNvPr id="8" name="TextBox 7">
            <a:extLst>
              <a:ext uri="{FF2B5EF4-FFF2-40B4-BE49-F238E27FC236}">
                <a16:creationId xmlns:a16="http://schemas.microsoft.com/office/drawing/2014/main" id="{4614E8C7-1B93-4A70-95DE-835A1F491104}"/>
              </a:ext>
            </a:extLst>
          </p:cNvPr>
          <p:cNvSpPr txBox="1"/>
          <p:nvPr/>
        </p:nvSpPr>
        <p:spPr>
          <a:xfrm>
            <a:off x="939103" y="6158317"/>
            <a:ext cx="1076694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Calibri" panose="020F0502020204030204"/>
                <a:ea typeface="+mn-ea"/>
                <a:cs typeface="+mn-cs"/>
              </a:rPr>
              <a:t>NOTE:  The corresponding page of the PG will appear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CC66"/>
                </a:solidFill>
                <a:effectLst>
                  <a:outerShdw blurRad="38100" dist="38100" dir="2700000" algn="tl">
                    <a:srgbClr val="000000">
                      <a:alpha val="43137"/>
                    </a:srgbClr>
                  </a:outerShdw>
                </a:effectLst>
                <a:uLnTx/>
                <a:uFillTx/>
                <a:latin typeface="Calibri" panose="020F0502020204030204"/>
                <a:ea typeface="+mn-ea"/>
                <a:cs typeface="+mn-cs"/>
              </a:rPr>
              <a:t>the left, bottom corner of each slide. </a:t>
            </a:r>
          </a:p>
        </p:txBody>
      </p:sp>
      <p:cxnSp>
        <p:nvCxnSpPr>
          <p:cNvPr id="12" name="Straight Arrow Connector 11">
            <a:extLst>
              <a:ext uri="{FF2B5EF4-FFF2-40B4-BE49-F238E27FC236}">
                <a16:creationId xmlns:a16="http://schemas.microsoft.com/office/drawing/2014/main" id="{860B9F5F-56C7-4FFF-8367-DC12687BC2A1}"/>
              </a:ext>
            </a:extLst>
          </p:cNvPr>
          <p:cNvCxnSpPr>
            <a:cxnSpLocks/>
          </p:cNvCxnSpPr>
          <p:nvPr/>
        </p:nvCxnSpPr>
        <p:spPr>
          <a:xfrm flipH="1">
            <a:off x="1260551" y="6538912"/>
            <a:ext cx="1821862" cy="0"/>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90D4F7B2-9D5B-4634-8B19-7A7E42541066}"/>
              </a:ext>
            </a:extLst>
          </p:cNvPr>
          <p:cNvSpPr txBox="1"/>
          <p:nvPr/>
        </p:nvSpPr>
        <p:spPr>
          <a:xfrm>
            <a:off x="85778" y="6368633"/>
            <a:ext cx="957716"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PG, p. 3</a:t>
            </a:r>
          </a:p>
        </p:txBody>
      </p:sp>
      <p:sp>
        <p:nvSpPr>
          <p:cNvPr id="15" name="Rectangle 14"/>
          <p:cNvSpPr/>
          <p:nvPr/>
        </p:nvSpPr>
        <p:spPr>
          <a:xfrm>
            <a:off x="1278042" y="448887"/>
            <a:ext cx="9476056" cy="144655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Franklin Gothic Medium" panose="020B0603020102020204" pitchFamily="34" charset="0"/>
                <a:ea typeface="+mn-ea"/>
                <a:cs typeface="+mn-cs"/>
              </a:rPr>
              <a:t>Military occupational code (MOC)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Franklin Gothic Medium" panose="020B0603020102020204" pitchFamily="34" charset="0"/>
                <a:ea typeface="+mn-ea"/>
                <a:cs typeface="+mn-cs"/>
              </a:rPr>
              <a:t> participant GUIDE (PG)</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Medium" panose="020B0603020102020204" pitchFamily="34" charset="0"/>
              <a:ea typeface="+mn-ea"/>
              <a:cs typeface="+mn-cs"/>
            </a:endParaRPr>
          </a:p>
        </p:txBody>
      </p:sp>
      <p:grpSp>
        <p:nvGrpSpPr>
          <p:cNvPr id="16" name="Group 15"/>
          <p:cNvGrpSpPr/>
          <p:nvPr/>
        </p:nvGrpSpPr>
        <p:grpSpPr>
          <a:xfrm>
            <a:off x="325662" y="2397730"/>
            <a:ext cx="2322935" cy="3008631"/>
            <a:chOff x="678283" y="1842227"/>
            <a:chExt cx="2853630" cy="3514599"/>
          </a:xfrm>
        </p:grpSpPr>
        <p:sp>
          <p:nvSpPr>
            <p:cNvPr id="17" name="Rectangle 16">
              <a:extLst>
                <a:ext uri="{FF2B5EF4-FFF2-40B4-BE49-F238E27FC236}">
                  <a16:creationId xmlns:a16="http://schemas.microsoft.com/office/drawing/2014/main" id="{60E1286D-97D2-4F9D-AFEC-5E4203B31724}"/>
                </a:ext>
              </a:extLst>
            </p:cNvPr>
            <p:cNvSpPr/>
            <p:nvPr/>
          </p:nvSpPr>
          <p:spPr>
            <a:xfrm rot="20940000">
              <a:off x="905223" y="2077501"/>
              <a:ext cx="2626690" cy="327932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0E1286D-97D2-4F9D-AFEC-5E4203B31724}"/>
                </a:ext>
              </a:extLst>
            </p:cNvPr>
            <p:cNvSpPr/>
            <p:nvPr/>
          </p:nvSpPr>
          <p:spPr>
            <a:xfrm rot="20940000">
              <a:off x="785117" y="1967052"/>
              <a:ext cx="2626690" cy="327932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a:blip r:embed="rId5"/>
            <a:stretch>
              <a:fillRect/>
            </a:stretch>
          </p:blipFill>
          <p:spPr>
            <a:xfrm rot="-660000">
              <a:off x="678283" y="1842227"/>
              <a:ext cx="2646840" cy="3337065"/>
            </a:xfrm>
            <a:prstGeom prst="rect">
              <a:avLst/>
            </a:prstGeom>
          </p:spPr>
        </p:pic>
      </p:grpSp>
      <p:pic>
        <p:nvPicPr>
          <p:cNvPr id="22" name="Picture 21"/>
          <p:cNvPicPr/>
          <p:nvPr/>
        </p:nvPicPr>
        <p:blipFill>
          <a:blip r:embed="rId6"/>
          <a:stretch>
            <a:fillRect/>
          </a:stretch>
        </p:blipFill>
        <p:spPr>
          <a:xfrm>
            <a:off x="9127012" y="2474646"/>
            <a:ext cx="2772975" cy="2702821"/>
          </a:xfrm>
          <a:prstGeom prst="rect">
            <a:avLst/>
          </a:prstGeom>
        </p:spPr>
      </p:pic>
    </p:spTree>
    <p:extLst>
      <p:ext uri="{BB962C8B-B14F-4D97-AF65-F5344CB8AC3E}">
        <p14:creationId xmlns:p14="http://schemas.microsoft.com/office/powerpoint/2010/main" val="108441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48600" y="0"/>
            <a:ext cx="762000" cy="6858000"/>
          </a:xfrm>
          <a:prstGeom prst="rect">
            <a:avLst/>
          </a:prstGeom>
          <a:solidFill>
            <a:srgbClr val="1E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990600" y="304800"/>
            <a:ext cx="104394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TRANSLATING YOUR SKILLS</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76200" y="1720840"/>
            <a:ext cx="10134600" cy="3508653"/>
          </a:xfrm>
          <a:prstGeom prst="rect">
            <a:avLst/>
          </a:prstGeom>
        </p:spPr>
        <p:txBody>
          <a:bodyPr wrap="square">
            <a:spAutoFit/>
          </a:bodyPr>
          <a:lstStyle/>
          <a:p>
            <a:pPr lvl="0">
              <a:lnSpc>
                <a:spcPct val="150000"/>
              </a:lnSpc>
              <a:buClr>
                <a:srgbClr val="00B0F0"/>
              </a:buClr>
              <a:defRPr/>
            </a:pPr>
            <a:r>
              <a:rPr lang="en-US" sz="2800" dirty="0">
                <a:solidFill>
                  <a:prstClr val="white"/>
                </a:solidFill>
              </a:rPr>
              <a:t>                </a:t>
            </a:r>
          </a:p>
          <a:p>
            <a:pPr lvl="0">
              <a:lnSpc>
                <a:spcPct val="150000"/>
              </a:lnSpc>
              <a:buClr>
                <a:srgbClr val="00B0F0"/>
              </a:buClr>
              <a:defRPr/>
            </a:pPr>
            <a:r>
              <a:rPr lang="en-US" sz="3200" dirty="0">
                <a:solidFill>
                  <a:prstClr val="white"/>
                </a:solidFill>
              </a:rPr>
              <a:t>To learn civilian terminology for your field:</a:t>
            </a:r>
          </a:p>
          <a:p>
            <a:pPr marL="742950" lvl="1" indent="-285750">
              <a:lnSpc>
                <a:spcPct val="150000"/>
              </a:lnSpc>
              <a:buClr>
                <a:srgbClr val="00B0F0"/>
              </a:buClr>
              <a:buFont typeface="Wingdings" panose="05000000000000000000" pitchFamily="2" charset="2"/>
              <a:buChar char="§"/>
              <a:defRPr/>
            </a:pPr>
            <a:r>
              <a:rPr lang="en-US" sz="2200" dirty="0">
                <a:solidFill>
                  <a:prstClr val="white"/>
                </a:solidFill>
              </a:rPr>
              <a:t>Schedule informational interviews in your chosen career field</a:t>
            </a:r>
          </a:p>
          <a:p>
            <a:pPr marL="742950" lvl="1" indent="-285750">
              <a:lnSpc>
                <a:spcPct val="150000"/>
              </a:lnSpc>
              <a:buClr>
                <a:srgbClr val="00B0F0"/>
              </a:buClr>
              <a:buFont typeface="Wingdings" panose="05000000000000000000" pitchFamily="2" charset="2"/>
              <a:buChar char="§"/>
              <a:defRPr/>
            </a:pPr>
            <a:r>
              <a:rPr kumimoji="0" lang="en-US" sz="2200" b="0" i="0" u="none" strike="noStrike" kern="1200" cap="none" spc="0" normalizeH="0" baseline="0" noProof="0" dirty="0">
                <a:ln>
                  <a:noFill/>
                </a:ln>
                <a:solidFill>
                  <a:prstClr val="white"/>
                </a:solidFill>
                <a:effectLst/>
                <a:uLnTx/>
                <a:uFillTx/>
              </a:rPr>
              <a:t>Find a mentor in your desired field</a:t>
            </a:r>
          </a:p>
          <a:p>
            <a:pPr marL="742950" lvl="1" indent="-285750">
              <a:lnSpc>
                <a:spcPct val="150000"/>
              </a:lnSpc>
              <a:buClr>
                <a:srgbClr val="00B0F0"/>
              </a:buClr>
              <a:buFont typeface="Wingdings" panose="05000000000000000000" pitchFamily="2" charset="2"/>
              <a:buChar char="§"/>
              <a:defRPr/>
            </a:pPr>
            <a:r>
              <a:rPr lang="en-US" sz="2200" dirty="0">
                <a:solidFill>
                  <a:prstClr val="white"/>
                </a:solidFill>
              </a:rPr>
              <a:t>Follow companies and connect with professionals on LinkedIn</a:t>
            </a:r>
          </a:p>
          <a:p>
            <a:pPr marL="742950" lvl="1" indent="-285750">
              <a:lnSpc>
                <a:spcPct val="150000"/>
              </a:lnSpc>
              <a:buClr>
                <a:srgbClr val="00B0F0"/>
              </a:buClr>
              <a:buFont typeface="Wingdings" panose="05000000000000000000" pitchFamily="2" charset="2"/>
              <a:buChar char="§"/>
              <a:defRPr/>
            </a:pPr>
            <a:r>
              <a:rPr lang="en-US" sz="2200" dirty="0">
                <a:solidFill>
                  <a:prstClr val="white"/>
                </a:solidFill>
              </a:rPr>
              <a:t>Read publications, blogs and view related videos </a:t>
            </a:r>
            <a:endParaRPr kumimoji="0" lang="en-US" sz="2200" b="0" i="0" u="none" strike="noStrike" kern="1200" cap="none" spc="0" normalizeH="0" baseline="0" noProof="0" dirty="0">
              <a:ln>
                <a:noFill/>
              </a:ln>
              <a:solidFill>
                <a:prstClr val="black"/>
              </a:solidFill>
              <a:effectLst/>
              <a:uLnTx/>
              <a:uFillTx/>
            </a:endParaRPr>
          </a:p>
        </p:txBody>
      </p:sp>
      <p:sp>
        <p:nvSpPr>
          <p:cNvPr id="5" name="Rectangle 4"/>
          <p:cNvSpPr/>
          <p:nvPr/>
        </p:nvSpPr>
        <p:spPr>
          <a:xfrm>
            <a:off x="573702" y="5508984"/>
            <a:ext cx="7772400" cy="584775"/>
          </a:xfrm>
          <a:prstGeom prst="rect">
            <a:avLst/>
          </a:prstGeom>
        </p:spPr>
        <p:txBody>
          <a:bodyPr wrap="square">
            <a:spAutoFit/>
          </a:bodyPr>
          <a:lstStyle/>
          <a:p>
            <a:r>
              <a:rPr lang="en-US" sz="3200" b="1" dirty="0">
                <a:solidFill>
                  <a:srgbClr val="43B0F1"/>
                </a:solidFill>
              </a:rPr>
              <a:t>AVOID MILITARY JARGON AND ACRONYMS</a:t>
            </a:r>
          </a:p>
        </p:txBody>
      </p:sp>
      <p:sp>
        <p:nvSpPr>
          <p:cNvPr id="6" name="TextBox 5">
            <a:extLst>
              <a:ext uri="{FF2B5EF4-FFF2-40B4-BE49-F238E27FC236}">
                <a16:creationId xmlns:a16="http://schemas.microsoft.com/office/drawing/2014/main" id="{5B6068D9-6E97-4A13-A3B4-60876864A557}"/>
              </a:ext>
            </a:extLst>
          </p:cNvPr>
          <p:cNvSpPr txBox="1"/>
          <p:nvPr/>
        </p:nvSpPr>
        <p:spPr>
          <a:xfrm>
            <a:off x="85778" y="6368633"/>
            <a:ext cx="957716"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9</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4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990600"/>
            <a:ext cx="8839200" cy="4221163"/>
          </a:xfrm>
        </p:spPr>
        <p:txBody>
          <a:bodyPr>
            <a:noAutofit/>
          </a:bodyPr>
          <a:lstStyle/>
          <a:p>
            <a:pPr>
              <a:lnSpc>
                <a:spcPct val="150000"/>
              </a:lnSpc>
              <a:buClr>
                <a:srgbClr val="00B0F0"/>
              </a:buClr>
              <a:buFont typeface="Wingdings" panose="05000000000000000000" pitchFamily="2" charset="2"/>
              <a:buChar char="§"/>
            </a:pPr>
            <a:r>
              <a:rPr lang="en-US" sz="2400" dirty="0">
                <a:solidFill>
                  <a:schemeClr val="bg1"/>
                </a:solidFill>
              </a:rPr>
              <a:t>Helps with resume preparation </a:t>
            </a:r>
          </a:p>
          <a:p>
            <a:pPr>
              <a:lnSpc>
                <a:spcPct val="150000"/>
              </a:lnSpc>
              <a:buClr>
                <a:srgbClr val="00B0F0"/>
              </a:buClr>
              <a:buFont typeface="Wingdings" panose="05000000000000000000" pitchFamily="2" charset="2"/>
              <a:buChar char="§"/>
            </a:pPr>
            <a:r>
              <a:rPr lang="en-US" sz="2400" dirty="0">
                <a:solidFill>
                  <a:schemeClr val="bg1"/>
                </a:solidFill>
              </a:rPr>
              <a:t>Translates military terminology and training into civilian terms</a:t>
            </a:r>
          </a:p>
          <a:p>
            <a:pPr>
              <a:lnSpc>
                <a:spcPct val="150000"/>
              </a:lnSpc>
              <a:buClr>
                <a:srgbClr val="00B0F0"/>
              </a:buClr>
              <a:buFont typeface="Wingdings" panose="05000000000000000000" pitchFamily="2" charset="2"/>
              <a:buChar char="§"/>
            </a:pPr>
            <a:r>
              <a:rPr lang="en-US" sz="2400" dirty="0">
                <a:solidFill>
                  <a:schemeClr val="bg1"/>
                </a:solidFill>
              </a:rPr>
              <a:t>Establishes capabilities with prospective employers</a:t>
            </a:r>
          </a:p>
          <a:p>
            <a:pPr>
              <a:lnSpc>
                <a:spcPct val="150000"/>
              </a:lnSpc>
              <a:buClr>
                <a:srgbClr val="00B0F0"/>
              </a:buClr>
              <a:buFont typeface="Wingdings" panose="05000000000000000000" pitchFamily="2" charset="2"/>
              <a:buChar char="§"/>
            </a:pPr>
            <a:r>
              <a:rPr lang="en-US" sz="2400" dirty="0">
                <a:solidFill>
                  <a:schemeClr val="bg1"/>
                </a:solidFill>
              </a:rPr>
              <a:t>Assists in applying to college or vocational institutes</a:t>
            </a:r>
          </a:p>
          <a:p>
            <a:pPr>
              <a:lnSpc>
                <a:spcPct val="150000"/>
              </a:lnSpc>
              <a:buClr>
                <a:srgbClr val="00B0F0"/>
              </a:buClr>
              <a:buFont typeface="Wingdings" panose="05000000000000000000" pitchFamily="2" charset="2"/>
              <a:buChar char="§"/>
            </a:pPr>
            <a:r>
              <a:rPr lang="en-US" sz="2400" dirty="0">
                <a:solidFill>
                  <a:schemeClr val="bg1"/>
                </a:solidFill>
              </a:rPr>
              <a:t>Lists military job experience and training history</a:t>
            </a:r>
          </a:p>
          <a:p>
            <a:pPr>
              <a:lnSpc>
                <a:spcPct val="150000"/>
              </a:lnSpc>
              <a:buClr>
                <a:srgbClr val="00B0F0"/>
              </a:buClr>
              <a:buFont typeface="Wingdings" panose="05000000000000000000" pitchFamily="2" charset="2"/>
              <a:buChar char="§"/>
            </a:pPr>
            <a:r>
              <a:rPr lang="en-US" sz="2400" dirty="0">
                <a:solidFill>
                  <a:schemeClr val="bg1"/>
                </a:solidFill>
              </a:rPr>
              <a:t>Suggests related certification and licensure</a:t>
            </a:r>
          </a:p>
          <a:p>
            <a:pPr>
              <a:lnSpc>
                <a:spcPct val="150000"/>
              </a:lnSpc>
              <a:buClr>
                <a:srgbClr val="00B0F0"/>
              </a:buClr>
              <a:buFont typeface="Wingdings" panose="05000000000000000000" pitchFamily="2" charset="2"/>
              <a:buChar char="§"/>
            </a:pPr>
            <a:r>
              <a:rPr lang="en-US" sz="2400" dirty="0">
                <a:solidFill>
                  <a:schemeClr val="bg1"/>
                </a:solidFill>
              </a:rPr>
              <a:t>Provides civilian equivalent job titles</a:t>
            </a:r>
          </a:p>
        </p:txBody>
      </p:sp>
      <p:sp>
        <p:nvSpPr>
          <p:cNvPr id="4" name="Title 1"/>
          <p:cNvSpPr txBox="1">
            <a:spLocks/>
          </p:cNvSpPr>
          <p:nvPr/>
        </p:nvSpPr>
        <p:spPr>
          <a:xfrm>
            <a:off x="0" y="4191000"/>
            <a:ext cx="3657600" cy="1447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6000" b="1" dirty="0">
                <a:solidFill>
                  <a:schemeClr val="bg1"/>
                </a:solidFill>
                <a:latin typeface="Franklin Gothic Medium" panose="020B0603020102020204" pitchFamily="34" charset="0"/>
              </a:rPr>
              <a:t>PURPOSE </a:t>
            </a:r>
          </a:p>
          <a:p>
            <a:r>
              <a:rPr lang="en-US" sz="6000" b="1" dirty="0">
                <a:solidFill>
                  <a:schemeClr val="bg1"/>
                </a:solidFill>
                <a:latin typeface="Franklin Gothic Medium" panose="020B0603020102020204" pitchFamily="34" charset="0"/>
              </a:rPr>
              <a:t>OF VMET</a:t>
            </a:r>
          </a:p>
        </p:txBody>
      </p:sp>
      <p:sp>
        <p:nvSpPr>
          <p:cNvPr id="5" name="TextBox 4">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10</a:t>
            </a:r>
          </a:p>
        </p:txBody>
      </p:sp>
    </p:spTree>
    <p:extLst>
      <p:ext uri="{BB962C8B-B14F-4D97-AF65-F5344CB8AC3E}">
        <p14:creationId xmlns:p14="http://schemas.microsoft.com/office/powerpoint/2010/main" val="14133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48200" y="152400"/>
            <a:ext cx="7391400"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p:cNvSpPr txBox="1">
            <a:spLocks/>
          </p:cNvSpPr>
          <p:nvPr/>
        </p:nvSpPr>
        <p:spPr>
          <a:xfrm>
            <a:off x="650624" y="3695700"/>
            <a:ext cx="3962400" cy="2514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a:solidFill>
                  <a:schemeClr val="bg1"/>
                </a:solidFill>
                <a:latin typeface="Franklin Gothic Medium" panose="020B0603020102020204" pitchFamily="34" charset="0"/>
              </a:rPr>
              <a:t>VMET: </a:t>
            </a:r>
          </a:p>
          <a:p>
            <a:r>
              <a:rPr lang="en-US" sz="5400" b="1" dirty="0">
                <a:solidFill>
                  <a:schemeClr val="bg1"/>
                </a:solidFill>
                <a:latin typeface="Franklin Gothic Medium" panose="020B0603020102020204" pitchFamily="34" charset="0"/>
              </a:rPr>
              <a:t>EXPERIENCE </a:t>
            </a:r>
          </a:p>
          <a:p>
            <a:r>
              <a:rPr lang="en-US" sz="5400" b="1" dirty="0">
                <a:solidFill>
                  <a:schemeClr val="bg1"/>
                </a:solidFill>
                <a:latin typeface="Franklin Gothic Medium" panose="020B0603020102020204" pitchFamily="34" charset="0"/>
              </a:rPr>
              <a:t>HISTORY</a:t>
            </a:r>
          </a:p>
        </p:txBody>
      </p:sp>
      <p:sp>
        <p:nvSpPr>
          <p:cNvPr id="8" name="Content Placeholder 11"/>
          <p:cNvSpPr>
            <a:spLocks noGrp="1"/>
          </p:cNvSpPr>
          <p:nvPr>
            <p:ph idx="1"/>
          </p:nvPr>
        </p:nvSpPr>
        <p:spPr>
          <a:xfrm>
            <a:off x="4800600" y="533400"/>
            <a:ext cx="7162800" cy="4267200"/>
          </a:xfrm>
        </p:spPr>
        <p:txBody>
          <a:bodyPr>
            <a:noAutofit/>
          </a:bodyPr>
          <a:lstStyle/>
          <a:p>
            <a:pPr marL="0" indent="0">
              <a:spcBef>
                <a:spcPts val="0"/>
              </a:spcBef>
              <a:buNone/>
            </a:pPr>
            <a:r>
              <a:rPr lang="en-US" sz="1800" b="1" dirty="0">
                <a:solidFill>
                  <a:srgbClr val="002060"/>
                </a:solidFill>
              </a:rPr>
              <a:t>OCCUPATION: 6317, Aircraft Communications/Navigation/Weapon Systems Technician</a:t>
            </a:r>
            <a:endParaRPr lang="en-US" sz="1800" dirty="0">
              <a:solidFill>
                <a:srgbClr val="002060"/>
              </a:solidFill>
            </a:endParaRPr>
          </a:p>
          <a:p>
            <a:pPr marL="0" indent="0">
              <a:lnSpc>
                <a:spcPct val="100000"/>
              </a:lnSpc>
              <a:spcBef>
                <a:spcPts val="0"/>
              </a:spcBef>
              <a:buNone/>
            </a:pPr>
            <a:r>
              <a:rPr lang="en-US" sz="1800" b="1" dirty="0">
                <a:solidFill>
                  <a:srgbClr val="001746"/>
                </a:solidFill>
              </a:rPr>
              <a:t> </a:t>
            </a:r>
            <a:endParaRPr lang="en-US" sz="1800" dirty="0">
              <a:solidFill>
                <a:srgbClr val="001746"/>
              </a:solidFill>
            </a:endParaRPr>
          </a:p>
          <a:p>
            <a:pPr marL="0" indent="0">
              <a:buNone/>
            </a:pPr>
            <a:r>
              <a:rPr lang="en-US" sz="1800" b="1" dirty="0">
                <a:solidFill>
                  <a:srgbClr val="002060"/>
                </a:solidFill>
              </a:rPr>
              <a:t>PRIMARY OCCUPATION:</a:t>
            </a:r>
            <a:endParaRPr lang="en-US" sz="1800" dirty="0">
              <a:solidFill>
                <a:srgbClr val="002060"/>
              </a:solidFill>
            </a:endParaRPr>
          </a:p>
          <a:p>
            <a:r>
              <a:rPr lang="en-US" sz="1800" dirty="0">
                <a:solidFill>
                  <a:srgbClr val="001746"/>
                </a:solidFill>
              </a:rPr>
              <a:t>MARINE CORPS, ACTIVE: STAFF SERGEANT, Pay Grade E-6 JUL 2017 -JAN 2020 (2 Years 6 Months)</a:t>
            </a:r>
          </a:p>
          <a:p>
            <a:pPr>
              <a:lnSpc>
                <a:spcPct val="100000"/>
              </a:lnSpc>
            </a:pPr>
            <a:r>
              <a:rPr lang="en-US" sz="1800" dirty="0">
                <a:solidFill>
                  <a:srgbClr val="001746"/>
                </a:solidFill>
              </a:rPr>
              <a:t>MARINE CORPS, ACTIVE: SERGEANT, Pay Grade E-5 MAR 2015 - JUL 2017 (2 Years 4 Months</a:t>
            </a:r>
          </a:p>
          <a:p>
            <a:pPr marL="0" indent="0">
              <a:lnSpc>
                <a:spcPct val="100000"/>
              </a:lnSpc>
              <a:spcBef>
                <a:spcPts val="0"/>
              </a:spcBef>
              <a:buNone/>
            </a:pPr>
            <a:endParaRPr lang="en-US" sz="1800" dirty="0">
              <a:solidFill>
                <a:srgbClr val="001746"/>
              </a:solidFill>
            </a:endParaRPr>
          </a:p>
          <a:p>
            <a:pPr marL="0" indent="0">
              <a:lnSpc>
                <a:spcPct val="100000"/>
              </a:lnSpc>
              <a:buNone/>
            </a:pPr>
            <a:r>
              <a:rPr lang="en-US" sz="1800" b="1" dirty="0">
                <a:solidFill>
                  <a:srgbClr val="002060"/>
                </a:solidFill>
              </a:rPr>
              <a:t>OCCUPATION DESCRIPTION FOR: 6317</a:t>
            </a:r>
            <a:endParaRPr lang="en-US" sz="1800" dirty="0">
              <a:solidFill>
                <a:srgbClr val="002060"/>
              </a:solidFill>
            </a:endParaRPr>
          </a:p>
          <a:p>
            <a:r>
              <a:rPr lang="en-US" sz="1800" dirty="0">
                <a:solidFill>
                  <a:srgbClr val="001746"/>
                </a:solidFill>
              </a:rPr>
              <a:t>(MCE-6317-002, Exhibit dates FEB 2001 - JUL 2017)</a:t>
            </a:r>
          </a:p>
          <a:p>
            <a:pPr>
              <a:spcBef>
                <a:spcPts val="0"/>
              </a:spcBef>
            </a:pPr>
            <a:r>
              <a:rPr lang="en-US" sz="1800" dirty="0">
                <a:solidFill>
                  <a:srgbClr val="001746"/>
                </a:solidFill>
              </a:rPr>
              <a:t>Installs, removes, inspects, tests, maintains, and repairs components, subsystems, and ancillary equipment on installed aircraft communications, navigation, and deceptive electronic countermeasures </a:t>
            </a:r>
            <a:r>
              <a:rPr lang="en-US" sz="1800" dirty="0">
                <a:solidFill>
                  <a:schemeClr val="bg1"/>
                </a:solidFill>
              </a:rPr>
              <a:t>systems.</a:t>
            </a:r>
          </a:p>
          <a:p>
            <a:pPr marL="0" indent="0">
              <a:buNone/>
            </a:pPr>
            <a:r>
              <a:rPr lang="en-US" sz="1800" b="1" dirty="0">
                <a:solidFill>
                  <a:srgbClr val="002060"/>
                </a:solidFill>
              </a:rPr>
              <a:t>RELATED CIVILIAN OCCUPATIONS FOR: 6317</a:t>
            </a:r>
            <a:endParaRPr lang="en-US" sz="1800" dirty="0">
              <a:solidFill>
                <a:srgbClr val="002060"/>
              </a:solidFill>
            </a:endParaRPr>
          </a:p>
          <a:p>
            <a:r>
              <a:rPr lang="en-US" sz="1800" dirty="0">
                <a:solidFill>
                  <a:srgbClr val="001746"/>
                </a:solidFill>
              </a:rPr>
              <a:t>Avionics Technician (DOT 823.261-026) </a:t>
            </a:r>
          </a:p>
          <a:p>
            <a:r>
              <a:rPr lang="en-US" sz="1800" dirty="0">
                <a:solidFill>
                  <a:srgbClr val="001746"/>
                </a:solidFill>
              </a:rPr>
              <a:t>Avionics Technicians (ONET 49-2091.00)</a:t>
            </a:r>
          </a:p>
        </p:txBody>
      </p:sp>
      <p:sp>
        <p:nvSpPr>
          <p:cNvPr id="9" name="TextBox 8"/>
          <p:cNvSpPr txBox="1"/>
          <p:nvPr/>
        </p:nvSpPr>
        <p:spPr>
          <a:xfrm>
            <a:off x="8153400" y="990600"/>
            <a:ext cx="3352801" cy="369332"/>
          </a:xfrm>
          <a:prstGeom prst="rect">
            <a:avLst/>
          </a:prstGeom>
          <a:noFill/>
        </p:spPr>
        <p:txBody>
          <a:bodyPr wrap="square" rtlCol="0">
            <a:spAutoFit/>
          </a:bodyPr>
          <a:lstStyle/>
          <a:p>
            <a:r>
              <a:rPr lang="en-US" b="1" dirty="0">
                <a:solidFill>
                  <a:srgbClr val="C00000"/>
                </a:solidFill>
              </a:rPr>
              <a:t>Duty and Occupation Code</a:t>
            </a:r>
          </a:p>
        </p:txBody>
      </p:sp>
      <p:sp>
        <p:nvSpPr>
          <p:cNvPr id="12" name="TextBox 11"/>
          <p:cNvSpPr txBox="1"/>
          <p:nvPr/>
        </p:nvSpPr>
        <p:spPr>
          <a:xfrm>
            <a:off x="9524999" y="3365656"/>
            <a:ext cx="2769052" cy="369332"/>
          </a:xfrm>
          <a:prstGeom prst="rect">
            <a:avLst/>
          </a:prstGeom>
          <a:noFill/>
        </p:spPr>
        <p:txBody>
          <a:bodyPr wrap="square" rtlCol="0">
            <a:spAutoFit/>
          </a:bodyPr>
          <a:lstStyle/>
          <a:p>
            <a:r>
              <a:rPr lang="en-US" b="1" dirty="0">
                <a:solidFill>
                  <a:srgbClr val="C00000"/>
                </a:solidFill>
              </a:rPr>
              <a:t>Occupation Description</a:t>
            </a:r>
          </a:p>
        </p:txBody>
      </p:sp>
      <p:sp>
        <p:nvSpPr>
          <p:cNvPr id="14" name="TextBox 13"/>
          <p:cNvSpPr txBox="1"/>
          <p:nvPr/>
        </p:nvSpPr>
        <p:spPr>
          <a:xfrm>
            <a:off x="9969274" y="5097063"/>
            <a:ext cx="2769052" cy="369332"/>
          </a:xfrm>
          <a:prstGeom prst="rect">
            <a:avLst/>
          </a:prstGeom>
          <a:noFill/>
        </p:spPr>
        <p:txBody>
          <a:bodyPr wrap="square" rtlCol="0">
            <a:spAutoFit/>
          </a:bodyPr>
          <a:lstStyle/>
          <a:p>
            <a:r>
              <a:rPr lang="en-US" b="1" dirty="0">
                <a:solidFill>
                  <a:srgbClr val="C00000"/>
                </a:solidFill>
              </a:rPr>
              <a:t>Related Occupation</a:t>
            </a:r>
          </a:p>
        </p:txBody>
      </p:sp>
      <p:sp>
        <p:nvSpPr>
          <p:cNvPr id="15" name="TextBox 14">
            <a:extLst>
              <a:ext uri="{FF2B5EF4-FFF2-40B4-BE49-F238E27FC236}">
                <a16:creationId xmlns:a16="http://schemas.microsoft.com/office/drawing/2014/main" id="{5B6068D9-6E97-4A13-A3B4-60876864A557}"/>
              </a:ext>
            </a:extLst>
          </p:cNvPr>
          <p:cNvSpPr txBox="1"/>
          <p:nvPr/>
        </p:nvSpPr>
        <p:spPr>
          <a:xfrm>
            <a:off x="2309" y="6404264"/>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11</a:t>
            </a:r>
          </a:p>
        </p:txBody>
      </p:sp>
      <p:sp>
        <p:nvSpPr>
          <p:cNvPr id="16" name="Right Arrow 15"/>
          <p:cNvSpPr/>
          <p:nvPr/>
        </p:nvSpPr>
        <p:spPr>
          <a:xfrm rot="10800000">
            <a:off x="7579039" y="990598"/>
            <a:ext cx="574359" cy="304801"/>
          </a:xfrm>
          <a:prstGeom prst="rightArrow">
            <a:avLst>
              <a:gd name="adj1" fmla="val 50000"/>
              <a:gd name="adj2" fmla="val 52501"/>
            </a:avLst>
          </a:prstGeom>
          <a:solidFill>
            <a:srgbClr val="FFC000"/>
          </a:solidFill>
          <a:ln w="12700" cap="flat" cmpd="sng" algn="ctr">
            <a:solidFill>
              <a:srgbClr val="5B9BD5">
                <a:shade val="50000"/>
              </a:srgbClr>
            </a:solidFill>
            <a:prstDash val="solid"/>
            <a:miter lim="800000"/>
          </a:ln>
          <a:effectLst/>
          <a:scene3d>
            <a:camera prst="orthographicFront">
              <a:rot lat="0" lon="0" rev="19200000"/>
            </a:camera>
            <a:lightRig rig="threePt" dir="t"/>
          </a:scene3d>
        </p:spPr>
        <p:txBody>
          <a:bodyPr rtlCol="0" anchor="ctr"/>
          <a:lstStyle/>
          <a:p>
            <a:endParaRPr lang="en-US" dirty="0"/>
          </a:p>
        </p:txBody>
      </p:sp>
      <p:sp>
        <p:nvSpPr>
          <p:cNvPr id="17" name="Right Arrow 16"/>
          <p:cNvSpPr/>
          <p:nvPr/>
        </p:nvSpPr>
        <p:spPr>
          <a:xfrm rot="10800000">
            <a:off x="8805039" y="3404358"/>
            <a:ext cx="622526" cy="29192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Right Arrow 17"/>
          <p:cNvSpPr/>
          <p:nvPr/>
        </p:nvSpPr>
        <p:spPr>
          <a:xfrm rot="10800000">
            <a:off x="9262690" y="5144774"/>
            <a:ext cx="622526" cy="29192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13485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48200" y="152400"/>
            <a:ext cx="7391400"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p:cNvSpPr txBox="1">
            <a:spLocks/>
          </p:cNvSpPr>
          <p:nvPr/>
        </p:nvSpPr>
        <p:spPr>
          <a:xfrm>
            <a:off x="762000" y="3581400"/>
            <a:ext cx="3124200" cy="2667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a:solidFill>
                  <a:schemeClr val="bg1"/>
                </a:solidFill>
                <a:latin typeface="Franklin Gothic Medium" panose="020B0603020102020204" pitchFamily="34" charset="0"/>
              </a:rPr>
              <a:t>VMET:</a:t>
            </a:r>
            <a:br>
              <a:rPr lang="en-US" sz="5400" b="1" dirty="0">
                <a:solidFill>
                  <a:schemeClr val="bg1"/>
                </a:solidFill>
                <a:latin typeface="Franklin Gothic Medium" panose="020B0603020102020204" pitchFamily="34" charset="0"/>
              </a:rPr>
            </a:br>
            <a:r>
              <a:rPr lang="en-US" sz="5400" b="1" dirty="0">
                <a:solidFill>
                  <a:schemeClr val="bg1"/>
                </a:solidFill>
                <a:latin typeface="Franklin Gothic Medium" panose="020B0603020102020204" pitchFamily="34" charset="0"/>
              </a:rPr>
              <a:t>TRAINING</a:t>
            </a:r>
            <a:br>
              <a:rPr lang="en-US" sz="5400" b="1" dirty="0">
                <a:solidFill>
                  <a:schemeClr val="bg1"/>
                </a:solidFill>
                <a:latin typeface="Franklin Gothic Medium" panose="020B0603020102020204" pitchFamily="34" charset="0"/>
              </a:rPr>
            </a:br>
            <a:r>
              <a:rPr lang="en-US" sz="5400" b="1" dirty="0">
                <a:solidFill>
                  <a:schemeClr val="bg1"/>
                </a:solidFill>
                <a:latin typeface="Franklin Gothic Medium" panose="020B0603020102020204" pitchFamily="34" charset="0"/>
              </a:rPr>
              <a:t>HISTORY</a:t>
            </a:r>
          </a:p>
        </p:txBody>
      </p:sp>
      <p:sp>
        <p:nvSpPr>
          <p:cNvPr id="16" name="Content Placeholder 2"/>
          <p:cNvSpPr>
            <a:spLocks noGrp="1"/>
          </p:cNvSpPr>
          <p:nvPr>
            <p:ph idx="1"/>
          </p:nvPr>
        </p:nvSpPr>
        <p:spPr>
          <a:xfrm>
            <a:off x="4724400" y="685800"/>
            <a:ext cx="7162800" cy="5943600"/>
          </a:xfrm>
        </p:spPr>
        <p:txBody>
          <a:bodyPr>
            <a:normAutofit fontScale="77500" lnSpcReduction="20000"/>
          </a:bodyPr>
          <a:lstStyle/>
          <a:p>
            <a:pPr marL="0" indent="0">
              <a:buNone/>
            </a:pPr>
            <a:r>
              <a:rPr lang="en-US" sz="2900" b="1" dirty="0">
                <a:solidFill>
                  <a:srgbClr val="002060"/>
                </a:solidFill>
              </a:rPr>
              <a:t>MILITARY TRAINING: MAR 2017 - APR 2017</a:t>
            </a:r>
            <a:endParaRPr lang="en-US" sz="2900" dirty="0">
              <a:solidFill>
                <a:srgbClr val="002060"/>
              </a:solidFill>
            </a:endParaRPr>
          </a:p>
          <a:p>
            <a:pPr marL="0" indent="0">
              <a:buNone/>
            </a:pPr>
            <a:r>
              <a:rPr lang="en-US" sz="2900" b="1" dirty="0">
                <a:solidFill>
                  <a:srgbClr val="002060"/>
                </a:solidFill>
              </a:rPr>
              <a:t>NAVY COURSE: </a:t>
            </a:r>
            <a:r>
              <a:rPr lang="en-US" sz="2900" b="1" dirty="0">
                <a:solidFill>
                  <a:srgbClr val="001746"/>
                </a:solidFill>
              </a:rPr>
              <a:t>A-012-0077, Instructional Delivery Continuum (IDC) - Journeyman Instructor Training (JIT)</a:t>
            </a:r>
            <a:endParaRPr lang="en-US" sz="2900" dirty="0">
              <a:solidFill>
                <a:schemeClr val="bg1"/>
              </a:solidFill>
            </a:endParaRPr>
          </a:p>
          <a:p>
            <a:pPr marL="0" indent="0">
              <a:buNone/>
            </a:pPr>
            <a:r>
              <a:rPr lang="en-US" sz="2900" b="1" dirty="0">
                <a:solidFill>
                  <a:srgbClr val="002060"/>
                </a:solidFill>
              </a:rPr>
              <a:t>LENGTH: </a:t>
            </a:r>
            <a:r>
              <a:rPr lang="en-US" sz="2900" b="1" dirty="0">
                <a:solidFill>
                  <a:srgbClr val="001746"/>
                </a:solidFill>
              </a:rPr>
              <a:t>2 weeks (80 hours)</a:t>
            </a:r>
            <a:endParaRPr lang="en-US" sz="2900" dirty="0">
              <a:solidFill>
                <a:srgbClr val="001746"/>
              </a:solidFill>
            </a:endParaRPr>
          </a:p>
          <a:p>
            <a:pPr marL="0" indent="0">
              <a:buNone/>
            </a:pPr>
            <a:endParaRPr lang="en-US" sz="2900" b="1" dirty="0">
              <a:solidFill>
                <a:schemeClr val="bg1"/>
              </a:solidFill>
            </a:endParaRPr>
          </a:p>
          <a:p>
            <a:pPr marL="0" indent="0">
              <a:buNone/>
            </a:pPr>
            <a:r>
              <a:rPr lang="en-US" sz="2900" b="1" dirty="0">
                <a:solidFill>
                  <a:srgbClr val="002060"/>
                </a:solidFill>
              </a:rPr>
              <a:t>COURSE DESCRIPTION FROM AMERICAN COUNCIL ON EDUCATION:</a:t>
            </a:r>
            <a:endParaRPr lang="en-US" sz="2900" dirty="0">
              <a:solidFill>
                <a:srgbClr val="002060"/>
              </a:solidFill>
            </a:endParaRPr>
          </a:p>
          <a:p>
            <a:r>
              <a:rPr lang="en-US" sz="2900" dirty="0">
                <a:solidFill>
                  <a:srgbClr val="001746"/>
                </a:solidFill>
              </a:rPr>
              <a:t>(NV-1406-0044, Exhibit dates SEP 2007 - SEP 2015)</a:t>
            </a:r>
            <a:br>
              <a:rPr lang="en-US" sz="2900" dirty="0">
                <a:solidFill>
                  <a:srgbClr val="001746"/>
                </a:solidFill>
              </a:rPr>
            </a:br>
            <a:br>
              <a:rPr lang="en-US" sz="2900" dirty="0">
                <a:solidFill>
                  <a:srgbClr val="001746"/>
                </a:solidFill>
              </a:rPr>
            </a:br>
            <a:endParaRPr lang="en-US" sz="2900" dirty="0">
              <a:solidFill>
                <a:srgbClr val="001746"/>
              </a:solidFill>
            </a:endParaRPr>
          </a:p>
          <a:p>
            <a:r>
              <a:rPr lang="en-US" sz="2600" dirty="0">
                <a:solidFill>
                  <a:srgbClr val="001746"/>
                </a:solidFill>
              </a:rPr>
              <a:t>Upon completion of the course, the student will be able to deliver lectures employing recitation, questioning, self and group-paced methods of instruction, technology aids, and case study techniques. They will also be able to apply some motivational techniques to encourage learning.</a:t>
            </a:r>
          </a:p>
          <a:p>
            <a:r>
              <a:rPr lang="en-US" sz="2600" dirty="0">
                <a:solidFill>
                  <a:srgbClr val="001746"/>
                </a:solidFill>
              </a:rPr>
              <a:t>Topics include audiovisual materials, discussion, case studies, learner presentations, classroom exercises, computer- based training and lecture, communication techniques, learning objectives, instructional technology, case studies, motivation, self- and group-paced methods of instruction, and questioning techniques.</a:t>
            </a:r>
          </a:p>
          <a:p>
            <a:endParaRPr lang="en-US" dirty="0"/>
          </a:p>
        </p:txBody>
      </p:sp>
      <p:sp>
        <p:nvSpPr>
          <p:cNvPr id="17" name="TextBox 16"/>
          <p:cNvSpPr txBox="1"/>
          <p:nvPr/>
        </p:nvSpPr>
        <p:spPr>
          <a:xfrm>
            <a:off x="7696200" y="1981200"/>
            <a:ext cx="4343400" cy="369332"/>
          </a:xfrm>
          <a:prstGeom prst="rect">
            <a:avLst/>
          </a:prstGeom>
          <a:noFill/>
        </p:spPr>
        <p:txBody>
          <a:bodyPr wrap="square" rtlCol="0">
            <a:spAutoFit/>
          </a:bodyPr>
          <a:lstStyle/>
          <a:p>
            <a:r>
              <a:rPr lang="en-US" b="1" dirty="0">
                <a:solidFill>
                  <a:srgbClr val="C00000"/>
                </a:solidFill>
              </a:rPr>
              <a:t>Training Dates, Course Number, and Length</a:t>
            </a:r>
          </a:p>
        </p:txBody>
      </p:sp>
      <p:sp>
        <p:nvSpPr>
          <p:cNvPr id="19" name="TextBox 18"/>
          <p:cNvSpPr txBox="1"/>
          <p:nvPr/>
        </p:nvSpPr>
        <p:spPr>
          <a:xfrm>
            <a:off x="10058400" y="3276600"/>
            <a:ext cx="2020679" cy="369332"/>
          </a:xfrm>
          <a:prstGeom prst="rect">
            <a:avLst/>
          </a:prstGeom>
          <a:noFill/>
        </p:spPr>
        <p:txBody>
          <a:bodyPr wrap="square" rtlCol="0">
            <a:spAutoFit/>
          </a:bodyPr>
          <a:lstStyle/>
          <a:p>
            <a:r>
              <a:rPr lang="en-US" b="1" dirty="0">
                <a:solidFill>
                  <a:srgbClr val="C00000"/>
                </a:solidFill>
              </a:rPr>
              <a:t>Course Description</a:t>
            </a:r>
          </a:p>
        </p:txBody>
      </p:sp>
      <p:sp>
        <p:nvSpPr>
          <p:cNvPr id="10" name="TextBox 9">
            <a:extLst>
              <a:ext uri="{FF2B5EF4-FFF2-40B4-BE49-F238E27FC236}">
                <a16:creationId xmlns:a16="http://schemas.microsoft.com/office/drawing/2014/main" id="{5B6068D9-6E97-4A13-A3B4-60876864A557}"/>
              </a:ext>
            </a:extLst>
          </p:cNvPr>
          <p:cNvSpPr txBox="1"/>
          <p:nvPr/>
        </p:nvSpPr>
        <p:spPr>
          <a:xfrm>
            <a:off x="0" y="6425088"/>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11</a:t>
            </a:r>
          </a:p>
        </p:txBody>
      </p:sp>
      <p:sp>
        <p:nvSpPr>
          <p:cNvPr id="11" name="Right Arrow 10"/>
          <p:cNvSpPr/>
          <p:nvPr/>
        </p:nvSpPr>
        <p:spPr>
          <a:xfrm rot="10800000">
            <a:off x="8323420" y="1639454"/>
            <a:ext cx="574359" cy="304801"/>
          </a:xfrm>
          <a:prstGeom prst="rightArrow">
            <a:avLst>
              <a:gd name="adj1" fmla="val 50000"/>
              <a:gd name="adj2" fmla="val 52501"/>
            </a:avLst>
          </a:prstGeom>
          <a:solidFill>
            <a:srgbClr val="FFC000"/>
          </a:solidFill>
          <a:ln w="12700" cap="flat" cmpd="sng" algn="ctr">
            <a:solidFill>
              <a:srgbClr val="5B9BD5">
                <a:shade val="50000"/>
              </a:srgbClr>
            </a:solidFill>
            <a:prstDash val="solid"/>
            <a:miter lim="800000"/>
          </a:ln>
          <a:effectLst/>
          <a:scene3d>
            <a:camera prst="orthographicFront">
              <a:rot lat="0" lon="0" rev="19200000"/>
            </a:camera>
            <a:lightRig rig="threePt" dir="t"/>
          </a:scene3d>
        </p:spPr>
        <p:txBody>
          <a:bodyPr rtlCol="0" anchor="ctr"/>
          <a:lstStyle/>
          <a:p>
            <a:endParaRPr lang="en-US" dirty="0"/>
          </a:p>
        </p:txBody>
      </p:sp>
      <p:sp>
        <p:nvSpPr>
          <p:cNvPr id="12" name="Right Arrow 11"/>
          <p:cNvSpPr/>
          <p:nvPr/>
        </p:nvSpPr>
        <p:spPr>
          <a:xfrm rot="10800000">
            <a:off x="10896600" y="2833542"/>
            <a:ext cx="574359" cy="304801"/>
          </a:xfrm>
          <a:prstGeom prst="rightArrow">
            <a:avLst>
              <a:gd name="adj1" fmla="val 50000"/>
              <a:gd name="adj2" fmla="val 52501"/>
            </a:avLst>
          </a:prstGeom>
          <a:solidFill>
            <a:srgbClr val="FFC000"/>
          </a:solidFill>
          <a:ln w="12700" cap="flat" cmpd="sng" algn="ctr">
            <a:solidFill>
              <a:srgbClr val="5B9BD5">
                <a:shade val="50000"/>
              </a:srgbClr>
            </a:solidFill>
            <a:prstDash val="solid"/>
            <a:miter lim="800000"/>
          </a:ln>
          <a:effectLst/>
          <a:scene3d>
            <a:camera prst="orthographicFront">
              <a:rot lat="0" lon="0" rev="19200000"/>
            </a:camera>
            <a:lightRig rig="threePt" dir="t"/>
          </a:scene3d>
        </p:spPr>
        <p:txBody>
          <a:bodyPr rtlCol="0" anchor="ctr"/>
          <a:lstStyle/>
          <a:p>
            <a:endParaRPr lang="en-US" dirty="0"/>
          </a:p>
        </p:txBody>
      </p:sp>
    </p:spTree>
    <p:extLst>
      <p:ext uri="{BB962C8B-B14F-4D97-AF65-F5344CB8AC3E}">
        <p14:creationId xmlns:p14="http://schemas.microsoft.com/office/powerpoint/2010/main" val="35349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1153713"/>
            <a:ext cx="4531962" cy="5383595"/>
          </a:xfrm>
        </p:spPr>
      </p:pic>
      <p:sp>
        <p:nvSpPr>
          <p:cNvPr id="2052" name="TextBox 4"/>
          <p:cNvSpPr txBox="1">
            <a:spLocks noChangeArrowheads="1"/>
          </p:cNvSpPr>
          <p:nvPr/>
        </p:nvSpPr>
        <p:spPr bwMode="auto">
          <a:xfrm>
            <a:off x="152400" y="1676400"/>
            <a:ext cx="64008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buClr>
                <a:srgbClr val="00B0F0"/>
              </a:buClr>
            </a:pPr>
            <a:r>
              <a:rPr lang="en-US" altLang="en-US" sz="2600" dirty="0">
                <a:solidFill>
                  <a:schemeClr val="bg1"/>
                </a:solidFill>
                <a:latin typeface="Calibri" panose="020F0502020204030204" pitchFamily="34" charset="0"/>
              </a:rPr>
              <a:t>Lists all jobs held to include job titles:</a:t>
            </a:r>
            <a:br>
              <a:rPr lang="en-US" altLang="en-US" sz="2600" dirty="0">
                <a:solidFill>
                  <a:schemeClr val="bg1"/>
                </a:solidFill>
                <a:latin typeface="Calibri" panose="020F0502020204030204" pitchFamily="34" charset="0"/>
              </a:rPr>
            </a:br>
            <a:endParaRPr lang="en-US" altLang="en-US" sz="2600" dirty="0">
              <a:solidFill>
                <a:schemeClr val="bg1"/>
              </a:solidFill>
              <a:latin typeface="Calibri" panose="020F0502020204030204" pitchFamily="34" charset="0"/>
            </a:endParaRP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Position History</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Rank History</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Education</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TMT History</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Direct Access Courses</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Training</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Tests </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Competencies</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Board/Memberships</a:t>
            </a:r>
          </a:p>
          <a:p>
            <a:pPr marL="800100" lvl="1" indent="-342900" eaLnBrk="1" hangingPunct="1">
              <a:buClr>
                <a:srgbClr val="00B0F0"/>
              </a:buClr>
              <a:buFont typeface="Wingdings" panose="05000000000000000000" pitchFamily="2" charset="2"/>
              <a:buChar char="§"/>
            </a:pPr>
            <a:r>
              <a:rPr lang="en-US" altLang="en-US" sz="2400" dirty="0">
                <a:solidFill>
                  <a:schemeClr val="bg1"/>
                </a:solidFill>
                <a:latin typeface="Calibri" panose="020F0502020204030204" pitchFamily="34" charset="0"/>
              </a:rPr>
              <a:t>Medals and Awards</a:t>
            </a:r>
          </a:p>
        </p:txBody>
      </p:sp>
      <p:sp>
        <p:nvSpPr>
          <p:cNvPr id="5" name="Title 1"/>
          <p:cNvSpPr txBox="1">
            <a:spLocks/>
          </p:cNvSpPr>
          <p:nvPr/>
        </p:nvSpPr>
        <p:spPr>
          <a:xfrm>
            <a:off x="152400" y="228600"/>
            <a:ext cx="11506200" cy="1143000"/>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1"/>
                </a:solidFill>
                <a:latin typeface="Franklin Gothic Medium" panose="020B0603020102020204" pitchFamily="34" charset="0"/>
              </a:rPr>
              <a:t>EMPLOYEE SUMMARY SHEET</a:t>
            </a:r>
            <a:br>
              <a:rPr lang="en-US" sz="4800" b="1" dirty="0">
                <a:solidFill>
                  <a:schemeClr val="bg1"/>
                </a:solidFill>
                <a:latin typeface="Franklin Gothic Medium" panose="020B0603020102020204" pitchFamily="34" charset="0"/>
              </a:rPr>
            </a:br>
            <a:r>
              <a:rPr lang="en-US" sz="4800" b="1" dirty="0">
                <a:solidFill>
                  <a:schemeClr val="bg1"/>
                </a:solidFill>
                <a:latin typeface="Franklin Gothic Medium" panose="020B0603020102020204" pitchFamily="34" charset="0"/>
              </a:rPr>
              <a:t>(ESS-CG)</a:t>
            </a:r>
          </a:p>
        </p:txBody>
      </p:sp>
      <p:sp>
        <p:nvSpPr>
          <p:cNvPr id="6" name="TextBox 5">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12</a:t>
            </a:r>
          </a:p>
        </p:txBody>
      </p:sp>
    </p:spTree>
    <p:extLst>
      <p:ext uri="{BB962C8B-B14F-4D97-AF65-F5344CB8AC3E}">
        <p14:creationId xmlns:p14="http://schemas.microsoft.com/office/powerpoint/2010/main" val="19280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48200" y="152400"/>
            <a:ext cx="7391400"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7131183"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748831" y="2895600"/>
            <a:ext cx="3810000" cy="3276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1"/>
                </a:solidFill>
                <a:latin typeface="Franklin Gothic Medium" panose="020B0603020102020204" pitchFamily="34" charset="0"/>
              </a:rPr>
              <a:t>JOINT </a:t>
            </a:r>
          </a:p>
          <a:p>
            <a:r>
              <a:rPr lang="en-US" sz="4800" b="1" dirty="0">
                <a:solidFill>
                  <a:schemeClr val="bg1"/>
                </a:solidFill>
                <a:latin typeface="Franklin Gothic Medium" panose="020B0603020102020204" pitchFamily="34" charset="0"/>
              </a:rPr>
              <a:t>SERVICE </a:t>
            </a:r>
          </a:p>
          <a:p>
            <a:r>
              <a:rPr lang="en-US" sz="4800" b="1" dirty="0">
                <a:solidFill>
                  <a:schemeClr val="bg1"/>
                </a:solidFill>
                <a:latin typeface="Franklin Gothic Medium" panose="020B0603020102020204" pitchFamily="34" charset="0"/>
              </a:rPr>
              <a:t>TRANSCRIPT (JST)</a:t>
            </a:r>
          </a:p>
        </p:txBody>
      </p:sp>
      <p:sp>
        <p:nvSpPr>
          <p:cNvPr id="6" name="TextBox 5">
            <a:extLst>
              <a:ext uri="{FF2B5EF4-FFF2-40B4-BE49-F238E27FC236}">
                <a16:creationId xmlns:a16="http://schemas.microsoft.com/office/drawing/2014/main" id="{5B6068D9-6E97-4A13-A3B4-60876864A557}"/>
              </a:ext>
            </a:extLst>
          </p:cNvPr>
          <p:cNvSpPr txBox="1"/>
          <p:nvPr/>
        </p:nvSpPr>
        <p:spPr>
          <a:xfrm>
            <a:off x="32327" y="6425088"/>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12</a:t>
            </a:r>
          </a:p>
        </p:txBody>
      </p:sp>
    </p:spTree>
    <p:extLst>
      <p:ext uri="{BB962C8B-B14F-4D97-AF65-F5344CB8AC3E}">
        <p14:creationId xmlns:p14="http://schemas.microsoft.com/office/powerpoint/2010/main" val="13949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48200" y="152400"/>
            <a:ext cx="7391400"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685800" y="2895600"/>
            <a:ext cx="3962400" cy="3276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COMMUNITY</a:t>
            </a:r>
            <a:r>
              <a:rPr kumimoji="0" lang="en-US" sz="4000" b="1" i="0" u="none" strike="noStrike" kern="1200" cap="none" spc="0" normalizeH="0" noProof="0" dirty="0">
                <a:ln>
                  <a:noFill/>
                </a:ln>
                <a:solidFill>
                  <a:prstClr val="white"/>
                </a:solidFill>
                <a:effectLst/>
                <a:uLnTx/>
                <a:uFillTx/>
                <a:latin typeface="Franklin Gothic Medium" panose="020B0603020102020204" pitchFamily="34" charset="0"/>
                <a:ea typeface="+mj-ea"/>
                <a:cs typeface="+mj-cs"/>
              </a:rPr>
              <a:t> </a:t>
            </a:r>
          </a:p>
          <a:p>
            <a:pPr marL="0" marR="0" lvl="0" indent="0" algn="l" defTabSz="685800" rtl="0" eaLnBrk="1" fontAlgn="auto" latinLnBrk="0" hangingPunct="1">
              <a:lnSpc>
                <a:spcPct val="90000"/>
              </a:lnSpc>
              <a:spcBef>
                <a:spcPct val="0"/>
              </a:spcBef>
              <a:spcAft>
                <a:spcPts val="0"/>
              </a:spcAft>
              <a:buClrTx/>
              <a:buSzTx/>
              <a:buFontTx/>
              <a:buNone/>
              <a:tabLst/>
              <a:defRPr/>
            </a:pPr>
            <a:r>
              <a:rPr lang="en-US" sz="4000" b="1" baseline="0" dirty="0">
                <a:solidFill>
                  <a:prstClr val="white"/>
                </a:solidFill>
                <a:latin typeface="Franklin Gothic Medium" panose="020B0603020102020204" pitchFamily="34" charset="0"/>
              </a:rPr>
              <a:t>COLLEGE</a:t>
            </a:r>
            <a:r>
              <a:rPr lang="en-US" sz="4000" b="1" dirty="0">
                <a:solidFill>
                  <a:prstClr val="white"/>
                </a:solidFill>
                <a:latin typeface="Franklin Gothic Medium" panose="020B0603020102020204" pitchFamily="34" charset="0"/>
              </a:rPr>
              <a:t> OF THE </a:t>
            </a:r>
            <a:br>
              <a:rPr lang="en-US" sz="4000" b="1" dirty="0">
                <a:solidFill>
                  <a:prstClr val="white"/>
                </a:solidFill>
                <a:latin typeface="Franklin Gothic Medium" panose="020B0603020102020204" pitchFamily="34" charset="0"/>
              </a:rPr>
            </a:br>
            <a:r>
              <a:rPr lang="en-US" sz="4000" b="1" dirty="0">
                <a:solidFill>
                  <a:prstClr val="white"/>
                </a:solidFill>
                <a:latin typeface="Franklin Gothic Medium" panose="020B0603020102020204" pitchFamily="34" charset="0"/>
              </a:rPr>
              <a:t>AIR FORCE (CCAF) TRANSCRIPT</a:t>
            </a:r>
            <a:endParaRPr kumimoji="0" lang="en-US" sz="4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6824958"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5B6068D9-6E97-4A13-A3B4-60876864A557}"/>
              </a:ext>
            </a:extLst>
          </p:cNvPr>
          <p:cNvSpPr txBox="1"/>
          <p:nvPr/>
        </p:nvSpPr>
        <p:spPr>
          <a:xfrm>
            <a:off x="0" y="6423400"/>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13</a:t>
            </a:r>
          </a:p>
        </p:txBody>
      </p:sp>
    </p:spTree>
    <p:extLst>
      <p:ext uri="{BB962C8B-B14F-4D97-AF65-F5344CB8AC3E}">
        <p14:creationId xmlns:p14="http://schemas.microsoft.com/office/powerpoint/2010/main" val="30388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48200" y="152400"/>
            <a:ext cx="7391400"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781050" y="3390900"/>
            <a:ext cx="3810000" cy="3276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chemeClr val="bg1"/>
                </a:solidFill>
                <a:latin typeface="Franklin Gothic Medium" panose="020B0603020102020204" pitchFamily="34" charset="0"/>
              </a:rPr>
              <a:t>RECORD OF PROFESSIONAL DEVELOPMENT (CG-4082) </a:t>
            </a:r>
          </a:p>
          <a:p>
            <a:endParaRPr lang="en-US" sz="5400" b="1" dirty="0">
              <a:solidFill>
                <a:schemeClr val="bg1"/>
              </a:solidFill>
              <a:latin typeface="Franklin Gothic Medium" panose="020B0603020102020204" pitchFamily="34" charset="0"/>
            </a:endParaRPr>
          </a:p>
        </p:txBody>
      </p:sp>
      <p:pic>
        <p:nvPicPr>
          <p:cNvPr id="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876800" y="457200"/>
            <a:ext cx="7081838" cy="3868738"/>
          </a:xfrm>
        </p:spPr>
      </p:pic>
      <p:sp>
        <p:nvSpPr>
          <p:cNvPr id="6" name="Rectangle 5"/>
          <p:cNvSpPr/>
          <p:nvPr/>
        </p:nvSpPr>
        <p:spPr>
          <a:xfrm>
            <a:off x="4762500" y="4535445"/>
            <a:ext cx="7162800" cy="1938992"/>
          </a:xfrm>
          <a:prstGeom prst="rect">
            <a:avLst/>
          </a:prstGeom>
        </p:spPr>
        <p:txBody>
          <a:bodyPr wrap="square">
            <a:spAutoFit/>
          </a:bodyPr>
          <a:lstStyle/>
          <a:p>
            <a:pPr marL="285750" indent="-285750">
              <a:buClr>
                <a:srgbClr val="43B0F1"/>
              </a:buClr>
              <a:buFont typeface="Wingdings" panose="05000000000000000000" pitchFamily="2" charset="2"/>
              <a:buChar char="§"/>
            </a:pPr>
            <a:r>
              <a:rPr lang="en-US" altLang="en-US" sz="2400" dirty="0">
                <a:latin typeface="Calibri" panose="020F0502020204030204" pitchFamily="34" charset="0"/>
              </a:rPr>
              <a:t>Identifies academic and military courses and training</a:t>
            </a:r>
            <a:br>
              <a:rPr lang="en-US" altLang="en-US" sz="2400" dirty="0">
                <a:latin typeface="Calibri" panose="020F0502020204030204" pitchFamily="34" charset="0"/>
              </a:rPr>
            </a:br>
            <a:r>
              <a:rPr lang="en-US" altLang="en-US" sz="2400" dirty="0">
                <a:latin typeface="Calibri" panose="020F0502020204030204" pitchFamily="34" charset="0"/>
              </a:rPr>
              <a:t> </a:t>
            </a:r>
          </a:p>
          <a:p>
            <a:pPr marL="285750" indent="-285750">
              <a:buClr>
                <a:srgbClr val="43B0F1"/>
              </a:buClr>
              <a:buFont typeface="Wingdings" panose="05000000000000000000" pitchFamily="2" charset="2"/>
              <a:buChar char="§"/>
            </a:pPr>
            <a:r>
              <a:rPr lang="en-US" altLang="en-US" sz="2400" dirty="0">
                <a:latin typeface="Calibri" panose="020F0502020204030204" pitchFamily="34" charset="0"/>
              </a:rPr>
              <a:t>Can supplement the JST and be used to boost the education and training sections of the Gap Analysis and a resume</a:t>
            </a:r>
          </a:p>
        </p:txBody>
      </p:sp>
      <p:sp>
        <p:nvSpPr>
          <p:cNvPr id="7" name="TextBox 6">
            <a:extLst>
              <a:ext uri="{FF2B5EF4-FFF2-40B4-BE49-F238E27FC236}">
                <a16:creationId xmlns:a16="http://schemas.microsoft.com/office/drawing/2014/main" id="{5B6068D9-6E97-4A13-A3B4-60876864A557}"/>
              </a:ext>
            </a:extLst>
          </p:cNvPr>
          <p:cNvSpPr txBox="1"/>
          <p:nvPr/>
        </p:nvSpPr>
        <p:spPr>
          <a:xfrm>
            <a:off x="0" y="6455192"/>
            <a:ext cx="1115291"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13</a:t>
            </a:r>
          </a:p>
        </p:txBody>
      </p:sp>
    </p:spTree>
    <p:extLst>
      <p:ext uri="{BB962C8B-B14F-4D97-AF65-F5344CB8AC3E}">
        <p14:creationId xmlns:p14="http://schemas.microsoft.com/office/powerpoint/2010/main" val="6167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619" y="2971800"/>
            <a:ext cx="9296400" cy="3886200"/>
          </a:xfrm>
        </p:spPr>
        <p:txBody>
          <a:bodyPr/>
          <a:lstStyle/>
          <a:p>
            <a:pPr marL="0" indent="0">
              <a:buNone/>
            </a:pPr>
            <a:endParaRPr lang="en-US" dirty="0"/>
          </a:p>
          <a:p>
            <a:pPr>
              <a:buClr>
                <a:srgbClr val="00B0F0"/>
              </a:buClr>
              <a:buFont typeface="Wingdings" panose="05000000000000000000" pitchFamily="2" charset="2"/>
              <a:buChar char="§"/>
            </a:pPr>
            <a:r>
              <a:rPr lang="en-US" sz="3600" dirty="0">
                <a:solidFill>
                  <a:schemeClr val="bg1"/>
                </a:solidFill>
                <a:latin typeface="Franklin Gothic Book" panose="020B0503020102020204" pitchFamily="34" charset="0"/>
              </a:rPr>
              <a:t> Some military specialties require a credential</a:t>
            </a:r>
            <a:br>
              <a:rPr lang="en-US" sz="3600" dirty="0">
                <a:solidFill>
                  <a:schemeClr val="bg1"/>
                </a:solidFill>
                <a:latin typeface="Franklin Gothic Book" panose="020B0503020102020204" pitchFamily="34" charset="0"/>
              </a:rPr>
            </a:br>
            <a:endParaRPr lang="en-US" sz="3600" dirty="0">
              <a:solidFill>
                <a:schemeClr val="bg1"/>
              </a:solidFill>
              <a:latin typeface="Franklin Gothic Book" panose="020B0503020102020204" pitchFamily="34" charset="0"/>
            </a:endParaRPr>
          </a:p>
          <a:p>
            <a:pPr>
              <a:buClr>
                <a:srgbClr val="00B0F0"/>
              </a:buClr>
              <a:buFont typeface="Wingdings" panose="05000000000000000000" pitchFamily="2" charset="2"/>
              <a:buChar char="§"/>
            </a:pPr>
            <a:r>
              <a:rPr lang="en-US" sz="3600" dirty="0">
                <a:solidFill>
                  <a:schemeClr val="bg1"/>
                </a:solidFill>
                <a:latin typeface="Franklin Gothic Book" panose="020B0503020102020204" pitchFamily="34" charset="0"/>
              </a:rPr>
              <a:t> Should be documented on VMET, JST, CCAF transcript, ESS-CG, or CG-4082</a:t>
            </a:r>
          </a:p>
          <a:p>
            <a:pPr marL="0" indent="0">
              <a:buNone/>
            </a:pPr>
            <a:endParaRPr lang="en-US" dirty="0"/>
          </a:p>
        </p:txBody>
      </p:sp>
      <p:sp>
        <p:nvSpPr>
          <p:cNvPr id="11" name="Title 1"/>
          <p:cNvSpPr txBox="1">
            <a:spLocks/>
          </p:cNvSpPr>
          <p:nvPr/>
        </p:nvSpPr>
        <p:spPr>
          <a:xfrm>
            <a:off x="1981200" y="1524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400" b="1" dirty="0">
                <a:solidFill>
                  <a:schemeClr val="bg1"/>
                </a:solidFill>
                <a:latin typeface="Franklin Gothic Medium" panose="020B0603020102020204" pitchFamily="34" charset="0"/>
              </a:rPr>
              <a:t>CREDENTIALING</a:t>
            </a:r>
          </a:p>
        </p:txBody>
      </p:sp>
      <p:grpSp>
        <p:nvGrpSpPr>
          <p:cNvPr id="12" name="Group 11"/>
          <p:cNvGrpSpPr/>
          <p:nvPr/>
        </p:nvGrpSpPr>
        <p:grpSpPr>
          <a:xfrm>
            <a:off x="1981200" y="2138413"/>
            <a:ext cx="8718884" cy="833387"/>
            <a:chOff x="0" y="0"/>
            <a:chExt cx="8915749" cy="685800"/>
          </a:xfrm>
        </p:grpSpPr>
        <p:sp>
          <p:nvSpPr>
            <p:cNvPr id="13" name="Rectangle 12"/>
            <p:cNvSpPr/>
            <p:nvPr/>
          </p:nvSpPr>
          <p:spPr>
            <a:xfrm>
              <a:off x="5638800" y="0"/>
              <a:ext cx="3048000" cy="685800"/>
            </a:xfrm>
            <a:prstGeom prst="rect">
              <a:avLst/>
            </a:prstGeom>
            <a:solidFill>
              <a:srgbClr val="A5A5A5">
                <a:lumMod val="50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Rectangle 13"/>
            <p:cNvSpPr/>
            <p:nvPr/>
          </p:nvSpPr>
          <p:spPr>
            <a:xfrm>
              <a:off x="2819318" y="0"/>
              <a:ext cx="3056599" cy="685800"/>
            </a:xfrm>
            <a:prstGeom prst="rect">
              <a:avLst/>
            </a:prstGeom>
            <a:solidFill>
              <a:srgbClr val="44546A">
                <a:lumMod val="75000"/>
              </a:srgbClr>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 name="Rectangle 14"/>
            <p:cNvSpPr/>
            <p:nvPr/>
          </p:nvSpPr>
          <p:spPr>
            <a:xfrm>
              <a:off x="0" y="0"/>
              <a:ext cx="2819400" cy="685800"/>
            </a:xfrm>
            <a:prstGeom prst="rect">
              <a:avLst/>
            </a:prstGeom>
            <a:solidFill>
              <a:srgbClr val="43B0F1"/>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Rectangle 15"/>
            <p:cNvSpPr/>
            <p:nvPr/>
          </p:nvSpPr>
          <p:spPr>
            <a:xfrm>
              <a:off x="6060935" y="108133"/>
              <a:ext cx="2854814" cy="500380"/>
            </a:xfrm>
            <a:prstGeom prst="rect">
              <a:avLst/>
            </a:prstGeom>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rPr>
                <a:t>Certificate</a:t>
              </a:r>
              <a:r>
                <a:rPr kumimoji="0" lang="en-US" sz="3200" b="0" i="0" u="none" strike="noStrike" kern="1200" cap="none" spc="0" normalizeH="0" baseline="0" noProof="0" dirty="0">
                  <a:ln>
                    <a:noFill/>
                  </a:ln>
                  <a:solidFill>
                    <a:srgbClr val="FFFFFF"/>
                  </a:solidFill>
                  <a:effectLst>
                    <a:outerShdw blurRad="38100" dist="38100" dir="2700000" algn="tl">
                      <a:srgbClr val="000000">
                        <a:alpha val="43000"/>
                      </a:srgbClr>
                    </a:outerShdw>
                  </a:effectLst>
                  <a:uLnTx/>
                  <a:uFillTx/>
                  <a:latin typeface="Californian FB" panose="0207040306080B030204" pitchFamily="18" charset="0"/>
                  <a:ea typeface="Calibri" panose="020F0502020204030204" pitchFamily="34" charset="0"/>
                </a:rPr>
                <a:t> </a:t>
              </a:r>
              <a:endParaRPr kumimoji="0" lang="en-US" sz="3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7" name="Rectangle 16"/>
            <p:cNvSpPr/>
            <p:nvPr/>
          </p:nvSpPr>
          <p:spPr>
            <a:xfrm>
              <a:off x="445012" y="97342"/>
              <a:ext cx="2885874" cy="500380"/>
            </a:xfrm>
            <a:prstGeom prst="rect">
              <a:avLst/>
            </a:prstGeom>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rPr>
                <a:t>License</a:t>
              </a:r>
              <a:r>
                <a:rPr kumimoji="0" lang="en-US" sz="2400" b="0" i="0" u="none" strike="noStrike" kern="1200" cap="none" spc="0" normalizeH="0" baseline="0" noProof="0" dirty="0">
                  <a:ln>
                    <a:noFill/>
                  </a:ln>
                  <a:solidFill>
                    <a:srgbClr val="FFFFFF"/>
                  </a:solidFill>
                  <a:effectLst>
                    <a:outerShdw blurRad="38100" dist="38100" dir="2700000" algn="tl">
                      <a:srgbClr val="000000">
                        <a:alpha val="43000"/>
                      </a:srgbClr>
                    </a:outerShdw>
                  </a:effectLst>
                  <a:uLnTx/>
                  <a:uFillTx/>
                  <a:latin typeface="Californian FB" panose="0207040306080B030204" pitchFamily="18" charset="0"/>
                  <a:ea typeface="Calibri" panose="020F0502020204030204" pitchFamily="34" charset="0"/>
                </a:rPr>
                <a:t>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8" name="Rectangle 17"/>
            <p:cNvSpPr/>
            <p:nvPr/>
          </p:nvSpPr>
          <p:spPr>
            <a:xfrm>
              <a:off x="3074366" y="107921"/>
              <a:ext cx="2676256" cy="500380"/>
            </a:xfrm>
            <a:prstGeom prst="rect">
              <a:avLst/>
            </a:prstGeom>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rPr>
                <a:t>Certification</a:t>
              </a:r>
              <a:endParaRPr kumimoji="0" lang="en-US" sz="3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grpSp>
      <p:sp>
        <p:nvSpPr>
          <p:cNvPr id="19" name="TextBox 18">
            <a:extLst>
              <a:ext uri="{FF2B5EF4-FFF2-40B4-BE49-F238E27FC236}">
                <a16:creationId xmlns:a16="http://schemas.microsoft.com/office/drawing/2014/main" id="{5B6068D9-6E97-4A13-A3B4-60876864A557}"/>
              </a:ext>
            </a:extLst>
          </p:cNvPr>
          <p:cNvSpPr txBox="1"/>
          <p:nvPr/>
        </p:nvSpPr>
        <p:spPr>
          <a:xfrm>
            <a:off x="64439" y="6356350"/>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13</a:t>
            </a:r>
          </a:p>
        </p:txBody>
      </p:sp>
    </p:spTree>
    <p:extLst>
      <p:ext uri="{BB962C8B-B14F-4D97-AF65-F5344CB8AC3E}">
        <p14:creationId xmlns:p14="http://schemas.microsoft.com/office/powerpoint/2010/main" val="4087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04800" y="1524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1"/>
                </a:solidFill>
                <a:latin typeface="Franklin Gothic Medium" panose="020B0603020102020204" pitchFamily="34" charset="0"/>
              </a:rPr>
              <a:t>TYPES OF CREDENTIALS</a:t>
            </a:r>
          </a:p>
        </p:txBody>
      </p:sp>
      <p:sp>
        <p:nvSpPr>
          <p:cNvPr id="10" name="TextBox 9"/>
          <p:cNvSpPr txBox="1"/>
          <p:nvPr/>
        </p:nvSpPr>
        <p:spPr>
          <a:xfrm>
            <a:off x="4495800" y="1371600"/>
            <a:ext cx="3200400" cy="3123932"/>
          </a:xfrm>
          <a:prstGeom prst="rect">
            <a:avLst/>
          </a:prstGeom>
          <a:noFill/>
        </p:spPr>
        <p:txBody>
          <a:bodyPr wrap="square" rtlCol="0">
            <a:spAutoFit/>
          </a:bodyPr>
          <a:lstStyle/>
          <a:p>
            <a:pPr algn="ctr"/>
            <a:r>
              <a:rPr lang="en-US" sz="3200" b="1" dirty="0">
                <a:solidFill>
                  <a:srgbClr val="00B0F0"/>
                </a:solidFill>
              </a:rPr>
              <a:t>CERTIFICATION:</a:t>
            </a:r>
            <a:endParaRPr lang="en-US" sz="4400" b="1" dirty="0">
              <a:solidFill>
                <a:srgbClr val="00B0F0"/>
              </a:solidFill>
            </a:endParaRPr>
          </a:p>
          <a:p>
            <a:pPr marL="342900" indent="-342900">
              <a:lnSpc>
                <a:spcPct val="150000"/>
              </a:lnSpc>
              <a:buFont typeface="Wingdings" panose="05000000000000000000" pitchFamily="2" charset="2"/>
              <a:buChar char="§"/>
            </a:pPr>
            <a:r>
              <a:rPr lang="en-US" sz="2200" dirty="0">
                <a:solidFill>
                  <a:srgbClr val="001746"/>
                </a:solidFill>
              </a:rPr>
              <a:t>Lean Six Sigma</a:t>
            </a:r>
          </a:p>
          <a:p>
            <a:pPr marL="342900" indent="-342900">
              <a:lnSpc>
                <a:spcPct val="150000"/>
              </a:lnSpc>
              <a:buFont typeface="Wingdings" panose="05000000000000000000" pitchFamily="2" charset="2"/>
              <a:buChar char="§"/>
            </a:pPr>
            <a:r>
              <a:rPr lang="en-US" sz="2200" dirty="0">
                <a:solidFill>
                  <a:srgbClr val="001746"/>
                </a:solidFill>
              </a:rPr>
              <a:t>PMP</a:t>
            </a:r>
          </a:p>
          <a:p>
            <a:pPr marL="342900" indent="-342900">
              <a:lnSpc>
                <a:spcPct val="150000"/>
              </a:lnSpc>
              <a:buFont typeface="Wingdings" panose="05000000000000000000" pitchFamily="2" charset="2"/>
              <a:buChar char="§"/>
            </a:pPr>
            <a:r>
              <a:rPr lang="en-US" sz="2200" dirty="0">
                <a:solidFill>
                  <a:srgbClr val="001746"/>
                </a:solidFill>
              </a:rPr>
              <a:t>Microsoft</a:t>
            </a:r>
          </a:p>
          <a:p>
            <a:pPr marL="342900" indent="-342900">
              <a:lnSpc>
                <a:spcPct val="150000"/>
              </a:lnSpc>
              <a:buFont typeface="Wingdings" panose="05000000000000000000" pitchFamily="2" charset="2"/>
              <a:buChar char="§"/>
            </a:pPr>
            <a:r>
              <a:rPr lang="en-US" sz="2200" dirty="0">
                <a:solidFill>
                  <a:srgbClr val="001746"/>
                </a:solidFill>
              </a:rPr>
              <a:t>X-Ray Technician</a:t>
            </a:r>
          </a:p>
          <a:p>
            <a:pPr marL="342900" indent="-342900">
              <a:lnSpc>
                <a:spcPct val="150000"/>
              </a:lnSpc>
              <a:buFont typeface="Wingdings" panose="05000000000000000000" pitchFamily="2" charset="2"/>
              <a:buChar char="§"/>
            </a:pPr>
            <a:r>
              <a:rPr lang="en-US" sz="2200" dirty="0">
                <a:solidFill>
                  <a:srgbClr val="001746"/>
                </a:solidFill>
              </a:rPr>
              <a:t>Physical Therapy Aide</a:t>
            </a:r>
          </a:p>
        </p:txBody>
      </p:sp>
      <p:sp>
        <p:nvSpPr>
          <p:cNvPr id="12" name="TextBox 11"/>
          <p:cNvSpPr txBox="1"/>
          <p:nvPr/>
        </p:nvSpPr>
        <p:spPr>
          <a:xfrm>
            <a:off x="1143000" y="1371600"/>
            <a:ext cx="2667000" cy="3631763"/>
          </a:xfrm>
          <a:prstGeom prst="rect">
            <a:avLst/>
          </a:prstGeom>
          <a:noFill/>
        </p:spPr>
        <p:txBody>
          <a:bodyPr wrap="square" rtlCol="0">
            <a:spAutoFit/>
          </a:bodyPr>
          <a:lstStyle/>
          <a:p>
            <a:pPr algn="ctr"/>
            <a:r>
              <a:rPr lang="en-US" sz="3200" b="1" dirty="0">
                <a:solidFill>
                  <a:srgbClr val="00B0F0"/>
                </a:solidFill>
              </a:rPr>
              <a:t>LICENSE:</a:t>
            </a:r>
          </a:p>
          <a:p>
            <a:pPr marL="342900" indent="-342900">
              <a:lnSpc>
                <a:spcPct val="150000"/>
              </a:lnSpc>
              <a:buFont typeface="Wingdings" panose="05000000000000000000" pitchFamily="2" charset="2"/>
              <a:buChar char="§"/>
            </a:pPr>
            <a:r>
              <a:rPr lang="en-US" sz="2200" dirty="0">
                <a:solidFill>
                  <a:srgbClr val="001746"/>
                </a:solidFill>
              </a:rPr>
              <a:t>Doctor/Nurse</a:t>
            </a:r>
          </a:p>
          <a:p>
            <a:pPr marL="342900" indent="-342900">
              <a:lnSpc>
                <a:spcPct val="150000"/>
              </a:lnSpc>
              <a:buFont typeface="Wingdings" panose="05000000000000000000" pitchFamily="2" charset="2"/>
              <a:buChar char="§"/>
            </a:pPr>
            <a:r>
              <a:rPr lang="en-US" sz="2200" dirty="0">
                <a:solidFill>
                  <a:srgbClr val="001746"/>
                </a:solidFill>
              </a:rPr>
              <a:t>Teacher</a:t>
            </a:r>
          </a:p>
          <a:p>
            <a:pPr marL="342900" indent="-342900">
              <a:lnSpc>
                <a:spcPct val="150000"/>
              </a:lnSpc>
              <a:buFont typeface="Wingdings" panose="05000000000000000000" pitchFamily="2" charset="2"/>
              <a:buChar char="§"/>
            </a:pPr>
            <a:r>
              <a:rPr lang="en-US" sz="2200" dirty="0">
                <a:solidFill>
                  <a:srgbClr val="001746"/>
                </a:solidFill>
              </a:rPr>
              <a:t>Counselor</a:t>
            </a:r>
          </a:p>
          <a:p>
            <a:pPr marL="342900" indent="-342900">
              <a:lnSpc>
                <a:spcPct val="150000"/>
              </a:lnSpc>
              <a:buFont typeface="Wingdings" panose="05000000000000000000" pitchFamily="2" charset="2"/>
              <a:buChar char="§"/>
            </a:pPr>
            <a:r>
              <a:rPr lang="en-US" sz="2200" dirty="0">
                <a:solidFill>
                  <a:srgbClr val="001746"/>
                </a:solidFill>
              </a:rPr>
              <a:t>Plumber</a:t>
            </a:r>
          </a:p>
          <a:p>
            <a:pPr marL="342900" indent="-342900">
              <a:lnSpc>
                <a:spcPct val="150000"/>
              </a:lnSpc>
              <a:buFont typeface="Wingdings" panose="05000000000000000000" pitchFamily="2" charset="2"/>
              <a:buChar char="§"/>
            </a:pPr>
            <a:r>
              <a:rPr lang="en-US" sz="2200" dirty="0">
                <a:solidFill>
                  <a:srgbClr val="001746"/>
                </a:solidFill>
              </a:rPr>
              <a:t>CPA</a:t>
            </a:r>
          </a:p>
          <a:p>
            <a:pPr marL="342900" indent="-342900">
              <a:lnSpc>
                <a:spcPct val="150000"/>
              </a:lnSpc>
              <a:buFont typeface="Wingdings" panose="05000000000000000000" pitchFamily="2" charset="2"/>
              <a:buChar char="§"/>
            </a:pPr>
            <a:r>
              <a:rPr lang="en-US" sz="2200" dirty="0">
                <a:solidFill>
                  <a:srgbClr val="001746"/>
                </a:solidFill>
              </a:rPr>
              <a:t>Analyst</a:t>
            </a:r>
          </a:p>
        </p:txBody>
      </p:sp>
      <p:sp>
        <p:nvSpPr>
          <p:cNvPr id="13" name="TextBox 12"/>
          <p:cNvSpPr txBox="1"/>
          <p:nvPr/>
        </p:nvSpPr>
        <p:spPr>
          <a:xfrm>
            <a:off x="8229600" y="1371600"/>
            <a:ext cx="3124200" cy="3123932"/>
          </a:xfrm>
          <a:prstGeom prst="rect">
            <a:avLst/>
          </a:prstGeom>
          <a:noFill/>
        </p:spPr>
        <p:txBody>
          <a:bodyPr wrap="square" rtlCol="0">
            <a:spAutoFit/>
          </a:bodyPr>
          <a:lstStyle/>
          <a:p>
            <a:pPr algn="ctr"/>
            <a:r>
              <a:rPr lang="en-US" sz="3200" b="1" dirty="0">
                <a:solidFill>
                  <a:srgbClr val="00B0F0"/>
                </a:solidFill>
              </a:rPr>
              <a:t>CERTIFICATE:</a:t>
            </a:r>
          </a:p>
          <a:p>
            <a:pPr marL="342900" indent="-342900" algn="just">
              <a:lnSpc>
                <a:spcPct val="150000"/>
              </a:lnSpc>
              <a:buFont typeface="Wingdings" panose="05000000000000000000" pitchFamily="2" charset="2"/>
              <a:buChar char="§"/>
            </a:pPr>
            <a:r>
              <a:rPr lang="en-US" sz="2200" dirty="0">
                <a:solidFill>
                  <a:srgbClr val="001746"/>
                </a:solidFill>
              </a:rPr>
              <a:t>Hospital Transcriptionist</a:t>
            </a:r>
          </a:p>
          <a:p>
            <a:pPr marL="342900" indent="-342900" algn="just">
              <a:lnSpc>
                <a:spcPct val="150000"/>
              </a:lnSpc>
              <a:buFont typeface="Wingdings" panose="05000000000000000000" pitchFamily="2" charset="2"/>
              <a:buChar char="§"/>
            </a:pPr>
            <a:r>
              <a:rPr lang="en-US" sz="2200" dirty="0">
                <a:solidFill>
                  <a:srgbClr val="001746"/>
                </a:solidFill>
              </a:rPr>
              <a:t>Medical Coder</a:t>
            </a:r>
          </a:p>
          <a:p>
            <a:pPr marL="342900" indent="-342900" algn="just">
              <a:lnSpc>
                <a:spcPct val="150000"/>
              </a:lnSpc>
              <a:buFont typeface="Wingdings" panose="05000000000000000000" pitchFamily="2" charset="2"/>
              <a:buChar char="§"/>
            </a:pPr>
            <a:r>
              <a:rPr lang="en-US" sz="2200" dirty="0">
                <a:solidFill>
                  <a:srgbClr val="001746"/>
                </a:solidFill>
              </a:rPr>
              <a:t>Travel Agent</a:t>
            </a:r>
          </a:p>
          <a:p>
            <a:pPr marL="342900" indent="-342900" algn="just">
              <a:lnSpc>
                <a:spcPct val="150000"/>
              </a:lnSpc>
              <a:buFont typeface="Wingdings" panose="05000000000000000000" pitchFamily="2" charset="2"/>
              <a:buChar char="§"/>
            </a:pPr>
            <a:r>
              <a:rPr lang="en-US" sz="2200" dirty="0">
                <a:solidFill>
                  <a:srgbClr val="001746"/>
                </a:solidFill>
              </a:rPr>
              <a:t> Library Technician </a:t>
            </a:r>
          </a:p>
        </p:txBody>
      </p:sp>
      <p:sp>
        <p:nvSpPr>
          <p:cNvPr id="7" name="TextBox 6">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14</a:t>
            </a:r>
          </a:p>
        </p:txBody>
      </p:sp>
    </p:spTree>
    <p:extLst>
      <p:ext uri="{BB962C8B-B14F-4D97-AF65-F5344CB8AC3E}">
        <p14:creationId xmlns:p14="http://schemas.microsoft.com/office/powerpoint/2010/main" val="7695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52500" y="228600"/>
            <a:ext cx="10287000" cy="5245120"/>
            <a:chOff x="-571500" y="228600"/>
            <a:chExt cx="10287000" cy="5245120"/>
          </a:xfrm>
        </p:grpSpPr>
        <p:sp>
          <p:nvSpPr>
            <p:cNvPr id="4" name="Rectangle 3"/>
            <p:cNvSpPr/>
            <p:nvPr/>
          </p:nvSpPr>
          <p:spPr>
            <a:xfrm>
              <a:off x="-571500" y="2057400"/>
              <a:ext cx="10287000" cy="3416320"/>
            </a:xfrm>
            <a:prstGeom prst="rect">
              <a:avLst/>
            </a:prstGeom>
          </p:spPr>
          <p:txBody>
            <a:bodyPr wrap="square">
              <a:spAutoFit/>
            </a:bodyPr>
            <a:lstStyle/>
            <a:p>
              <a:pPr algn="ctr"/>
              <a:r>
                <a:rPr lang="en-US" sz="7200" b="1" cap="all" dirty="0">
                  <a:solidFill>
                    <a:srgbClr val="001746"/>
                  </a:solidFill>
                  <a:latin typeface="YALBswrqCsg 0"/>
                </a:rPr>
                <a:t>MILITARY OCCUPATIONAL CODES CROSSWALK</a:t>
              </a:r>
              <a:endParaRPr lang="en-US" sz="7200" dirty="0">
                <a:solidFill>
                  <a:srgbClr val="001746"/>
                </a:solidFill>
              </a:endParaRPr>
            </a:p>
          </p:txBody>
        </p:sp>
        <p:sp>
          <p:nvSpPr>
            <p:cNvPr id="7" name="Rectangle 6"/>
            <p:cNvSpPr/>
            <p:nvPr/>
          </p:nvSpPr>
          <p:spPr>
            <a:xfrm>
              <a:off x="2713735" y="228600"/>
              <a:ext cx="3716530" cy="461665"/>
            </a:xfrm>
            <a:prstGeom prst="rect">
              <a:avLst/>
            </a:prstGeom>
          </p:spPr>
          <p:txBody>
            <a:bodyPr wrap="none">
              <a:spAutoFit/>
            </a:bodyPr>
            <a:lstStyle/>
            <a:p>
              <a:r>
                <a:rPr lang="en-US" sz="2400" b="1" cap="all" dirty="0">
                  <a:solidFill>
                    <a:srgbClr val="001746"/>
                  </a:solidFill>
                  <a:latin typeface="YACgEev4gKc 0"/>
                </a:rPr>
                <a:t>2023 TAP CURRICULUM</a:t>
              </a:r>
              <a:endParaRPr lang="en-US" sz="2400" dirty="0">
                <a:solidFill>
                  <a:srgbClr val="001746"/>
                </a:solidFill>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258" y="200023"/>
            <a:ext cx="1580349" cy="1578769"/>
          </a:xfrm>
          <a:prstGeom prst="rect">
            <a:avLst/>
          </a:prstGeom>
        </p:spPr>
      </p:pic>
    </p:spTree>
    <p:extLst>
      <p:ext uri="{BB962C8B-B14F-4D97-AF65-F5344CB8AC3E}">
        <p14:creationId xmlns:p14="http://schemas.microsoft.com/office/powerpoint/2010/main" val="2477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1371834"/>
            <a:ext cx="8686800" cy="4648200"/>
          </a:xfrm>
        </p:spPr>
        <p:txBody>
          <a:bodyPr>
            <a:normAutofit fontScale="92500" lnSpcReduction="10000"/>
          </a:bodyPr>
          <a:lstStyle/>
          <a:p>
            <a:pPr marL="0" indent="0">
              <a:buNone/>
            </a:pPr>
            <a:endParaRPr lang="en-US" b="1" dirty="0"/>
          </a:p>
          <a:p>
            <a:pPr marL="0" indent="0">
              <a:buNone/>
            </a:pPr>
            <a:r>
              <a:rPr lang="en-US" sz="2800" b="1" dirty="0">
                <a:solidFill>
                  <a:srgbClr val="43B0F1"/>
                </a:solidFill>
              </a:rPr>
              <a:t>Army: </a:t>
            </a:r>
            <a:r>
              <a:rPr lang="en-US" dirty="0">
                <a:solidFill>
                  <a:schemeClr val="bg1"/>
                </a:solidFill>
              </a:rPr>
              <a:t>https://w</a:t>
            </a:r>
            <a:r>
              <a:rPr lang="en-US" sz="2800" dirty="0">
                <a:solidFill>
                  <a:schemeClr val="bg1"/>
                </a:solidFill>
              </a:rPr>
              <a:t>ww.cool.osd.mil/army/</a:t>
            </a:r>
          </a:p>
          <a:p>
            <a:pPr lvl="0"/>
            <a:endParaRPr lang="en-US" sz="2800" dirty="0">
              <a:solidFill>
                <a:srgbClr val="43B0F1"/>
              </a:solidFill>
            </a:endParaRPr>
          </a:p>
          <a:p>
            <a:pPr marL="0" indent="0">
              <a:buNone/>
            </a:pPr>
            <a:r>
              <a:rPr lang="en-US" sz="2800" b="1" dirty="0">
                <a:solidFill>
                  <a:srgbClr val="43B0F1"/>
                </a:solidFill>
              </a:rPr>
              <a:t>Navy: </a:t>
            </a:r>
            <a:r>
              <a:rPr lang="en-US" dirty="0">
                <a:solidFill>
                  <a:schemeClr val="bg1"/>
                </a:solidFill>
              </a:rPr>
              <a:t>https://w</a:t>
            </a:r>
            <a:r>
              <a:rPr lang="en-US" sz="2800" dirty="0">
                <a:solidFill>
                  <a:schemeClr val="bg1"/>
                </a:solidFill>
              </a:rPr>
              <a:t>ww.cool.navy.mil/usn/</a:t>
            </a:r>
          </a:p>
          <a:p>
            <a:pPr lvl="0"/>
            <a:endParaRPr lang="en-US" sz="2800" dirty="0">
              <a:solidFill>
                <a:srgbClr val="43B0F1"/>
              </a:solidFill>
            </a:endParaRPr>
          </a:p>
          <a:p>
            <a:pPr marL="0" indent="0">
              <a:buNone/>
            </a:pPr>
            <a:r>
              <a:rPr lang="en-US" sz="2800" b="1" dirty="0">
                <a:solidFill>
                  <a:srgbClr val="43B0F1"/>
                </a:solidFill>
              </a:rPr>
              <a:t>Marine Corps: </a:t>
            </a:r>
            <a:r>
              <a:rPr lang="en-US" dirty="0">
                <a:solidFill>
                  <a:schemeClr val="bg1"/>
                </a:solidFill>
              </a:rPr>
              <a:t>https://w</a:t>
            </a:r>
            <a:r>
              <a:rPr lang="en-US" sz="2800" dirty="0">
                <a:solidFill>
                  <a:schemeClr val="bg1"/>
                </a:solidFill>
              </a:rPr>
              <a:t>ww.cool.navy.mil/usmc/</a:t>
            </a:r>
          </a:p>
          <a:p>
            <a:pPr marL="0" indent="0">
              <a:buNone/>
            </a:pPr>
            <a:endParaRPr lang="en-US" sz="2800" dirty="0">
              <a:solidFill>
                <a:srgbClr val="43B0F1"/>
              </a:solidFill>
            </a:endParaRPr>
          </a:p>
          <a:p>
            <a:pPr marL="0" indent="0">
              <a:buNone/>
            </a:pPr>
            <a:r>
              <a:rPr lang="en-US" sz="2800" b="1" dirty="0">
                <a:solidFill>
                  <a:srgbClr val="43B0F1"/>
                </a:solidFill>
              </a:rPr>
              <a:t>Air Force: </a:t>
            </a:r>
            <a:r>
              <a:rPr lang="en-US" dirty="0">
                <a:solidFill>
                  <a:schemeClr val="bg1"/>
                </a:solidFill>
              </a:rPr>
              <a:t>https://w</a:t>
            </a:r>
            <a:r>
              <a:rPr lang="en-US" sz="2800" dirty="0">
                <a:solidFill>
                  <a:schemeClr val="bg1"/>
                </a:solidFill>
              </a:rPr>
              <a:t>ww.afvec.us.af.mil/afvec/af-cool/welcome/</a:t>
            </a:r>
          </a:p>
          <a:p>
            <a:pPr lvl="0"/>
            <a:endParaRPr lang="en-US" sz="2800" dirty="0">
              <a:solidFill>
                <a:srgbClr val="43B0F1"/>
              </a:solidFill>
            </a:endParaRPr>
          </a:p>
          <a:p>
            <a:pPr marL="0" indent="0">
              <a:buNone/>
            </a:pPr>
            <a:r>
              <a:rPr lang="en-US" sz="2800" b="1" dirty="0">
                <a:solidFill>
                  <a:srgbClr val="43B0F1"/>
                </a:solidFill>
              </a:rPr>
              <a:t>Coast Guard: </a:t>
            </a:r>
            <a:r>
              <a:rPr lang="en-US" dirty="0">
                <a:solidFill>
                  <a:schemeClr val="bg1"/>
                </a:solidFill>
              </a:rPr>
              <a:t>https://www.cool.osd.mil/uscg/</a:t>
            </a:r>
            <a:endParaRPr lang="en-US" sz="2800" dirty="0">
              <a:solidFill>
                <a:schemeClr val="bg1"/>
              </a:solidFill>
            </a:endParaRPr>
          </a:p>
          <a:p>
            <a:pPr lvl="0"/>
            <a:endParaRPr lang="en-US" dirty="0"/>
          </a:p>
        </p:txBody>
      </p:sp>
      <p:sp>
        <p:nvSpPr>
          <p:cNvPr id="4" name="Title 1"/>
          <p:cNvSpPr txBox="1">
            <a:spLocks/>
          </p:cNvSpPr>
          <p:nvPr/>
        </p:nvSpPr>
        <p:spPr>
          <a:xfrm>
            <a:off x="457200" y="152400"/>
            <a:ext cx="108204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1"/>
                </a:solidFill>
                <a:latin typeface="Franklin Gothic Medium" panose="020B0603020102020204" pitchFamily="34" charset="0"/>
              </a:rPr>
              <a:t>CREDENTIAL OPPORTUNITIES ONLINE  </a:t>
            </a:r>
          </a:p>
        </p:txBody>
      </p:sp>
      <p:sp>
        <p:nvSpPr>
          <p:cNvPr id="6" name="Title 1"/>
          <p:cNvSpPr txBox="1">
            <a:spLocks/>
          </p:cNvSpPr>
          <p:nvPr/>
        </p:nvSpPr>
        <p:spPr>
          <a:xfrm>
            <a:off x="1066800" y="1371834"/>
            <a:ext cx="2622666" cy="4800600"/>
          </a:xfrm>
          <a:prstGeom prst="rect">
            <a:avLst/>
          </a:prstGeom>
        </p:spPr>
        <p:txBody>
          <a:bodyPr vert="wordArtVert"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6600" b="1" dirty="0">
                <a:solidFill>
                  <a:schemeClr val="bg1"/>
                </a:solidFill>
                <a:latin typeface="Franklin Gothic Medium" panose="020B0603020102020204" pitchFamily="34" charset="0"/>
              </a:rPr>
              <a:t>COOL</a:t>
            </a:r>
            <a:endParaRPr lang="en-US" sz="6000" b="1" dirty="0">
              <a:solidFill>
                <a:schemeClr val="bg1"/>
              </a:solidFill>
              <a:latin typeface="Franklin Gothic Medium" panose="020B0603020102020204" pitchFamily="34" charset="0"/>
            </a:endParaRPr>
          </a:p>
        </p:txBody>
      </p:sp>
      <p:sp>
        <p:nvSpPr>
          <p:cNvPr id="7" name="TextBox 6">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14</a:t>
            </a:r>
          </a:p>
        </p:txBody>
      </p:sp>
    </p:spTree>
    <p:extLst>
      <p:ext uri="{BB962C8B-B14F-4D97-AF65-F5344CB8AC3E}">
        <p14:creationId xmlns:p14="http://schemas.microsoft.com/office/powerpoint/2010/main" val="58808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7BCDC2-8006-8F4F-6EA6-2D9A4462673D}"/>
              </a:ext>
            </a:extLst>
          </p:cNvPr>
          <p:cNvGrpSpPr/>
          <p:nvPr/>
        </p:nvGrpSpPr>
        <p:grpSpPr>
          <a:xfrm>
            <a:off x="0" y="0"/>
            <a:ext cx="12192000" cy="3905955"/>
            <a:chOff x="0" y="0"/>
            <a:chExt cx="12192000" cy="3905955"/>
          </a:xfrm>
        </p:grpSpPr>
        <p:pic>
          <p:nvPicPr>
            <p:cNvPr id="6" name="Picture 5">
              <a:extLst>
                <a:ext uri="{FF2B5EF4-FFF2-40B4-BE49-F238E27FC236}">
                  <a16:creationId xmlns:a16="http://schemas.microsoft.com/office/drawing/2014/main" id="{CEA2D675-02AC-A2F1-F6DE-5A6699F48DED}"/>
                </a:ext>
              </a:extLst>
            </p:cNvPr>
            <p:cNvPicPr>
              <a:picLocks noChangeAspect="1"/>
            </p:cNvPicPr>
            <p:nvPr/>
          </p:nvPicPr>
          <p:blipFill>
            <a:blip r:embed="rId3"/>
            <a:stretch>
              <a:fillRect/>
            </a:stretch>
          </p:blipFill>
          <p:spPr>
            <a:xfrm>
              <a:off x="0" y="0"/>
              <a:ext cx="12192000" cy="3905955"/>
            </a:xfrm>
            <a:prstGeom prst="rect">
              <a:avLst/>
            </a:prstGeom>
          </p:spPr>
        </p:pic>
        <p:sp>
          <p:nvSpPr>
            <p:cNvPr id="7" name="Rectangle 6">
              <a:extLst>
                <a:ext uri="{FF2B5EF4-FFF2-40B4-BE49-F238E27FC236}">
                  <a16:creationId xmlns:a16="http://schemas.microsoft.com/office/drawing/2014/main" id="{AD1558E5-1643-7CFA-CA96-6A1CDD7C0E78}"/>
                </a:ext>
              </a:extLst>
            </p:cNvPr>
            <p:cNvSpPr/>
            <p:nvPr/>
          </p:nvSpPr>
          <p:spPr>
            <a:xfrm>
              <a:off x="0" y="1"/>
              <a:ext cx="12192000" cy="3905954"/>
            </a:xfrm>
            <a:prstGeom prst="rect">
              <a:avLst/>
            </a:prstGeom>
            <a:solidFill>
              <a:schemeClr val="accent1">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Content Placeholder 4">
            <a:extLst>
              <a:ext uri="{FF2B5EF4-FFF2-40B4-BE49-F238E27FC236}">
                <a16:creationId xmlns:a16="http://schemas.microsoft.com/office/drawing/2014/main" id="{3145E4CF-529A-BCDF-61EE-DB92F73F2CC9}"/>
              </a:ext>
            </a:extLst>
          </p:cNvPr>
          <p:cNvPicPr>
            <a:picLocks noChangeAspect="1"/>
          </p:cNvPicPr>
          <p:nvPr/>
        </p:nvPicPr>
        <p:blipFill>
          <a:blip r:embed="rId4"/>
          <a:stretch>
            <a:fillRect/>
          </a:stretch>
        </p:blipFill>
        <p:spPr>
          <a:xfrm>
            <a:off x="9525198" y="2201435"/>
            <a:ext cx="2457450" cy="1143000"/>
          </a:xfrm>
          <a:prstGeom prst="rect">
            <a:avLst/>
          </a:prstGeom>
          <a:ln>
            <a:solidFill>
              <a:schemeClr val="bg2">
                <a:lumMod val="75000"/>
              </a:schemeClr>
            </a:solidFill>
          </a:ln>
          <a:effectLst>
            <a:outerShdw blurRad="342900" dist="419100" dir="8040000" algn="t" rotWithShape="0">
              <a:prstClr val="black">
                <a:alpha val="40000"/>
              </a:prstClr>
            </a:outerShdw>
          </a:effectLst>
        </p:spPr>
      </p:pic>
      <p:sp>
        <p:nvSpPr>
          <p:cNvPr id="4" name="TextBox 3">
            <a:extLst>
              <a:ext uri="{FF2B5EF4-FFF2-40B4-BE49-F238E27FC236}">
                <a16:creationId xmlns:a16="http://schemas.microsoft.com/office/drawing/2014/main" id="{12064228-E8E0-199B-49C2-4CA7F769B898}"/>
              </a:ext>
            </a:extLst>
          </p:cNvPr>
          <p:cNvSpPr txBox="1"/>
          <p:nvPr/>
        </p:nvSpPr>
        <p:spPr>
          <a:xfrm>
            <a:off x="1771879" y="77900"/>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Medium" panose="020B0603020102020204" pitchFamily="34" charset="0"/>
                <a:ea typeface="+mn-ea"/>
                <a:cs typeface="+mn-cs"/>
              </a:rPr>
              <a:t>MILGEARS</a:t>
            </a:r>
          </a:p>
        </p:txBody>
      </p:sp>
      <p:sp>
        <p:nvSpPr>
          <p:cNvPr id="5" name="Title 1">
            <a:extLst>
              <a:ext uri="{FF2B5EF4-FFF2-40B4-BE49-F238E27FC236}">
                <a16:creationId xmlns:a16="http://schemas.microsoft.com/office/drawing/2014/main" id="{D46C0895-3B48-C7C3-FBD6-B88A61BD2025}"/>
              </a:ext>
            </a:extLst>
          </p:cNvPr>
          <p:cNvSpPr txBox="1">
            <a:spLocks/>
          </p:cNvSpPr>
          <p:nvPr/>
        </p:nvSpPr>
        <p:spPr>
          <a:xfrm>
            <a:off x="114561" y="2110154"/>
            <a:ext cx="9410637"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Helps transitioning Service members</a:t>
            </a:r>
            <a:b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b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a:ea typeface="+mj-ea"/>
                <a:cs typeface="+mj-cs"/>
              </a:rPr>
              <a:t>explore post-service career opportunities</a:t>
            </a:r>
          </a:p>
        </p:txBody>
      </p:sp>
      <p:sp>
        <p:nvSpPr>
          <p:cNvPr id="8" name="TextBox 7">
            <a:extLst>
              <a:ext uri="{FF2B5EF4-FFF2-40B4-BE49-F238E27FC236}">
                <a16:creationId xmlns:a16="http://schemas.microsoft.com/office/drawing/2014/main" id="{A2BE2444-0AC8-2394-EE1A-B0CA5088B1BC}"/>
              </a:ext>
            </a:extLst>
          </p:cNvPr>
          <p:cNvSpPr txBox="1"/>
          <p:nvPr/>
        </p:nvSpPr>
        <p:spPr>
          <a:xfrm>
            <a:off x="802769" y="4088782"/>
            <a:ext cx="11042093"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Captures civilian and military education, training, experience, and skills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Identifies credentials to be used in a civilian career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Explores careers related to interests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Identifies gaps between experience and job requirements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Finds careers in high-demand areas</a:t>
            </a:r>
          </a:p>
        </p:txBody>
      </p:sp>
      <p:cxnSp>
        <p:nvCxnSpPr>
          <p:cNvPr id="15" name="Straight Connector 14">
            <a:extLst>
              <a:ext uri="{FF2B5EF4-FFF2-40B4-BE49-F238E27FC236}">
                <a16:creationId xmlns:a16="http://schemas.microsoft.com/office/drawing/2014/main" id="{C9BAB992-BE57-27BB-4067-63CDC76B0FB5}"/>
              </a:ext>
            </a:extLst>
          </p:cNvPr>
          <p:cNvCxnSpPr/>
          <p:nvPr/>
        </p:nvCxnSpPr>
        <p:spPr>
          <a:xfrm>
            <a:off x="0" y="3905955"/>
            <a:ext cx="12192000" cy="0"/>
          </a:xfrm>
          <a:prstGeom prst="line">
            <a:avLst/>
          </a:prstGeom>
          <a:ln w="60325"/>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101A8FF-2071-1D18-793D-E7E52393CEC3}"/>
              </a:ext>
            </a:extLst>
          </p:cNvPr>
          <p:cNvGrpSpPr/>
          <p:nvPr/>
        </p:nvGrpSpPr>
        <p:grpSpPr>
          <a:xfrm>
            <a:off x="0" y="534016"/>
            <a:ext cx="1717588" cy="494271"/>
            <a:chOff x="1594022" y="1248032"/>
            <a:chExt cx="1717588" cy="494271"/>
          </a:xfrm>
          <a:effectLst>
            <a:outerShdw blurRad="50800" dist="38100" dir="5400000" algn="t" rotWithShape="0">
              <a:prstClr val="black">
                <a:alpha val="40000"/>
              </a:prstClr>
            </a:outerShdw>
          </a:effectLst>
        </p:grpSpPr>
        <p:cxnSp>
          <p:nvCxnSpPr>
            <p:cNvPr id="17" name="Straight Connector 16">
              <a:extLst>
                <a:ext uri="{FF2B5EF4-FFF2-40B4-BE49-F238E27FC236}">
                  <a16:creationId xmlns:a16="http://schemas.microsoft.com/office/drawing/2014/main" id="{59DFAA8F-0B26-43F5-695B-39FEE725C9CA}"/>
                </a:ext>
              </a:extLst>
            </p:cNvPr>
            <p:cNvCxnSpPr>
              <a:cxnSpLocks/>
            </p:cNvCxnSpPr>
            <p:nvPr/>
          </p:nvCxnSpPr>
          <p:spPr>
            <a:xfrm>
              <a:off x="1594022" y="1495168"/>
              <a:ext cx="1359243" cy="0"/>
            </a:xfrm>
            <a:prstGeom prst="line">
              <a:avLst/>
            </a:prstGeom>
            <a:ln w="88900">
              <a:solidFill>
                <a:srgbClr val="43B0F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A23CA46-A731-C399-C819-3090C56297E4}"/>
                </a:ext>
              </a:extLst>
            </p:cNvPr>
            <p:cNvSpPr/>
            <p:nvPr/>
          </p:nvSpPr>
          <p:spPr>
            <a:xfrm>
              <a:off x="2792627" y="1248032"/>
              <a:ext cx="518983" cy="494271"/>
            </a:xfrm>
            <a:prstGeom prst="ellipse">
              <a:avLst/>
            </a:prstGeom>
            <a:solidFill>
              <a:srgbClr val="43B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15</a:t>
            </a:r>
          </a:p>
        </p:txBody>
      </p:sp>
    </p:spTree>
    <p:extLst>
      <p:ext uri="{BB962C8B-B14F-4D97-AF65-F5344CB8AC3E}">
        <p14:creationId xmlns:p14="http://schemas.microsoft.com/office/powerpoint/2010/main" val="375604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64543" y="908834"/>
            <a:ext cx="6324600" cy="5878532"/>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WHERE AM I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indent="-342900">
              <a:buAutoNum type="arabicPeriod"/>
            </a:pPr>
            <a:r>
              <a:rPr lang="en-US" sz="2800" dirty="0">
                <a:solidFill>
                  <a:schemeClr val="bg1"/>
                </a:solidFill>
              </a:rPr>
              <a:t>Use the VMET, JST,  CCAF transcript, ESS-CG, CG-4082, and evaluations to find the following information:</a:t>
            </a:r>
          </a:p>
          <a:p>
            <a:endParaRPr lang="en-US" sz="2800" dirty="0">
              <a:solidFill>
                <a:schemeClr val="bg1"/>
              </a:solidFill>
            </a:endParaRPr>
          </a:p>
          <a:p>
            <a:pPr marL="971550" lvl="1" indent="-514350">
              <a:buFont typeface="+mj-lt"/>
              <a:buAutoNum type="alphaLcPeriod"/>
            </a:pPr>
            <a:r>
              <a:rPr lang="en-US" sz="2800" dirty="0">
                <a:solidFill>
                  <a:schemeClr val="bg1"/>
                </a:solidFill>
              </a:rPr>
              <a:t>Experience and Skills</a:t>
            </a:r>
          </a:p>
          <a:p>
            <a:pPr marL="971550" lvl="1" indent="-514350">
              <a:buFont typeface="+mj-lt"/>
              <a:buAutoNum type="alphaLcPeriod"/>
            </a:pPr>
            <a:r>
              <a:rPr lang="en-US" sz="2800" dirty="0">
                <a:solidFill>
                  <a:schemeClr val="bg1"/>
                </a:solidFill>
              </a:rPr>
              <a:t>Education and Training</a:t>
            </a:r>
          </a:p>
          <a:p>
            <a:pPr marL="971550" lvl="1" indent="-514350">
              <a:buFont typeface="+mj-lt"/>
              <a:buAutoNum type="alphaLcPeriod"/>
            </a:pPr>
            <a:r>
              <a:rPr lang="en-US" sz="2800" dirty="0">
                <a:solidFill>
                  <a:schemeClr val="bg1"/>
                </a:solidFill>
              </a:rPr>
              <a:t>Credentials (license, certification, certificate)</a:t>
            </a:r>
          </a:p>
          <a:p>
            <a:pPr marL="800100" lvl="1" indent="-342900">
              <a:buFont typeface="+mj-lt"/>
              <a:buAutoNum type="alphaLcPeriod"/>
            </a:pPr>
            <a:endParaRPr lang="en-US" sz="2800" dirty="0">
              <a:solidFill>
                <a:schemeClr val="bg1"/>
              </a:solidFill>
            </a:endParaRPr>
          </a:p>
          <a:p>
            <a:pPr marL="514350" indent="-514350">
              <a:buFont typeface="+mj-lt"/>
              <a:buAutoNum type="arabicPeriod" startAt="2"/>
            </a:pPr>
            <a:r>
              <a:rPr lang="en-US" sz="2800" dirty="0">
                <a:solidFill>
                  <a:schemeClr val="bg1"/>
                </a:solidFill>
              </a:rPr>
              <a:t>Complete the </a:t>
            </a:r>
            <a:r>
              <a:rPr lang="en-US" sz="2800" i="1" dirty="0">
                <a:solidFill>
                  <a:schemeClr val="bg1"/>
                </a:solidFill>
              </a:rPr>
              <a:t>Where am I now? </a:t>
            </a:r>
            <a:r>
              <a:rPr lang="en-US" sz="2800" dirty="0">
                <a:solidFill>
                  <a:schemeClr val="bg1"/>
                </a:solidFill>
              </a:rPr>
              <a:t>section of the Gap Analysis.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txBox="1">
            <a:spLocks/>
          </p:cNvSpPr>
          <p:nvPr/>
        </p:nvSpPr>
        <p:spPr>
          <a:xfrm>
            <a:off x="2133600" y="762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ACTIVITY:</a:t>
            </a:r>
            <a:r>
              <a:rPr kumimoji="0" lang="en-US" sz="4800" b="1" i="0" u="none" strike="noStrike" kern="1200" cap="none" spc="0" normalizeH="0" noProof="0" dirty="0">
                <a:ln>
                  <a:noFill/>
                </a:ln>
                <a:solidFill>
                  <a:prstClr val="white"/>
                </a:solidFill>
                <a:effectLst/>
                <a:uLnTx/>
                <a:uFillTx/>
                <a:latin typeface="Franklin Gothic Medium" panose="020B0603020102020204" pitchFamily="34" charset="0"/>
                <a:ea typeface="+mj-ea"/>
                <a:cs typeface="+mj-cs"/>
              </a:rPr>
              <a:t> </a:t>
            </a:r>
            <a:r>
              <a:rPr kumimoji="0" lang="en-US" sz="48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GAP ANALYSIS</a:t>
            </a:r>
          </a:p>
        </p:txBody>
      </p:sp>
      <p:pic>
        <p:nvPicPr>
          <p:cNvPr id="6" name="Picture 5"/>
          <p:cNvPicPr/>
          <p:nvPr/>
        </p:nvPicPr>
        <p:blipFill rotWithShape="1">
          <a:blip r:embed="rId3">
            <a:extLst>
              <a:ext uri="{28A0092B-C50C-407E-A947-70E740481C1C}">
                <a14:useLocalDpi xmlns:a14="http://schemas.microsoft.com/office/drawing/2010/main" val="0"/>
              </a:ext>
            </a:extLst>
          </a:blip>
          <a:srcRect l="2581" t="2257" r="1935" b="1341"/>
          <a:stretch/>
        </p:blipFill>
        <p:spPr>
          <a:xfrm>
            <a:off x="685800" y="1219200"/>
            <a:ext cx="3048000" cy="5257800"/>
          </a:xfrm>
          <a:prstGeom prst="rect">
            <a:avLst/>
          </a:prstGeom>
        </p:spPr>
      </p:pic>
      <p:sp>
        <p:nvSpPr>
          <p:cNvPr id="8" name="TextBox 7">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16</a:t>
            </a:r>
          </a:p>
        </p:txBody>
      </p:sp>
    </p:spTree>
    <p:extLst>
      <p:ext uri="{BB962C8B-B14F-4D97-AF65-F5344CB8AC3E}">
        <p14:creationId xmlns:p14="http://schemas.microsoft.com/office/powerpoint/2010/main" val="107099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30996" y="1219200"/>
            <a:ext cx="5956004" cy="482683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914400" lvl="1" indent="-457200">
              <a:lnSpc>
                <a:spcPct val="150000"/>
              </a:lnSpc>
              <a:buClr>
                <a:srgbClr val="43B0F1"/>
              </a:buClr>
              <a:buFont typeface="Wingdings" panose="05000000000000000000" pitchFamily="2" charset="2"/>
              <a:buChar char="§"/>
            </a:pPr>
            <a:r>
              <a:rPr lang="en-US" sz="2800" dirty="0">
                <a:solidFill>
                  <a:schemeClr val="bg1"/>
                </a:solidFill>
              </a:rPr>
              <a:t>Civilian Occupation</a:t>
            </a:r>
          </a:p>
          <a:p>
            <a:pPr marL="914400" lvl="1" indent="-457200">
              <a:lnSpc>
                <a:spcPct val="150000"/>
              </a:lnSpc>
              <a:buClr>
                <a:srgbClr val="43B0F1"/>
              </a:buClr>
              <a:buFont typeface="Wingdings" panose="05000000000000000000" pitchFamily="2" charset="2"/>
              <a:buChar char="§"/>
            </a:pPr>
            <a:r>
              <a:rPr lang="en-US" sz="2800" dirty="0">
                <a:solidFill>
                  <a:schemeClr val="bg1"/>
                </a:solidFill>
              </a:rPr>
              <a:t>Experience and skills required</a:t>
            </a:r>
          </a:p>
          <a:p>
            <a:pPr marL="914400" lvl="1" indent="-457200">
              <a:lnSpc>
                <a:spcPct val="150000"/>
              </a:lnSpc>
              <a:buClr>
                <a:srgbClr val="43B0F1"/>
              </a:buClr>
              <a:buFont typeface="Wingdings" panose="05000000000000000000" pitchFamily="2" charset="2"/>
              <a:buChar char="§"/>
            </a:pPr>
            <a:r>
              <a:rPr lang="en-US" sz="2800" dirty="0">
                <a:solidFill>
                  <a:schemeClr val="bg1"/>
                </a:solidFill>
              </a:rPr>
              <a:t>Education and training required</a:t>
            </a:r>
          </a:p>
          <a:p>
            <a:pPr marL="914400" lvl="1" indent="-457200">
              <a:lnSpc>
                <a:spcPct val="150000"/>
              </a:lnSpc>
              <a:buClr>
                <a:srgbClr val="43B0F1"/>
              </a:buClr>
              <a:buFont typeface="Wingdings" panose="05000000000000000000" pitchFamily="2" charset="2"/>
              <a:buChar char="§"/>
            </a:pPr>
            <a:r>
              <a:rPr lang="en-US" sz="2800" dirty="0">
                <a:solidFill>
                  <a:schemeClr val="bg1"/>
                </a:solidFill>
              </a:rPr>
              <a:t>Credentials:</a:t>
            </a:r>
          </a:p>
          <a:p>
            <a:pPr marL="1371600" lvl="2" indent="-457200">
              <a:lnSpc>
                <a:spcPct val="150000"/>
              </a:lnSpc>
              <a:buClr>
                <a:srgbClr val="43B0F1"/>
              </a:buClr>
              <a:buFont typeface="Courier New" panose="02070309020205020404" pitchFamily="49" charset="0"/>
              <a:buChar char="o"/>
            </a:pPr>
            <a:r>
              <a:rPr lang="en-US" sz="2800" dirty="0">
                <a:solidFill>
                  <a:schemeClr val="bg1"/>
                </a:solidFill>
              </a:rPr>
              <a:t>License</a:t>
            </a:r>
          </a:p>
          <a:p>
            <a:pPr marL="1371600" lvl="2" indent="-457200">
              <a:lnSpc>
                <a:spcPct val="150000"/>
              </a:lnSpc>
              <a:buClr>
                <a:srgbClr val="43B0F1"/>
              </a:buClr>
              <a:buFont typeface="Courier New" panose="02070309020205020404" pitchFamily="49" charset="0"/>
              <a:buChar char="o"/>
            </a:pPr>
            <a:r>
              <a:rPr lang="en-US" sz="2800" dirty="0">
                <a:solidFill>
                  <a:schemeClr val="bg1"/>
                </a:solidFill>
              </a:rPr>
              <a:t>Certification</a:t>
            </a:r>
          </a:p>
          <a:p>
            <a:pPr marL="1371600" lvl="2" indent="-457200">
              <a:lnSpc>
                <a:spcPct val="150000"/>
              </a:lnSpc>
              <a:buClr>
                <a:srgbClr val="43B0F1"/>
              </a:buClr>
              <a:buFont typeface="Courier New" panose="02070309020205020404" pitchFamily="49" charset="0"/>
              <a:buChar char="o"/>
            </a:pPr>
            <a:r>
              <a:rPr lang="en-US" sz="2800" dirty="0">
                <a:solidFill>
                  <a:schemeClr val="bg1"/>
                </a:solidFill>
              </a:rPr>
              <a:t>Certificate</a:t>
            </a:r>
          </a:p>
        </p:txBody>
      </p:sp>
      <p:sp>
        <p:nvSpPr>
          <p:cNvPr id="7" name="Title 1"/>
          <p:cNvSpPr txBox="1">
            <a:spLocks/>
          </p:cNvSpPr>
          <p:nvPr/>
        </p:nvSpPr>
        <p:spPr>
          <a:xfrm>
            <a:off x="1143000" y="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4800" b="1" dirty="0">
                <a:solidFill>
                  <a:schemeClr val="bg1"/>
                </a:solidFill>
                <a:latin typeface="Franklin Gothic Medium" panose="020B0603020102020204" pitchFamily="34" charset="0"/>
              </a:rPr>
              <a:t>WHERE AM I GOING?</a:t>
            </a:r>
            <a:endParaRPr kumimoji="0" lang="en-US" sz="4800" b="1"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pic>
        <p:nvPicPr>
          <p:cNvPr id="8" name="Picture 7"/>
          <p:cNvPicPr>
            <a:picLocks noChangeAspect="1"/>
          </p:cNvPicPr>
          <p:nvPr/>
        </p:nvPicPr>
        <p:blipFill>
          <a:blip r:embed="rId3"/>
          <a:stretch>
            <a:fillRect/>
          </a:stretch>
        </p:blipFill>
        <p:spPr>
          <a:xfrm>
            <a:off x="1295400" y="1066800"/>
            <a:ext cx="2982146" cy="5432125"/>
          </a:xfrm>
          <a:prstGeom prst="rect">
            <a:avLst/>
          </a:prstGeom>
        </p:spPr>
      </p:pic>
      <p:sp>
        <p:nvSpPr>
          <p:cNvPr id="6" name="TextBox 5">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17</a:t>
            </a:r>
          </a:p>
        </p:txBody>
      </p:sp>
    </p:spTree>
    <p:extLst>
      <p:ext uri="{BB962C8B-B14F-4D97-AF65-F5344CB8AC3E}">
        <p14:creationId xmlns:p14="http://schemas.microsoft.com/office/powerpoint/2010/main" val="26378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52400" y="4343400"/>
            <a:ext cx="4466177"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RIASEC</a:t>
            </a:r>
            <a:r>
              <a:rPr kumimoji="0" lang="en-US" sz="6000" b="1" i="0" u="none" strike="noStrike" kern="1200" cap="none" spc="0" normalizeH="0" noProof="0" dirty="0">
                <a:ln>
                  <a:noFill/>
                </a:ln>
                <a:solidFill>
                  <a:prstClr val="white"/>
                </a:solidFill>
                <a:effectLst/>
                <a:uLnTx/>
                <a:uFillTx/>
                <a:latin typeface="Franklin Gothic Medium" panose="020B0603020102020204" pitchFamily="34" charset="0"/>
                <a:ea typeface="+mj-ea"/>
                <a:cs typeface="+mj-cs"/>
              </a:rPr>
              <a:t> MODEL</a:t>
            </a:r>
            <a:endParaRPr kumimoji="0" lang="en-US" sz="6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0"/>
            <a:ext cx="8877670" cy="6858000"/>
          </a:xfrm>
          <a:prstGeom prst="rect">
            <a:avLst/>
          </a:prstGeom>
        </p:spPr>
      </p:pic>
      <p:sp>
        <p:nvSpPr>
          <p:cNvPr id="4" name="TextBox 3">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18</a:t>
            </a:r>
          </a:p>
        </p:txBody>
      </p:sp>
    </p:spTree>
    <p:extLst>
      <p:ext uri="{BB962C8B-B14F-4D97-AF65-F5344CB8AC3E}">
        <p14:creationId xmlns:p14="http://schemas.microsoft.com/office/powerpoint/2010/main" val="764469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52400" y="4343400"/>
            <a:ext cx="4466177"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RIASEC</a:t>
            </a:r>
            <a:r>
              <a:rPr kumimoji="0" lang="en-US" sz="6000" b="1" i="0" u="none" strike="noStrike" kern="1200" cap="none" spc="0" normalizeH="0" noProof="0" dirty="0">
                <a:ln>
                  <a:noFill/>
                </a:ln>
                <a:solidFill>
                  <a:prstClr val="white"/>
                </a:solidFill>
                <a:effectLst/>
                <a:uLnTx/>
                <a:uFillTx/>
                <a:latin typeface="Franklin Gothic Medium" panose="020B0603020102020204" pitchFamily="34" charset="0"/>
                <a:ea typeface="+mj-ea"/>
                <a:cs typeface="+mj-cs"/>
              </a:rPr>
              <a:t> MODEL</a:t>
            </a:r>
            <a:endParaRPr kumimoji="0" lang="en-US" sz="6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28600"/>
            <a:ext cx="8187184" cy="6324600"/>
          </a:xfrm>
          <a:prstGeom prst="rect">
            <a:avLst/>
          </a:prstGeom>
        </p:spPr>
      </p:pic>
      <p:sp>
        <p:nvSpPr>
          <p:cNvPr id="5" name="TextBox 4">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18</a:t>
            </a:r>
          </a:p>
        </p:txBody>
      </p:sp>
    </p:spTree>
    <p:extLst>
      <p:ext uri="{BB962C8B-B14F-4D97-AF65-F5344CB8AC3E}">
        <p14:creationId xmlns:p14="http://schemas.microsoft.com/office/powerpoint/2010/main" val="3772240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2057400" y="-1524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Franklin Gothic Medium" panose="020B0603020102020204" pitchFamily="34" charset="0"/>
              </a:rPr>
              <a:t>O*NET INTEREST PROFILER</a:t>
            </a:r>
          </a:p>
        </p:txBody>
      </p:sp>
      <p:sp>
        <p:nvSpPr>
          <p:cNvPr id="7" name="TextBox 6"/>
          <p:cNvSpPr txBox="1"/>
          <p:nvPr/>
        </p:nvSpPr>
        <p:spPr>
          <a:xfrm>
            <a:off x="3771900" y="6248400"/>
            <a:ext cx="4648200" cy="769441"/>
          </a:xfrm>
          <a:prstGeom prst="rect">
            <a:avLst/>
          </a:prstGeom>
          <a:noFill/>
        </p:spPr>
        <p:txBody>
          <a:bodyPr wrap="square" rtlCol="0">
            <a:spAutoFit/>
          </a:bodyPr>
          <a:lstStyle/>
          <a:p>
            <a:r>
              <a:rPr lang="en-US" sz="2400" dirty="0">
                <a:solidFill>
                  <a:schemeClr val="bg1"/>
                </a:solidFill>
              </a:rPr>
              <a:t>www.mynextmove.org/explore/ip</a:t>
            </a:r>
          </a:p>
          <a:p>
            <a:endParaRPr lang="en-US" sz="2000" dirty="0"/>
          </a:p>
        </p:txBody>
      </p:sp>
      <p:sp>
        <p:nvSpPr>
          <p:cNvPr id="5" name="TextBox 4">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19</a:t>
            </a:r>
          </a:p>
        </p:txBody>
      </p:sp>
    </p:spTree>
    <p:extLst>
      <p:ext uri="{BB962C8B-B14F-4D97-AF65-F5344CB8AC3E}">
        <p14:creationId xmlns:p14="http://schemas.microsoft.com/office/powerpoint/2010/main" val="12418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371600" y="-152400"/>
            <a:ext cx="9448800" cy="114300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Franklin Gothic Medium" panose="020B0603020102020204" pitchFamily="34" charset="0"/>
              </a:rPr>
              <a:t>O*NET INTEREST PROFILER QUESTIONS</a:t>
            </a:r>
          </a:p>
        </p:txBody>
      </p:sp>
      <p:sp>
        <p:nvSpPr>
          <p:cNvPr id="4" name="TextBox 3"/>
          <p:cNvSpPr txBox="1"/>
          <p:nvPr/>
        </p:nvSpPr>
        <p:spPr>
          <a:xfrm>
            <a:off x="3771900" y="6248400"/>
            <a:ext cx="4648200" cy="769441"/>
          </a:xfrm>
          <a:prstGeom prst="rect">
            <a:avLst/>
          </a:prstGeom>
          <a:noFill/>
        </p:spPr>
        <p:txBody>
          <a:bodyPr wrap="square" rtlCol="0">
            <a:spAutoFit/>
          </a:bodyPr>
          <a:lstStyle/>
          <a:p>
            <a:r>
              <a:rPr lang="en-US" sz="2400" dirty="0">
                <a:solidFill>
                  <a:schemeClr val="bg1"/>
                </a:solidFill>
              </a:rPr>
              <a:t>www.mynextmove.org/explore/ip</a:t>
            </a:r>
          </a:p>
          <a:p>
            <a:endParaRPr lang="en-US" sz="2000" dirty="0"/>
          </a:p>
        </p:txBody>
      </p:sp>
      <p:sp>
        <p:nvSpPr>
          <p:cNvPr id="7" name="Rectangle 6"/>
          <p:cNvSpPr/>
          <p:nvPr/>
        </p:nvSpPr>
        <p:spPr>
          <a:xfrm>
            <a:off x="2514600" y="1066800"/>
            <a:ext cx="71628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257300"/>
            <a:ext cx="7064478" cy="4114800"/>
          </a:xfrm>
          <a:prstGeom prst="rect">
            <a:avLst/>
          </a:prstGeom>
        </p:spPr>
      </p:pic>
      <p:sp>
        <p:nvSpPr>
          <p:cNvPr id="8" name="TextBox 7">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19</a:t>
            </a:r>
          </a:p>
        </p:txBody>
      </p:sp>
    </p:spTree>
    <p:extLst>
      <p:ext uri="{BB962C8B-B14F-4D97-AF65-F5344CB8AC3E}">
        <p14:creationId xmlns:p14="http://schemas.microsoft.com/office/powerpoint/2010/main" val="37555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371600" y="-152400"/>
            <a:ext cx="94488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Franklin Gothic Medium" panose="020B0603020102020204" pitchFamily="34" charset="0"/>
              </a:rPr>
              <a:t>O*NET INTEREST PROFILER RESULTS</a:t>
            </a:r>
          </a:p>
        </p:txBody>
      </p:sp>
      <p:sp>
        <p:nvSpPr>
          <p:cNvPr id="4" name="TextBox 3"/>
          <p:cNvSpPr txBox="1"/>
          <p:nvPr/>
        </p:nvSpPr>
        <p:spPr>
          <a:xfrm>
            <a:off x="3771900" y="6248400"/>
            <a:ext cx="4648200" cy="769441"/>
          </a:xfrm>
          <a:prstGeom prst="rect">
            <a:avLst/>
          </a:prstGeom>
          <a:noFill/>
        </p:spPr>
        <p:txBody>
          <a:bodyPr wrap="square" rtlCol="0">
            <a:spAutoFit/>
          </a:bodyPr>
          <a:lstStyle/>
          <a:p>
            <a:r>
              <a:rPr lang="en-US" sz="2400" dirty="0">
                <a:solidFill>
                  <a:schemeClr val="bg1"/>
                </a:solidFill>
              </a:rPr>
              <a:t>www.mynextmove.org/explore/ip</a:t>
            </a:r>
          </a:p>
          <a:p>
            <a:endParaRPr lang="en-US" sz="2000" dirty="0"/>
          </a:p>
        </p:txBody>
      </p:sp>
      <p:sp>
        <p:nvSpPr>
          <p:cNvPr id="5" name="Rectangle 4"/>
          <p:cNvSpPr/>
          <p:nvPr/>
        </p:nvSpPr>
        <p:spPr>
          <a:xfrm>
            <a:off x="2514600" y="1066800"/>
            <a:ext cx="71628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088" y="1169627"/>
            <a:ext cx="7072312" cy="4290146"/>
          </a:xfrm>
          <a:prstGeom prst="rect">
            <a:avLst/>
          </a:prstGeom>
        </p:spPr>
      </p:pic>
      <p:sp>
        <p:nvSpPr>
          <p:cNvPr id="7" name="TextBox 6">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20</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3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371600" y="-152400"/>
            <a:ext cx="94488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Franklin Gothic Medium" panose="020B0603020102020204" pitchFamily="34" charset="0"/>
              </a:rPr>
              <a:t>O*NET JOB ZONES</a:t>
            </a:r>
          </a:p>
        </p:txBody>
      </p:sp>
      <p:sp>
        <p:nvSpPr>
          <p:cNvPr id="4" name="TextBox 3"/>
          <p:cNvSpPr txBox="1"/>
          <p:nvPr/>
        </p:nvSpPr>
        <p:spPr>
          <a:xfrm>
            <a:off x="3771900" y="6248400"/>
            <a:ext cx="4648200" cy="769441"/>
          </a:xfrm>
          <a:prstGeom prst="rect">
            <a:avLst/>
          </a:prstGeom>
          <a:noFill/>
        </p:spPr>
        <p:txBody>
          <a:bodyPr wrap="square" rtlCol="0">
            <a:spAutoFit/>
          </a:bodyPr>
          <a:lstStyle/>
          <a:p>
            <a:r>
              <a:rPr lang="en-US" sz="2400" dirty="0">
                <a:solidFill>
                  <a:schemeClr val="bg1"/>
                </a:solidFill>
              </a:rPr>
              <a:t>www.mynextmove.org/explore/ip</a:t>
            </a:r>
          </a:p>
          <a:p>
            <a:endParaRPr lang="en-US" sz="2000" dirty="0"/>
          </a:p>
        </p:txBody>
      </p:sp>
      <p:sp>
        <p:nvSpPr>
          <p:cNvPr id="5" name="TextBox 4">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20</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4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3351" y="619125"/>
            <a:ext cx="3920728" cy="1219202"/>
          </a:xfrm>
        </p:spPr>
        <p:txBody>
          <a:bodyPr>
            <a:normAutofit/>
          </a:bodyPr>
          <a:lstStyle/>
          <a:p>
            <a:r>
              <a:rPr lang="en-US" sz="5400" b="1" dirty="0">
                <a:solidFill>
                  <a:schemeClr val="bg1"/>
                </a:solidFill>
                <a:effectLst>
                  <a:outerShdw blurRad="38100" dist="38100" dir="2700000" algn="tl">
                    <a:srgbClr val="000000">
                      <a:alpha val="43137"/>
                    </a:srgbClr>
                  </a:outerShdw>
                </a:effectLst>
                <a:latin typeface="Franklin Gothic Medium" panose="020B0603020102020204" pitchFamily="34" charset="0"/>
              </a:rPr>
              <a:t>DISCLAIMER</a:t>
            </a:r>
          </a:p>
        </p:txBody>
      </p:sp>
      <p:sp>
        <p:nvSpPr>
          <p:cNvPr id="4" name="Content Placeholder 3"/>
          <p:cNvSpPr>
            <a:spLocks noGrp="1"/>
          </p:cNvSpPr>
          <p:nvPr>
            <p:ph idx="1"/>
          </p:nvPr>
        </p:nvSpPr>
        <p:spPr>
          <a:xfrm>
            <a:off x="347870" y="1728687"/>
            <a:ext cx="11519452" cy="4844257"/>
          </a:xfrm>
        </p:spPr>
        <p:txBody>
          <a:bodyPr>
            <a:noAutofit/>
          </a:bodyPr>
          <a:lstStyle/>
          <a:p>
            <a:pPr marL="0" indent="0">
              <a:lnSpc>
                <a:spcPct val="150000"/>
              </a:lnSpc>
              <a:buNone/>
            </a:pPr>
            <a:r>
              <a:rPr lang="en-US" sz="2000" dirty="0">
                <a:solidFill>
                  <a:schemeClr val="bg1"/>
                </a:solidFill>
              </a:rPr>
              <a:t>The information provided herein does not constitute a formal endorsement of any company, its products, or services by the U.S. Department of Defense (DoD). Specifically, the appearance or use of external hyperlinks does not constitute endorsement by the DoD of the linked websites or the information, products, or services contained therein. The DoD does not exercise any editorial control over the information you may find at these locations. While this information provides informational resource material to assist military personnel and their families in identifying or exploring resources and options, the resources provided are not exhaustive.</a:t>
            </a:r>
          </a:p>
          <a:p>
            <a:pPr marL="0" indent="0">
              <a:lnSpc>
                <a:spcPct val="150000"/>
              </a:lnSpc>
              <a:buNone/>
            </a:pPr>
            <a:r>
              <a:rPr lang="en-US" sz="2000" dirty="0">
                <a:solidFill>
                  <a:schemeClr val="bg1"/>
                </a:solidFill>
              </a:rPr>
              <a:t>All websites and URLs in this guide were active at the date of publication. However, web content is subject to change without notice. Users of this guide are advised to confirm information is current.</a:t>
            </a:r>
          </a:p>
          <a:p>
            <a:pPr marL="0" indent="0">
              <a:lnSpc>
                <a:spcPct val="150000"/>
              </a:lnSpc>
              <a:buNone/>
            </a:pPr>
            <a:endParaRPr lang="en-US" sz="2000" dirty="0">
              <a:solidFill>
                <a:schemeClr val="bg1"/>
              </a:solidFill>
            </a:endParaRPr>
          </a:p>
          <a:p>
            <a:pPr marL="0" indent="0">
              <a:lnSpc>
                <a:spcPct val="150000"/>
              </a:lnSpc>
              <a:buNone/>
            </a:pPr>
            <a:endParaRPr lang="en-US" sz="2000" dirty="0">
              <a:solidFill>
                <a:schemeClr val="bg1"/>
              </a:solidFill>
            </a:endParaRPr>
          </a:p>
        </p:txBody>
      </p:sp>
      <p:sp>
        <p:nvSpPr>
          <p:cNvPr id="5" name="TextBox 4">
            <a:extLst>
              <a:ext uri="{FF2B5EF4-FFF2-40B4-BE49-F238E27FC236}">
                <a16:creationId xmlns:a16="http://schemas.microsoft.com/office/drawing/2014/main" id="{578999A7-F73A-422A-A4BB-1006A5BBDC3B}"/>
              </a:ext>
            </a:extLst>
          </p:cNvPr>
          <p:cNvSpPr txBox="1"/>
          <p:nvPr/>
        </p:nvSpPr>
        <p:spPr>
          <a:xfrm>
            <a:off x="85778" y="6368633"/>
            <a:ext cx="957716" cy="408623"/>
          </a:xfrm>
          <a:prstGeom prst="roundRect">
            <a:avLst/>
          </a:prstGeom>
          <a:solidFill>
            <a:sysClr val="windowText" lastClr="000000">
              <a:lumMod val="65000"/>
              <a:lumOff val="35000"/>
            </a:sysClr>
          </a:solidFill>
          <a:effectLst>
            <a:outerShdw blurRad="330200" dist="139700" dir="36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PG, p. 2</a:t>
            </a:r>
          </a:p>
        </p:txBody>
      </p:sp>
    </p:spTree>
    <p:extLst>
      <p:ext uri="{BB962C8B-B14F-4D97-AF65-F5344CB8AC3E}">
        <p14:creationId xmlns:p14="http://schemas.microsoft.com/office/powerpoint/2010/main" val="335982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371600" y="-152400"/>
            <a:ext cx="94488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Franklin Gothic Medium" panose="020B0603020102020204" pitchFamily="34" charset="0"/>
              </a:rPr>
              <a:t>CAREER EXPLORATION</a:t>
            </a:r>
          </a:p>
        </p:txBody>
      </p:sp>
      <p:sp>
        <p:nvSpPr>
          <p:cNvPr id="4" name="TextBox 3"/>
          <p:cNvSpPr txBox="1"/>
          <p:nvPr/>
        </p:nvSpPr>
        <p:spPr>
          <a:xfrm>
            <a:off x="3771900" y="6248400"/>
            <a:ext cx="4648200" cy="461665"/>
          </a:xfrm>
          <a:prstGeom prst="rect">
            <a:avLst/>
          </a:prstGeom>
          <a:noFill/>
        </p:spPr>
        <p:txBody>
          <a:bodyPr wrap="square" rtlCol="0">
            <a:spAutoFit/>
          </a:bodyPr>
          <a:lstStyle/>
          <a:p>
            <a:r>
              <a:rPr lang="en-US" sz="2400" dirty="0">
                <a:solidFill>
                  <a:schemeClr val="bg1"/>
                </a:solidFill>
              </a:rPr>
              <a:t>www.mynextmove.org/explore/ip</a:t>
            </a:r>
            <a:endParaRPr lang="en-US" sz="2000" dirty="0"/>
          </a:p>
        </p:txBody>
      </p:sp>
      <p:grpSp>
        <p:nvGrpSpPr>
          <p:cNvPr id="5" name="Group 4"/>
          <p:cNvGrpSpPr/>
          <p:nvPr/>
        </p:nvGrpSpPr>
        <p:grpSpPr>
          <a:xfrm>
            <a:off x="2514600" y="1066800"/>
            <a:ext cx="7162800" cy="4495800"/>
            <a:chOff x="2514600" y="1066800"/>
            <a:chExt cx="7162800" cy="4495800"/>
          </a:xfrm>
        </p:grpSpPr>
        <p:sp>
          <p:nvSpPr>
            <p:cNvPr id="3" name="Rectangle 2"/>
            <p:cNvSpPr/>
            <p:nvPr/>
          </p:nvSpPr>
          <p:spPr>
            <a:xfrm>
              <a:off x="2514600" y="1066800"/>
              <a:ext cx="7162800"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552700" y="1248092"/>
              <a:ext cx="7086600" cy="4133215"/>
            </a:xfrm>
            <a:prstGeom prst="rect">
              <a:avLst/>
            </a:prstGeom>
          </p:spPr>
        </p:pic>
      </p:grpSp>
      <p:sp>
        <p:nvSpPr>
          <p:cNvPr id="8" name="TextBox 7">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21</a:t>
            </a:r>
          </a:p>
        </p:txBody>
      </p:sp>
    </p:spTree>
    <p:extLst>
      <p:ext uri="{BB962C8B-B14F-4D97-AF65-F5344CB8AC3E}">
        <p14:creationId xmlns:p14="http://schemas.microsoft.com/office/powerpoint/2010/main" val="237947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191000" y="6324600"/>
            <a:ext cx="4648200" cy="769441"/>
          </a:xfrm>
          <a:prstGeom prst="rect">
            <a:avLst/>
          </a:prstGeom>
          <a:noFill/>
        </p:spPr>
        <p:txBody>
          <a:bodyPr wrap="square" rtlCol="0">
            <a:spAutoFit/>
          </a:bodyPr>
          <a:lstStyle/>
          <a:p>
            <a:r>
              <a:rPr lang="en-US" sz="2400" dirty="0">
                <a:solidFill>
                  <a:schemeClr val="bg1"/>
                </a:solidFill>
              </a:rPr>
              <a:t>www.mynextmove.org/vets</a:t>
            </a:r>
          </a:p>
          <a:p>
            <a:endParaRPr lang="en-US" sz="2000" dirty="0"/>
          </a:p>
        </p:txBody>
      </p:sp>
      <p:sp>
        <p:nvSpPr>
          <p:cNvPr id="6" name="Title 1"/>
          <p:cNvSpPr txBox="1">
            <a:spLocks/>
          </p:cNvSpPr>
          <p:nvPr/>
        </p:nvSpPr>
        <p:spPr>
          <a:xfrm>
            <a:off x="2057400" y="-1524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400" b="1" dirty="0">
                <a:solidFill>
                  <a:schemeClr val="bg1"/>
                </a:solidFill>
                <a:latin typeface="Franklin Gothic Medium" panose="020B0603020102020204" pitchFamily="34" charset="0"/>
              </a:rPr>
              <a:t>MY NEXT MOVE FOR VETERANS</a:t>
            </a:r>
          </a:p>
        </p:txBody>
      </p:sp>
      <p:sp>
        <p:nvSpPr>
          <p:cNvPr id="4" name="Rectangle 3"/>
          <p:cNvSpPr/>
          <p:nvPr/>
        </p:nvSpPr>
        <p:spPr>
          <a:xfrm>
            <a:off x="2590800" y="3200400"/>
            <a:ext cx="7010400" cy="1981200"/>
          </a:xfrm>
          <a:prstGeom prst="rect">
            <a:avLst/>
          </a:prstGeom>
          <a:noFill/>
          <a:ln w="57150">
            <a:solidFill>
              <a:srgbClr val="43B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21</a:t>
            </a:r>
          </a:p>
        </p:txBody>
      </p:sp>
    </p:spTree>
    <p:extLst>
      <p:ext uri="{BB962C8B-B14F-4D97-AF65-F5344CB8AC3E}">
        <p14:creationId xmlns:p14="http://schemas.microsoft.com/office/powerpoint/2010/main" val="5200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62400" y="1447800"/>
            <a:ext cx="6324600" cy="5201424"/>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WHERE AM I GOING?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indent="-342900">
              <a:buAutoNum type="arabicPeriod"/>
            </a:pPr>
            <a:r>
              <a:rPr lang="en-US" sz="2400" dirty="0">
                <a:solidFill>
                  <a:schemeClr val="bg1"/>
                </a:solidFill>
              </a:rPr>
              <a:t>Use the O*NET Interest Profiler, My Next Move for Veterans and COOL websites to find the following information:</a:t>
            </a:r>
          </a:p>
          <a:p>
            <a:endParaRPr lang="en-US" sz="2400" dirty="0">
              <a:solidFill>
                <a:schemeClr val="bg1"/>
              </a:solidFill>
            </a:endParaRPr>
          </a:p>
          <a:p>
            <a:pPr marL="800100" lvl="1" indent="-342900">
              <a:buFont typeface="+mj-lt"/>
              <a:buAutoNum type="alphaLcPeriod"/>
            </a:pPr>
            <a:r>
              <a:rPr lang="en-US" sz="2400" dirty="0">
                <a:solidFill>
                  <a:schemeClr val="bg1"/>
                </a:solidFill>
              </a:rPr>
              <a:t>Experience and Skill</a:t>
            </a:r>
          </a:p>
          <a:p>
            <a:pPr marL="800100" lvl="1" indent="-342900">
              <a:buFont typeface="+mj-lt"/>
              <a:buAutoNum type="alphaLcPeriod"/>
            </a:pPr>
            <a:r>
              <a:rPr lang="en-US" sz="2400" dirty="0">
                <a:solidFill>
                  <a:schemeClr val="bg1"/>
                </a:solidFill>
              </a:rPr>
              <a:t>Education and Training</a:t>
            </a:r>
          </a:p>
          <a:p>
            <a:pPr marL="800100" lvl="1" indent="-342900">
              <a:buFont typeface="+mj-lt"/>
              <a:buAutoNum type="alphaLcPeriod"/>
            </a:pPr>
            <a:r>
              <a:rPr lang="en-US" sz="2400" dirty="0">
                <a:solidFill>
                  <a:schemeClr val="bg1"/>
                </a:solidFill>
              </a:rPr>
              <a:t>Credentials (license, certification, certificate)</a:t>
            </a:r>
          </a:p>
          <a:p>
            <a:pPr lvl="1"/>
            <a:endParaRPr lang="en-US" sz="2400" dirty="0">
              <a:solidFill>
                <a:schemeClr val="bg1"/>
              </a:solidFill>
            </a:endParaRPr>
          </a:p>
          <a:p>
            <a:pPr marL="342900" indent="-342900">
              <a:buFont typeface="+mj-lt"/>
              <a:buAutoNum type="arabicPeriod" startAt="2"/>
            </a:pPr>
            <a:r>
              <a:rPr lang="en-US" sz="2400" dirty="0">
                <a:solidFill>
                  <a:schemeClr val="bg1"/>
                </a:solidFill>
              </a:rPr>
              <a:t>Complete the </a:t>
            </a:r>
            <a:r>
              <a:rPr lang="en-US" sz="2400" i="1" dirty="0">
                <a:solidFill>
                  <a:schemeClr val="bg1"/>
                </a:solidFill>
              </a:rPr>
              <a:t>Where am I going? </a:t>
            </a:r>
            <a:r>
              <a:rPr lang="en-US" sz="2400" dirty="0">
                <a:solidFill>
                  <a:schemeClr val="bg1"/>
                </a:solidFill>
              </a:rPr>
              <a:t>section of the Gap Analysis.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txBox="1">
            <a:spLocks/>
          </p:cNvSpPr>
          <p:nvPr/>
        </p:nvSpPr>
        <p:spPr>
          <a:xfrm>
            <a:off x="2133600" y="762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ACTIVITY: GAP ANALYSIS</a:t>
            </a:r>
          </a:p>
        </p:txBody>
      </p:sp>
      <p:pic>
        <p:nvPicPr>
          <p:cNvPr id="8" name="Picture 7"/>
          <p:cNvPicPr>
            <a:picLocks noChangeAspect="1"/>
          </p:cNvPicPr>
          <p:nvPr/>
        </p:nvPicPr>
        <p:blipFill>
          <a:blip r:embed="rId3"/>
          <a:stretch>
            <a:fillRect/>
          </a:stretch>
        </p:blipFill>
        <p:spPr>
          <a:xfrm>
            <a:off x="558209" y="1066800"/>
            <a:ext cx="2982146" cy="5432125"/>
          </a:xfrm>
          <a:prstGeom prst="rect">
            <a:avLst/>
          </a:prstGeom>
        </p:spPr>
      </p:pic>
      <p:sp>
        <p:nvSpPr>
          <p:cNvPr id="6" name="TextBox 5">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23</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5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7600" y="1447800"/>
            <a:ext cx="6629400" cy="3662541"/>
          </a:xfrm>
          <a:prstGeom prst="rect">
            <a:avLst/>
          </a:prstGeom>
          <a:noFill/>
          <a:ln w="28575">
            <a:noFill/>
          </a:ln>
        </p:spPr>
        <p:txBody>
          <a:bodyPr wrap="square" rtlCol="0">
            <a:spAutoFit/>
          </a:bodyPr>
          <a:lstStyle/>
          <a:p>
            <a:pPr algn="ctr"/>
            <a:r>
              <a:rPr lang="en-US" sz="3200" b="1" dirty="0">
                <a:solidFill>
                  <a:schemeClr val="bg1"/>
                </a:solidFill>
              </a:rPr>
              <a:t>WHAT DO I NEED TO FILL IN THE GAP?</a:t>
            </a:r>
          </a:p>
          <a:p>
            <a:endParaRPr lang="en-US" sz="1400" dirty="0">
              <a:solidFill>
                <a:schemeClr val="bg1"/>
              </a:solidFill>
            </a:endParaRPr>
          </a:p>
          <a:p>
            <a:pPr marL="342900" indent="-342900">
              <a:buAutoNum type="arabicPeriod"/>
            </a:pPr>
            <a:r>
              <a:rPr lang="en-US" sz="2400" dirty="0">
                <a:solidFill>
                  <a:schemeClr val="bg1"/>
                </a:solidFill>
              </a:rPr>
              <a:t>Analyze your findings under </a:t>
            </a:r>
            <a:r>
              <a:rPr lang="en-US" sz="2400" i="1" dirty="0">
                <a:solidFill>
                  <a:schemeClr val="bg1"/>
                </a:solidFill>
              </a:rPr>
              <a:t>Where am I now? </a:t>
            </a:r>
            <a:r>
              <a:rPr lang="en-US" sz="2400" dirty="0">
                <a:solidFill>
                  <a:schemeClr val="bg1"/>
                </a:solidFill>
              </a:rPr>
              <a:t>and compare to </a:t>
            </a:r>
            <a:r>
              <a:rPr lang="en-US" sz="2400" i="1" dirty="0">
                <a:solidFill>
                  <a:schemeClr val="bg1"/>
                </a:solidFill>
              </a:rPr>
              <a:t>Where am I going?</a:t>
            </a:r>
          </a:p>
          <a:p>
            <a:pPr marL="342900" indent="-342900">
              <a:buAutoNum type="arabicPeriod"/>
            </a:pPr>
            <a:endParaRPr lang="en-US" sz="2400" dirty="0">
              <a:solidFill>
                <a:schemeClr val="accent1">
                  <a:lumMod val="60000"/>
                  <a:lumOff val="40000"/>
                </a:schemeClr>
              </a:solidFill>
            </a:endParaRPr>
          </a:p>
          <a:p>
            <a:pPr marL="342900" indent="-342900">
              <a:buAutoNum type="arabicPeriod"/>
            </a:pPr>
            <a:r>
              <a:rPr lang="en-US" sz="2400" dirty="0">
                <a:solidFill>
                  <a:schemeClr val="bg1"/>
                </a:solidFill>
              </a:rPr>
              <a:t>Fill in the </a:t>
            </a:r>
            <a:r>
              <a:rPr lang="en-US" sz="2400" i="1" dirty="0">
                <a:solidFill>
                  <a:schemeClr val="bg1"/>
                </a:solidFill>
              </a:rPr>
              <a:t>What do I need to fill in the Gap?</a:t>
            </a:r>
          </a:p>
          <a:p>
            <a:pPr marL="800100" lvl="1" indent="-342900">
              <a:buFont typeface="+mj-lt"/>
              <a:buAutoNum type="alphaLcPeriod"/>
            </a:pPr>
            <a:r>
              <a:rPr lang="en-US" sz="2400" dirty="0">
                <a:solidFill>
                  <a:schemeClr val="bg1"/>
                </a:solidFill>
              </a:rPr>
              <a:t>Experience and Skill</a:t>
            </a:r>
          </a:p>
          <a:p>
            <a:pPr marL="800100" lvl="1" indent="-342900">
              <a:buFont typeface="+mj-lt"/>
              <a:buAutoNum type="alphaLcPeriod"/>
            </a:pPr>
            <a:r>
              <a:rPr lang="en-US" sz="2400" dirty="0">
                <a:solidFill>
                  <a:schemeClr val="bg1"/>
                </a:solidFill>
              </a:rPr>
              <a:t>Education and Training</a:t>
            </a:r>
          </a:p>
          <a:p>
            <a:pPr marL="800100" lvl="1" indent="-342900">
              <a:buFont typeface="+mj-lt"/>
              <a:buAutoNum type="alphaLcPeriod"/>
            </a:pPr>
            <a:r>
              <a:rPr lang="en-US" sz="2400" dirty="0">
                <a:solidFill>
                  <a:schemeClr val="bg1"/>
                </a:solidFill>
              </a:rPr>
              <a:t>Credentials (license, certification, certificate)</a:t>
            </a:r>
          </a:p>
          <a:p>
            <a:pPr lvl="1"/>
            <a:endParaRPr lang="en-US" dirty="0"/>
          </a:p>
        </p:txBody>
      </p:sp>
      <p:sp>
        <p:nvSpPr>
          <p:cNvPr id="7" name="Title 1"/>
          <p:cNvSpPr txBox="1">
            <a:spLocks/>
          </p:cNvSpPr>
          <p:nvPr/>
        </p:nvSpPr>
        <p:spPr>
          <a:xfrm>
            <a:off x="2133600" y="762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1"/>
                </a:solidFill>
                <a:latin typeface="Franklin Gothic Medium" panose="020B0603020102020204" pitchFamily="34" charset="0"/>
              </a:rPr>
              <a:t>ACTIVITY: GAP ANALYSIS</a:t>
            </a:r>
          </a:p>
        </p:txBody>
      </p:sp>
      <p:pic>
        <p:nvPicPr>
          <p:cNvPr id="4" name="Picture 3"/>
          <p:cNvPicPr>
            <a:picLocks noChangeAspect="1"/>
          </p:cNvPicPr>
          <p:nvPr/>
        </p:nvPicPr>
        <p:blipFill>
          <a:blip r:embed="rId3"/>
          <a:stretch>
            <a:fillRect/>
          </a:stretch>
        </p:blipFill>
        <p:spPr>
          <a:xfrm>
            <a:off x="609600" y="1158296"/>
            <a:ext cx="2956224" cy="5387794"/>
          </a:xfrm>
          <a:prstGeom prst="rect">
            <a:avLst/>
          </a:prstGeom>
        </p:spPr>
      </p:pic>
      <p:sp>
        <p:nvSpPr>
          <p:cNvPr id="6" name="TextBox 5">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24</a:t>
            </a:r>
          </a:p>
        </p:txBody>
      </p:sp>
    </p:spTree>
    <p:extLst>
      <p:ext uri="{BB962C8B-B14F-4D97-AF65-F5344CB8AC3E}">
        <p14:creationId xmlns:p14="http://schemas.microsoft.com/office/powerpoint/2010/main" val="8653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524000"/>
            <a:ext cx="6858000" cy="4495800"/>
          </a:xfrm>
        </p:spPr>
        <p:txBody>
          <a:bodyPr>
            <a:normAutofit fontScale="92500" lnSpcReduction="10000"/>
          </a:bodyPr>
          <a:lstStyle/>
          <a:p>
            <a:pPr lvl="0" fontAlgn="base">
              <a:spcBef>
                <a:spcPct val="0"/>
              </a:spcBef>
              <a:spcAft>
                <a:spcPct val="0"/>
              </a:spcAft>
              <a:buClr>
                <a:srgbClr val="00B0F0"/>
              </a:buClr>
              <a:buFont typeface="Wingdings" panose="05000000000000000000" pitchFamily="2" charset="2"/>
              <a:buChar char="§"/>
            </a:pPr>
            <a:r>
              <a:rPr lang="en-US" sz="3200" dirty="0">
                <a:solidFill>
                  <a:schemeClr val="bg1"/>
                </a:solidFill>
                <a:ea typeface="Times New Roman" pitchFamily="18" charset="0"/>
                <a:cs typeface="Arial" pitchFamily="34" charset="0"/>
              </a:rPr>
              <a:t>Identified your current education, skills, abilities, experience, and credentials</a:t>
            </a:r>
          </a:p>
          <a:p>
            <a:pPr lvl="0" fontAlgn="base">
              <a:spcBef>
                <a:spcPct val="0"/>
              </a:spcBef>
              <a:spcAft>
                <a:spcPct val="0"/>
              </a:spcAft>
              <a:buClr>
                <a:srgbClr val="00B0F0"/>
              </a:buClr>
              <a:buFont typeface="Wingdings" panose="05000000000000000000" pitchFamily="2" charset="2"/>
              <a:buChar char="§"/>
            </a:pPr>
            <a:endParaRPr lang="en-US" sz="3200" dirty="0">
              <a:solidFill>
                <a:schemeClr val="bg1"/>
              </a:solidFill>
              <a:ea typeface="Times New Roman" pitchFamily="18" charset="0"/>
              <a:cs typeface="Arial" pitchFamily="34" charset="0"/>
            </a:endParaRPr>
          </a:p>
          <a:p>
            <a:pPr lvl="0" fontAlgn="base">
              <a:spcBef>
                <a:spcPct val="0"/>
              </a:spcBef>
              <a:spcAft>
                <a:spcPct val="0"/>
              </a:spcAft>
              <a:buClr>
                <a:srgbClr val="00B0F0"/>
              </a:buClr>
              <a:buFont typeface="Wingdings" panose="05000000000000000000" pitchFamily="2" charset="2"/>
              <a:buChar char="§"/>
            </a:pPr>
            <a:r>
              <a:rPr lang="en-US" sz="3200" dirty="0">
                <a:solidFill>
                  <a:schemeClr val="bg1"/>
                </a:solidFill>
                <a:ea typeface="Times New Roman" pitchFamily="18" charset="0"/>
                <a:cs typeface="Arial" pitchFamily="34" charset="0"/>
              </a:rPr>
              <a:t>Identified career opportunities based on your interests</a:t>
            </a:r>
          </a:p>
          <a:p>
            <a:pPr marL="0" lvl="0" indent="0" fontAlgn="base">
              <a:spcBef>
                <a:spcPct val="0"/>
              </a:spcBef>
              <a:spcAft>
                <a:spcPct val="0"/>
              </a:spcAft>
              <a:buClr>
                <a:srgbClr val="00B0F0"/>
              </a:buClr>
              <a:buNone/>
            </a:pPr>
            <a:endParaRPr lang="en-US" sz="3200" dirty="0">
              <a:solidFill>
                <a:schemeClr val="bg1"/>
              </a:solidFill>
              <a:ea typeface="Times New Roman" pitchFamily="18" charset="0"/>
              <a:cs typeface="Arial" pitchFamily="34" charset="0"/>
            </a:endParaRPr>
          </a:p>
          <a:p>
            <a:pPr lvl="0" fontAlgn="base">
              <a:spcBef>
                <a:spcPct val="0"/>
              </a:spcBef>
              <a:spcAft>
                <a:spcPct val="0"/>
              </a:spcAft>
              <a:buClr>
                <a:srgbClr val="00B0F0"/>
              </a:buClr>
              <a:buFont typeface="Wingdings" panose="05000000000000000000" pitchFamily="2" charset="2"/>
              <a:buChar char="§"/>
            </a:pPr>
            <a:r>
              <a:rPr lang="en-US" sz="3200" dirty="0">
                <a:solidFill>
                  <a:schemeClr val="bg1"/>
                </a:solidFill>
                <a:ea typeface="Times New Roman" pitchFamily="18" charset="0"/>
                <a:cs typeface="Arial" pitchFamily="34" charset="0"/>
              </a:rPr>
              <a:t>Researched the requirements for your chosen career </a:t>
            </a:r>
          </a:p>
          <a:p>
            <a:pPr marL="0" lvl="0" indent="0" fontAlgn="base">
              <a:spcBef>
                <a:spcPct val="0"/>
              </a:spcBef>
              <a:spcAft>
                <a:spcPct val="0"/>
              </a:spcAft>
              <a:buClr>
                <a:srgbClr val="00B0F0"/>
              </a:buClr>
              <a:buNone/>
            </a:pPr>
            <a:endParaRPr lang="en-US" sz="3200" dirty="0">
              <a:solidFill>
                <a:schemeClr val="bg1"/>
              </a:solidFill>
              <a:ea typeface="Times New Roman" pitchFamily="18" charset="0"/>
              <a:cs typeface="Arial" pitchFamily="34" charset="0"/>
            </a:endParaRPr>
          </a:p>
          <a:p>
            <a:pPr lvl="0" fontAlgn="base">
              <a:spcBef>
                <a:spcPct val="0"/>
              </a:spcBef>
              <a:spcAft>
                <a:spcPct val="0"/>
              </a:spcAft>
              <a:buClr>
                <a:srgbClr val="00B0F0"/>
              </a:buClr>
              <a:buFont typeface="Wingdings" panose="05000000000000000000" pitchFamily="2" charset="2"/>
              <a:buChar char="§"/>
            </a:pPr>
            <a:r>
              <a:rPr lang="en-US" sz="3200" dirty="0">
                <a:solidFill>
                  <a:schemeClr val="bg1"/>
                </a:solidFill>
                <a:ea typeface="Times New Roman" pitchFamily="18" charset="0"/>
                <a:cs typeface="Arial" pitchFamily="34" charset="0"/>
              </a:rPr>
              <a:t>Documented the gap between your current skill set and the requirements for your civilian career</a:t>
            </a:r>
          </a:p>
          <a:p>
            <a:pPr lvl="0" fontAlgn="base">
              <a:spcBef>
                <a:spcPct val="0"/>
              </a:spcBef>
              <a:spcAft>
                <a:spcPct val="0"/>
              </a:spcAft>
              <a:buClr>
                <a:srgbClr val="00B0F0"/>
              </a:buClr>
              <a:buFont typeface="Wingdings" panose="05000000000000000000" pitchFamily="2" charset="2"/>
              <a:buChar char="§"/>
            </a:pPr>
            <a:endParaRPr lang="en-US" sz="3200" dirty="0">
              <a:solidFill>
                <a:schemeClr val="bg1"/>
              </a:solidFill>
              <a:ea typeface="Times New Roman" pitchFamily="18" charset="0"/>
              <a:cs typeface="Arial" pitchFamily="34" charset="0"/>
            </a:endParaRPr>
          </a:p>
          <a:p>
            <a:pPr marL="0" indent="0" fontAlgn="base">
              <a:spcBef>
                <a:spcPct val="0"/>
              </a:spcBef>
              <a:spcAft>
                <a:spcPct val="0"/>
              </a:spcAft>
              <a:buNone/>
            </a:pPr>
            <a:endParaRPr lang="en-US" sz="2800" b="1" dirty="0">
              <a:latin typeface="Franklin Gothic Book" panose="020B0503020102020204" pitchFamily="34" charset="0"/>
              <a:cs typeface="Arial" pitchFamily="34" charset="0"/>
            </a:endParaRPr>
          </a:p>
        </p:txBody>
      </p:sp>
      <p:sp>
        <p:nvSpPr>
          <p:cNvPr id="5" name="Title 1"/>
          <p:cNvSpPr txBox="1">
            <a:spLocks/>
          </p:cNvSpPr>
          <p:nvPr/>
        </p:nvSpPr>
        <p:spPr>
          <a:xfrm>
            <a:off x="6400800" y="1524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chemeClr val="bg1"/>
                </a:solidFill>
                <a:latin typeface="Franklin Gothic Medium" panose="020B0603020102020204" pitchFamily="34" charset="0"/>
              </a:rPr>
              <a:t>SUMMARY</a:t>
            </a:r>
          </a:p>
        </p:txBody>
      </p:sp>
      <p:sp>
        <p:nvSpPr>
          <p:cNvPr id="6" name="TextBox 5">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25</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7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135" y="3827720"/>
            <a:ext cx="2845981" cy="1143000"/>
          </a:xfrm>
        </p:spPr>
        <p:txBody>
          <a:bodyPr>
            <a:noAutofit/>
          </a:bodyPr>
          <a:lstStyle/>
          <a:p>
            <a:br>
              <a:rPr lang="en-US" sz="4800" b="1" dirty="0">
                <a:solidFill>
                  <a:schemeClr val="bg1"/>
                </a:solidFill>
                <a:latin typeface="Franklin Gothic Medium" panose="020B0603020102020204" pitchFamily="34" charset="0"/>
              </a:rPr>
            </a:br>
            <a:r>
              <a:rPr lang="en-US" sz="4800" b="1" dirty="0">
                <a:solidFill>
                  <a:schemeClr val="bg1"/>
                </a:solidFill>
                <a:latin typeface="Franklin Gothic Medium" panose="020B0603020102020204" pitchFamily="34" charset="0"/>
              </a:rPr>
              <a:t> </a:t>
            </a:r>
            <a:br>
              <a:rPr lang="en-US" sz="4800" b="1" dirty="0">
                <a:solidFill>
                  <a:schemeClr val="bg1"/>
                </a:solidFill>
                <a:latin typeface="Franklin Gothic Medium" panose="020B0603020102020204" pitchFamily="34" charset="0"/>
              </a:rPr>
            </a:br>
            <a:r>
              <a:rPr lang="en-US" sz="4800" b="1" dirty="0">
                <a:solidFill>
                  <a:schemeClr val="bg1"/>
                </a:solidFill>
                <a:latin typeface="Franklin Gothic Medium" panose="020B0603020102020204" pitchFamily="34" charset="0"/>
              </a:rPr>
              <a:t>NEXT STEPS</a:t>
            </a:r>
          </a:p>
        </p:txBody>
      </p:sp>
      <p:sp>
        <p:nvSpPr>
          <p:cNvPr id="4" name="Rectangle 3"/>
          <p:cNvSpPr/>
          <p:nvPr/>
        </p:nvSpPr>
        <p:spPr>
          <a:xfrm>
            <a:off x="4463473" y="1561645"/>
            <a:ext cx="7315200" cy="529375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tab pos="685800" algn="l"/>
                <a:tab pos="5029200" algn="l"/>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fontAlgn="base">
              <a:spcBef>
                <a:spcPct val="0"/>
              </a:spcBef>
              <a:spcAft>
                <a:spcPct val="0"/>
              </a:spcAft>
              <a:buClr>
                <a:srgbClr val="00B0F0"/>
              </a:buClr>
              <a:buFont typeface="Wingdings" panose="05000000000000000000" pitchFamily="2" charset="2"/>
              <a:buChar char="§"/>
            </a:pPr>
            <a:r>
              <a:rPr lang="en-US" sz="3200" dirty="0">
                <a:solidFill>
                  <a:schemeClr val="bg1"/>
                </a:solidFill>
                <a:ea typeface="Times New Roman" pitchFamily="18" charset="0"/>
                <a:cs typeface="Arial" pitchFamily="34" charset="0"/>
              </a:rPr>
              <a:t>  </a:t>
            </a:r>
            <a:r>
              <a:rPr lang="en-US" sz="2800" dirty="0">
                <a:solidFill>
                  <a:schemeClr val="bg1"/>
                </a:solidFill>
                <a:ea typeface="Times New Roman" pitchFamily="18" charset="0"/>
                <a:cs typeface="Arial" pitchFamily="34" charset="0"/>
              </a:rPr>
              <a:t>Ensure your current Transition Track is correct</a:t>
            </a:r>
          </a:p>
          <a:p>
            <a:pPr fontAlgn="base">
              <a:spcBef>
                <a:spcPct val="0"/>
              </a:spcBef>
              <a:spcAft>
                <a:spcPct val="0"/>
              </a:spcAft>
              <a:buClr>
                <a:srgbClr val="00B0F0"/>
              </a:buClr>
            </a:pPr>
            <a:r>
              <a:rPr lang="en-US" sz="2800" dirty="0">
                <a:solidFill>
                  <a:schemeClr val="bg1"/>
                </a:solidFill>
                <a:ea typeface="Times New Roman" pitchFamily="18" charset="0"/>
                <a:cs typeface="Arial" pitchFamily="34" charset="0"/>
              </a:rPr>
              <a:t>    based on your Gap Analysis.</a:t>
            </a:r>
          </a:p>
          <a:p>
            <a:pPr lvl="0" fontAlgn="base">
              <a:spcBef>
                <a:spcPct val="0"/>
              </a:spcBef>
              <a:spcAft>
                <a:spcPct val="0"/>
              </a:spcAft>
              <a:buClr>
                <a:srgbClr val="00B0F0"/>
              </a:buClr>
              <a:buFont typeface="Wingdings" panose="05000000000000000000" pitchFamily="2" charset="2"/>
              <a:buChar char="§"/>
            </a:pPr>
            <a:endParaRPr lang="en-US" sz="2800" dirty="0">
              <a:solidFill>
                <a:schemeClr val="bg1"/>
              </a:solidFill>
              <a:ea typeface="Times New Roman" pitchFamily="18" charset="0"/>
              <a:cs typeface="Arial" pitchFamily="34" charset="0"/>
            </a:endParaRPr>
          </a:p>
          <a:p>
            <a:pPr lvl="0" fontAlgn="base">
              <a:spcBef>
                <a:spcPct val="0"/>
              </a:spcBef>
              <a:spcAft>
                <a:spcPct val="0"/>
              </a:spcAft>
              <a:buClr>
                <a:srgbClr val="00B0F0"/>
              </a:buClr>
              <a:buFont typeface="Wingdings" panose="05000000000000000000" pitchFamily="2" charset="2"/>
              <a:buChar char="§"/>
            </a:pPr>
            <a:r>
              <a:rPr lang="en-US" sz="2800" dirty="0">
                <a:solidFill>
                  <a:schemeClr val="bg1"/>
                </a:solidFill>
                <a:ea typeface="Times New Roman" pitchFamily="18" charset="0"/>
                <a:cs typeface="Arial" pitchFamily="34" charset="0"/>
              </a:rPr>
              <a:t>  Make a plan to fill the gaps between your</a:t>
            </a:r>
          </a:p>
          <a:p>
            <a:pPr lvl="0" fontAlgn="base">
              <a:spcBef>
                <a:spcPct val="0"/>
              </a:spcBef>
              <a:spcAft>
                <a:spcPct val="0"/>
              </a:spcAft>
              <a:buClr>
                <a:srgbClr val="00B0F0"/>
              </a:buClr>
            </a:pPr>
            <a:r>
              <a:rPr lang="en-US" sz="2800" dirty="0">
                <a:solidFill>
                  <a:schemeClr val="bg1"/>
                </a:solidFill>
                <a:ea typeface="Times New Roman" pitchFamily="18" charset="0"/>
                <a:cs typeface="Arial" pitchFamily="34" charset="0"/>
              </a:rPr>
              <a:t>    current skills and those required for your</a:t>
            </a:r>
          </a:p>
          <a:p>
            <a:pPr lvl="0" fontAlgn="base">
              <a:spcBef>
                <a:spcPct val="0"/>
              </a:spcBef>
              <a:spcAft>
                <a:spcPct val="0"/>
              </a:spcAft>
              <a:buClr>
                <a:srgbClr val="00B0F0"/>
              </a:buClr>
            </a:pPr>
            <a:r>
              <a:rPr lang="en-US" sz="2800" dirty="0">
                <a:solidFill>
                  <a:schemeClr val="bg1"/>
                </a:solidFill>
                <a:ea typeface="Times New Roman" pitchFamily="18" charset="0"/>
                <a:cs typeface="Arial" pitchFamily="34" charset="0"/>
              </a:rPr>
              <a:t>    chosen civilian career field.</a:t>
            </a:r>
            <a:br>
              <a:rPr lang="en-US" sz="2800" dirty="0">
                <a:solidFill>
                  <a:schemeClr val="bg1"/>
                </a:solidFill>
                <a:ea typeface="Times New Roman" pitchFamily="18" charset="0"/>
                <a:cs typeface="Arial" pitchFamily="34" charset="0"/>
              </a:rPr>
            </a:br>
            <a:endParaRPr lang="en-US" sz="2800" dirty="0">
              <a:solidFill>
                <a:schemeClr val="bg1"/>
              </a:solidFill>
              <a:ea typeface="Times New Roman" pitchFamily="18" charset="0"/>
              <a:cs typeface="Arial" pitchFamily="34" charset="0"/>
            </a:endParaRPr>
          </a:p>
          <a:p>
            <a:pPr lvl="0" fontAlgn="base">
              <a:spcBef>
                <a:spcPct val="0"/>
              </a:spcBef>
              <a:spcAft>
                <a:spcPct val="0"/>
              </a:spcAft>
              <a:buClr>
                <a:srgbClr val="00B0F0"/>
              </a:buClr>
              <a:buFont typeface="Wingdings" panose="05000000000000000000" pitchFamily="2" charset="2"/>
              <a:buChar char="§"/>
            </a:pPr>
            <a:r>
              <a:rPr lang="en-US" sz="2800" dirty="0">
                <a:solidFill>
                  <a:schemeClr val="bg1"/>
                </a:solidFill>
                <a:cs typeface="Arial" pitchFamily="34" charset="0"/>
              </a:rPr>
              <a:t>  Contact your local personnel office and </a:t>
            </a:r>
          </a:p>
          <a:p>
            <a:pPr lvl="0" fontAlgn="base">
              <a:spcBef>
                <a:spcPct val="0"/>
              </a:spcBef>
              <a:spcAft>
                <a:spcPct val="0"/>
              </a:spcAft>
              <a:buClr>
                <a:srgbClr val="00B0F0"/>
              </a:buClr>
            </a:pPr>
            <a:r>
              <a:rPr lang="en-US" sz="2800" dirty="0">
                <a:solidFill>
                  <a:schemeClr val="bg1"/>
                </a:solidFill>
                <a:cs typeface="Arial" pitchFamily="34" charset="0"/>
              </a:rPr>
              <a:t>    confirm the accuracy of your official</a:t>
            </a:r>
          </a:p>
          <a:p>
            <a:pPr lvl="0" fontAlgn="base">
              <a:spcBef>
                <a:spcPct val="0"/>
              </a:spcBef>
              <a:spcAft>
                <a:spcPct val="0"/>
              </a:spcAft>
              <a:buClr>
                <a:srgbClr val="00B0F0"/>
              </a:buClr>
            </a:pPr>
            <a:r>
              <a:rPr lang="en-US" sz="2800" dirty="0">
                <a:solidFill>
                  <a:schemeClr val="bg1"/>
                </a:solidFill>
                <a:cs typeface="Arial" pitchFamily="34" charset="0"/>
              </a:rPr>
              <a:t>    military record.</a:t>
            </a:r>
          </a:p>
          <a:p>
            <a:pPr marL="0" marR="0" lvl="0" indent="0" defTabSz="457200" rtl="0" eaLnBrk="1" fontAlgn="auto" latinLnBrk="0" hangingPunct="1">
              <a:lnSpc>
                <a:spcPct val="100000"/>
              </a:lnSpc>
              <a:spcBef>
                <a:spcPts val="0"/>
              </a:spcBef>
              <a:spcAft>
                <a:spcPts val="0"/>
              </a:spcAft>
              <a:buClrTx/>
              <a:buSzTx/>
              <a:buFontTx/>
              <a:buNone/>
              <a:tabLst>
                <a:tab pos="685800" algn="l"/>
                <a:tab pos="5029200" algn="l"/>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228600" marR="0" lvl="0" indent="0" defTabSz="457200" rtl="0" eaLnBrk="1" fontAlgn="auto" latinLnBrk="0" hangingPunct="1">
              <a:lnSpc>
                <a:spcPct val="100000"/>
              </a:lnSpc>
              <a:spcBef>
                <a:spcPts val="0"/>
              </a:spcBef>
              <a:spcAft>
                <a:spcPts val="0"/>
              </a:spcAft>
              <a:buClrTx/>
              <a:buSzTx/>
              <a:buFontTx/>
              <a:buNone/>
              <a:tabLst>
                <a:tab pos="685800" algn="l"/>
                <a:tab pos="5029200" algn="l"/>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Cambria" panose="020405030504060302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B6068D9-6E97-4A13-A3B4-60876864A557}"/>
              </a:ext>
            </a:extLst>
          </p:cNvPr>
          <p:cNvSpPr txBox="1"/>
          <p:nvPr/>
        </p:nvSpPr>
        <p:spPr>
          <a:xfrm>
            <a:off x="85778" y="6368633"/>
            <a:ext cx="1069214"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25</a:t>
            </a:r>
          </a:p>
        </p:txBody>
      </p:sp>
      <p:sp>
        <p:nvSpPr>
          <p:cNvPr id="8" name="Rectangle 7"/>
          <p:cNvSpPr/>
          <p:nvPr/>
        </p:nvSpPr>
        <p:spPr>
          <a:xfrm>
            <a:off x="4495800" y="217753"/>
            <a:ext cx="7010400" cy="1219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chemeClr val="tx1"/>
                </a:solidFill>
              </a:rPr>
              <a:t>           Complete a Gap Analysis or provide</a:t>
            </a:r>
          </a:p>
          <a:p>
            <a:pPr lvl="1"/>
            <a:r>
              <a:rPr lang="en-US" sz="2800" b="1" dirty="0">
                <a:solidFill>
                  <a:schemeClr val="tx1"/>
                </a:solidFill>
              </a:rPr>
              <a:t>           verification of employment</a:t>
            </a:r>
          </a:p>
        </p:txBody>
      </p:sp>
      <p:sp>
        <p:nvSpPr>
          <p:cNvPr id="9" name="Oval 8"/>
          <p:cNvSpPr/>
          <p:nvPr/>
        </p:nvSpPr>
        <p:spPr>
          <a:xfrm>
            <a:off x="4724400" y="368250"/>
            <a:ext cx="990600" cy="899736"/>
          </a:xfrm>
          <a:prstGeom prst="ellipse">
            <a:avLst/>
          </a:prstGeom>
          <a:solidFill>
            <a:srgbClr val="92D05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latin typeface="Franklin Gothic Demi" panose="020B0703020102020204" pitchFamily="34" charset="0"/>
              </a:rPr>
              <a:t>CRS</a:t>
            </a:r>
            <a:endParaRPr lang="en-US" sz="1400" b="1"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spTree>
    <p:extLst>
      <p:ext uri="{BB962C8B-B14F-4D97-AF65-F5344CB8AC3E}">
        <p14:creationId xmlns:p14="http://schemas.microsoft.com/office/powerpoint/2010/main" val="69898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495800" y="1028700"/>
            <a:ext cx="80772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QUESTIONS?</a:t>
            </a:r>
          </a:p>
        </p:txBody>
      </p:sp>
      <p:sp>
        <p:nvSpPr>
          <p:cNvPr id="7" name="Rounded Rectangle 7"/>
          <p:cNvSpPr txBox="1"/>
          <p:nvPr/>
        </p:nvSpPr>
        <p:spPr>
          <a:xfrm>
            <a:off x="5290361" y="1552520"/>
            <a:ext cx="6568264" cy="46188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ctr" defTabSz="1022350" rtl="0" eaLnBrk="1" fontAlgn="auto" latinLnBrk="0" hangingPunct="1">
              <a:lnSpc>
                <a:spcPct val="90000"/>
              </a:lnSpc>
              <a:spcBef>
                <a:spcPct val="0"/>
              </a:spcBef>
              <a:spcAft>
                <a:spcPct val="35000"/>
              </a:spcAft>
              <a:buClr>
                <a:srgbClr val="43B0F1"/>
              </a:buClr>
              <a:buSzTx/>
              <a:buFontTx/>
              <a:buNone/>
              <a:tabLst/>
              <a:defRPr/>
            </a:pPr>
            <a:r>
              <a:rPr kumimoji="0" lang="en-US" sz="3600" b="1" i="0" u="none" strike="noStrike" kern="1200" cap="none" spc="0" normalizeH="0" baseline="0" noProof="0" dirty="0">
                <a:ln>
                  <a:noFill/>
                </a:ln>
                <a:solidFill>
                  <a:srgbClr val="43B0F1"/>
                </a:solidFill>
                <a:effectLst/>
                <a:uLnTx/>
                <a:uFillTx/>
                <a:latin typeface="Calibri" panose="020F0502020204030204"/>
                <a:ea typeface="+mn-ea"/>
                <a:cs typeface="+mn-cs"/>
              </a:rPr>
              <a:t>Reminder: </a:t>
            </a:r>
          </a:p>
          <a:p>
            <a:pPr marL="0" marR="0" lvl="0" indent="0" algn="ctr" defTabSz="1022350" rtl="0" eaLnBrk="1" fontAlgn="auto" latinLnBrk="0" hangingPunct="1">
              <a:lnSpc>
                <a:spcPct val="90000"/>
              </a:lnSpc>
              <a:spcBef>
                <a:spcPct val="0"/>
              </a:spcBef>
              <a:spcAft>
                <a:spcPct val="35000"/>
              </a:spcAft>
              <a:buClr>
                <a:srgbClr val="43B0F1"/>
              </a:buClr>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We are here to help YOU! If you have any questions at any point during your transition, please let us know.</a:t>
            </a:r>
          </a:p>
          <a:p>
            <a:pPr marL="514350" marR="0" lvl="0" indent="-514350" algn="l" defTabSz="102235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4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13936" y="1295400"/>
            <a:ext cx="4466177"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B0F0"/>
                </a:solidFill>
                <a:effectLst/>
                <a:uLnTx/>
                <a:uFillTx/>
                <a:latin typeface="Franklin Gothic Medium" panose="020B0603020102020204" pitchFamily="34" charset="0"/>
                <a:ea typeface="+mj-ea"/>
                <a:cs typeface="+mj-cs"/>
              </a:rPr>
              <a:t>T</a:t>
            </a:r>
            <a:r>
              <a:rPr kumimoji="0" lang="en-US" sz="54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RANSITION </a:t>
            </a:r>
            <a:r>
              <a:rPr kumimoji="0" lang="en-US" sz="5400" b="1" i="0" u="none" strike="noStrike" kern="1200" cap="none" spc="0" normalizeH="0" baseline="0" noProof="0" dirty="0">
                <a:ln>
                  <a:noFill/>
                </a:ln>
                <a:solidFill>
                  <a:srgbClr val="00B0F0"/>
                </a:solidFill>
                <a:effectLst/>
                <a:uLnTx/>
                <a:uFillTx/>
                <a:latin typeface="Franklin Gothic Medium" panose="020B0603020102020204" pitchFamily="34" charset="0"/>
                <a:ea typeface="+mj-ea"/>
                <a:cs typeface="+mj-cs"/>
              </a:rPr>
              <a:t>A</a:t>
            </a:r>
            <a:r>
              <a:rPr kumimoji="0" lang="en-US" sz="54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SSISTANCE </a:t>
            </a:r>
            <a:r>
              <a:rPr kumimoji="0" lang="en-US" sz="5400" b="1" i="0" u="none" strike="noStrike" kern="1200" cap="none" spc="0" normalizeH="0" baseline="0" noProof="0" dirty="0">
                <a:ln>
                  <a:noFill/>
                </a:ln>
                <a:solidFill>
                  <a:srgbClr val="00B0F0"/>
                </a:solidFill>
                <a:effectLst/>
                <a:uLnTx/>
                <a:uFillTx/>
                <a:latin typeface="Franklin Gothic Medium" panose="020B0603020102020204" pitchFamily="34" charset="0"/>
                <a:ea typeface="+mj-ea"/>
                <a:cs typeface="+mj-cs"/>
              </a:rPr>
              <a:t>P</a:t>
            </a:r>
            <a:r>
              <a:rPr kumimoji="0" lang="en-US" sz="54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ARTICIPANT </a:t>
            </a:r>
            <a:r>
              <a:rPr kumimoji="0" lang="en-US" sz="5400" b="1" i="0" u="none" strike="noStrike" kern="1200" cap="none" spc="0" normalizeH="0" baseline="0" noProof="0" dirty="0">
                <a:ln>
                  <a:noFill/>
                </a:ln>
                <a:solidFill>
                  <a:srgbClr val="00B0F0"/>
                </a:solidFill>
                <a:effectLst/>
                <a:uLnTx/>
                <a:uFillTx/>
                <a:latin typeface="Franklin Gothic Medium" panose="020B0603020102020204" pitchFamily="34" charset="0"/>
                <a:ea typeface="+mj-ea"/>
                <a:cs typeface="+mj-cs"/>
              </a:rPr>
              <a:t>A</a:t>
            </a:r>
            <a:r>
              <a:rPr kumimoji="0" lang="en-US" sz="5400" b="1"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SSESSMENT</a:t>
            </a:r>
          </a:p>
        </p:txBody>
      </p:sp>
      <p:sp>
        <p:nvSpPr>
          <p:cNvPr id="3" name="Rectangle 2"/>
          <p:cNvSpPr/>
          <p:nvPr/>
        </p:nvSpPr>
        <p:spPr>
          <a:xfrm>
            <a:off x="5307496" y="2173174"/>
            <a:ext cx="6248400" cy="1800493"/>
          </a:xfrm>
          <a:prstGeom prst="rect">
            <a:avLst/>
          </a:prstGeom>
          <a:solidFill>
            <a:srgbClr val="152B3F"/>
          </a:solidFill>
          <a:effectLst>
            <a:outerShdw blurRad="266700" dist="368300" dir="1980000" algn="ctr" rotWithShape="0">
              <a:srgbClr val="000000">
                <a:alpha val="43137"/>
              </a:srgbClr>
            </a:outerShdw>
            <a:softEdge rad="0"/>
          </a:effectLst>
          <a:scene3d>
            <a:camera prst="orthographicFront"/>
            <a:lightRig rig="threePt" dir="t"/>
          </a:scene3d>
          <a:sp3d>
            <a:bevelT w="165100" prst="coolSlant"/>
          </a:sp3d>
        </p:spPr>
        <p:txBody>
          <a:bodyPr wrap="square">
            <a:spAutoFit/>
          </a:bodyPr>
          <a:lstStyle/>
          <a:p>
            <a:pPr marL="457200" marR="0" lvl="0" indent="-457200" algn="l" defTabSz="914400" rtl="0" eaLnBrk="1" fontAlgn="auto" latinLnBrk="0" hangingPunct="1">
              <a:lnSpc>
                <a:spcPct val="100000"/>
              </a:lnSpc>
              <a:spcBef>
                <a:spcPts val="0"/>
              </a:spcBef>
              <a:spcAft>
                <a:spcPts val="600"/>
              </a:spcAft>
              <a:buClr>
                <a:srgbClr val="43B0F1"/>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Use computer or mobile device</a:t>
            </a:r>
          </a:p>
          <a:p>
            <a:pPr marL="457200" marR="0" lvl="0" indent="-457200" algn="l" defTabSz="914400" rtl="0" eaLnBrk="1" fontAlgn="auto" latinLnBrk="0" hangingPunct="1">
              <a:lnSpc>
                <a:spcPct val="100000"/>
              </a:lnSpc>
              <a:spcBef>
                <a:spcPts val="0"/>
              </a:spcBef>
              <a:spcAft>
                <a:spcPts val="600"/>
              </a:spcAft>
              <a:buClr>
                <a:srgbClr val="43B0F1"/>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Go to: </a:t>
            </a:r>
            <a:r>
              <a:rPr kumimoji="0" lang="en-US" sz="2400" b="0" i="0" u="sng"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Calibri" panose="020F0502020204030204"/>
                <a:ea typeface="+mn-ea"/>
                <a:cs typeface="+mn-cs"/>
                <a:hlinkClick r:id="rId3"/>
              </a:rPr>
              <a:t>https://www.dodsurveys.mil/tap</a:t>
            </a:r>
            <a:endParaRPr kumimoji="0" lang="en-US" sz="2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600"/>
              </a:spcAft>
              <a:buClr>
                <a:srgbClr val="43B0F1"/>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Select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MOC Crosswalk</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600"/>
              </a:spcAft>
              <a:buClr>
                <a:srgbClr val="43B0F1"/>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Complete assessment</a:t>
            </a:r>
          </a:p>
        </p:txBody>
      </p:sp>
      <p:sp>
        <p:nvSpPr>
          <p:cNvPr id="4" name="Rectangle 3"/>
          <p:cNvSpPr/>
          <p:nvPr/>
        </p:nvSpPr>
        <p:spPr>
          <a:xfrm>
            <a:off x="5105399" y="136525"/>
            <a:ext cx="6248401" cy="1846659"/>
          </a:xfrm>
          <a:prstGeom prst="rect">
            <a:avLst/>
          </a:prstGeom>
        </p:spPr>
        <p:txBody>
          <a:bodyPr wrap="square">
            <a:spAutoFit/>
          </a:bodyPr>
          <a:lstStyle/>
          <a:p>
            <a:pPr marL="0" marR="0" lvl="0" indent="0" algn="ctr" defTabSz="1022350" rtl="0" eaLnBrk="1" fontAlgn="auto" latinLnBrk="0" hangingPunct="1">
              <a:lnSpc>
                <a:spcPct val="100000"/>
              </a:lnSpc>
              <a:spcBef>
                <a:spcPct val="0"/>
              </a:spcBef>
              <a:spcAft>
                <a:spcPts val="1200"/>
              </a:spcAft>
              <a:buClr>
                <a:srgbClr val="43B0F1"/>
              </a:buClr>
              <a:buSzTx/>
              <a:buFontTx/>
              <a:buNone/>
              <a:tabLst/>
              <a:defRPr/>
            </a:pPr>
            <a:r>
              <a:rPr kumimoji="0" lang="en-US" sz="3200" b="1" i="0" u="none" strike="noStrike" kern="1200" cap="none" spc="0" normalizeH="0" baseline="0" noProof="0" dirty="0">
                <a:ln>
                  <a:noFill/>
                </a:ln>
                <a:solidFill>
                  <a:srgbClr val="43B0F1"/>
                </a:solidFill>
                <a:effectLst/>
                <a:uLnTx/>
                <a:uFillTx/>
                <a:latin typeface="Calibri" panose="020F0502020204030204"/>
                <a:ea typeface="+mn-ea"/>
                <a:cs typeface="+mn-cs"/>
              </a:rPr>
              <a:t>We want your feedback!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022350" rtl="0" eaLnBrk="1" fontAlgn="auto" latinLnBrk="0" hangingPunct="1">
              <a:lnSpc>
                <a:spcPct val="100000"/>
              </a:lnSpc>
              <a:spcBef>
                <a:spcPct val="0"/>
              </a:spcBef>
              <a:spcAft>
                <a:spcPts val="0"/>
              </a:spcAft>
              <a:buClr>
                <a:srgbClr val="43B0F1"/>
              </a:buClr>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Your feedback is anonymous and very valuable to the success of TAP.  </a:t>
            </a: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Every c</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omment is read and addressed as appropriate.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578999A7-F73A-422A-A4BB-1006A5BBDC3B}"/>
              </a:ext>
            </a:extLst>
          </p:cNvPr>
          <p:cNvSpPr txBox="1"/>
          <p:nvPr/>
        </p:nvSpPr>
        <p:spPr>
          <a:xfrm>
            <a:off x="58725" y="6390381"/>
            <a:ext cx="1088333"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PG, p. 25 </a:t>
            </a:r>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9592160" y="4577496"/>
            <a:ext cx="1761640" cy="1712813"/>
          </a:xfrm>
          <a:prstGeom prst="rect">
            <a:avLst/>
          </a:prstGeom>
          <a:ln>
            <a:solidFill>
              <a:schemeClr val="tx1"/>
            </a:solidFill>
          </a:ln>
          <a:effectLst>
            <a:outerShdw blurRad="266700" dist="381000" dir="2880000" algn="ctr" rotWithShape="0">
              <a:srgbClr val="000000">
                <a:alpha val="43137"/>
              </a:srgbClr>
            </a:outerShdw>
          </a:effectLst>
        </p:spPr>
      </p:pic>
      <p:sp>
        <p:nvSpPr>
          <p:cNvPr id="8" name="Rectangle 7"/>
          <p:cNvSpPr/>
          <p:nvPr/>
        </p:nvSpPr>
        <p:spPr>
          <a:xfrm>
            <a:off x="5085328" y="4577496"/>
            <a:ext cx="4299527" cy="120032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orbel" panose="020B0503020204020204" pitchFamily="34" charset="0"/>
              </a:rPr>
              <a:t>OR…</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orbel" panose="020B0503020204020204" pitchFamily="34" charset="0"/>
              </a:rPr>
              <a:t>SCAN THIS QR CODE WITH YOUR PERSONAL DEVICE TO BEGIN THE ASSESSMENT</a:t>
            </a:r>
            <a:endPar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Corbel" panose="020B0503020204020204" pitchFamily="34" charset="0"/>
            </a:endParaRPr>
          </a:p>
        </p:txBody>
      </p:sp>
      <p:cxnSp>
        <p:nvCxnSpPr>
          <p:cNvPr id="10" name="Straight Connector 9">
            <a:extLst>
              <a:ext uri="{FF2B5EF4-FFF2-40B4-BE49-F238E27FC236}">
                <a16:creationId xmlns:a16="http://schemas.microsoft.com/office/drawing/2014/main" id="{E15AFD67-BF8A-4739-8742-0CE1DA4BA079}"/>
              </a:ext>
            </a:extLst>
          </p:cNvPr>
          <p:cNvCxnSpPr/>
          <p:nvPr/>
        </p:nvCxnSpPr>
        <p:spPr>
          <a:xfrm>
            <a:off x="4880113" y="0"/>
            <a:ext cx="69574"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5F7D570-6DEF-4D03-90EE-234231F8B51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95463" y="3631799"/>
            <a:ext cx="3910094" cy="1891394"/>
          </a:xfrm>
          <a:prstGeom prst="rect">
            <a:avLst/>
          </a:prstGeom>
          <a:effectLst>
            <a:outerShdw blurRad="165100" dist="457200" dir="2700000" algn="tl" rotWithShape="0">
              <a:prstClr val="black">
                <a:alpha val="40000"/>
              </a:prstClr>
            </a:outerShdw>
          </a:effectLst>
        </p:spPr>
      </p:pic>
    </p:spTree>
    <p:extLst>
      <p:ext uri="{BB962C8B-B14F-4D97-AF65-F5344CB8AC3E}">
        <p14:creationId xmlns:p14="http://schemas.microsoft.com/office/powerpoint/2010/main" val="321640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7B0E-5AAA-4C12-BEC6-38FAE84AD71A}"/>
              </a:ext>
            </a:extLst>
          </p:cNvPr>
          <p:cNvSpPr>
            <a:spLocks noGrp="1"/>
          </p:cNvSpPr>
          <p:nvPr>
            <p:ph type="title"/>
          </p:nvPr>
        </p:nvSpPr>
        <p:spPr>
          <a:xfrm rot="16200000">
            <a:off x="-2678698" y="2678699"/>
            <a:ext cx="6858003" cy="1500606"/>
          </a:xfrm>
          <a:solidFill>
            <a:srgbClr val="10547E"/>
          </a:solidFill>
        </p:spPr>
        <p:txBody>
          <a:bodyPr/>
          <a:lstStyle/>
          <a:p>
            <a:pPr algn="ctr"/>
            <a:r>
              <a:rPr lang="en-US" sz="4400" dirty="0">
                <a:solidFill>
                  <a:schemeClr val="bg1"/>
                </a:solidFill>
              </a:rPr>
              <a:t>  TRANSITON OVERVIEW</a:t>
            </a:r>
          </a:p>
        </p:txBody>
      </p:sp>
      <p:sp>
        <p:nvSpPr>
          <p:cNvPr id="6" name="Text Placeholder 5">
            <a:extLst>
              <a:ext uri="{FF2B5EF4-FFF2-40B4-BE49-F238E27FC236}">
                <a16:creationId xmlns:a16="http://schemas.microsoft.com/office/drawing/2014/main" id="{4ED053EA-050C-4534-B148-3B5BC48A3640}"/>
              </a:ext>
            </a:extLst>
          </p:cNvPr>
          <p:cNvSpPr>
            <a:spLocks noGrp="1"/>
          </p:cNvSpPr>
          <p:nvPr>
            <p:ph type="body" sz="quarter" idx="57"/>
          </p:nvPr>
        </p:nvSpPr>
        <p:spPr>
          <a:xfrm>
            <a:off x="3194655" y="416732"/>
            <a:ext cx="1903423" cy="1828800"/>
          </a:xfrm>
          <a:effectLst>
            <a:outerShdw blurRad="127000" dist="254000" dir="3000000" algn="ctr" rotWithShape="0">
              <a:srgbClr val="000000">
                <a:alpha val="43137"/>
              </a:srgbClr>
            </a:outerShdw>
          </a:effectLst>
        </p:spPr>
        <p:txBody>
          <a:bodyPr>
            <a:noAutofit/>
          </a:bodyPr>
          <a:lstStyle/>
          <a:p>
            <a:r>
              <a:rPr lang="en-US" sz="1800" b="1" dirty="0">
                <a:latin typeface="Calibri" panose="020F0502020204030204" pitchFamily="34" charset="0"/>
                <a:cs typeface="Calibri" panose="020F0502020204030204" pitchFamily="34" charset="0"/>
              </a:rPr>
              <a:t>Individualized Initial Counseling (IC) </a:t>
            </a:r>
          </a:p>
        </p:txBody>
      </p:sp>
      <p:sp>
        <p:nvSpPr>
          <p:cNvPr id="14" name="Text Placeholder 13">
            <a:extLst>
              <a:ext uri="{FF2B5EF4-FFF2-40B4-BE49-F238E27FC236}">
                <a16:creationId xmlns:a16="http://schemas.microsoft.com/office/drawing/2014/main" id="{883B80DF-D52B-45B0-A0D1-C2BD76B1EE44}"/>
              </a:ext>
            </a:extLst>
          </p:cNvPr>
          <p:cNvSpPr>
            <a:spLocks noGrp="1"/>
          </p:cNvSpPr>
          <p:nvPr>
            <p:ph type="body" sz="quarter" idx="36"/>
          </p:nvPr>
        </p:nvSpPr>
        <p:spPr>
          <a:xfrm>
            <a:off x="7465612" y="1241085"/>
            <a:ext cx="2794634" cy="581390"/>
          </a:xfrm>
        </p:spPr>
        <p:txBody>
          <a:bodyPr>
            <a:normAutofit/>
          </a:bodyPr>
          <a:lstStyle/>
          <a:p>
            <a:r>
              <a:rPr lang="en-US" sz="2000" b="1" dirty="0">
                <a:solidFill>
                  <a:srgbClr val="D5F5F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DoD Transition Day</a:t>
            </a:r>
          </a:p>
        </p:txBody>
      </p:sp>
      <p:sp>
        <p:nvSpPr>
          <p:cNvPr id="16" name="Text Placeholder 15">
            <a:extLst>
              <a:ext uri="{FF2B5EF4-FFF2-40B4-BE49-F238E27FC236}">
                <a16:creationId xmlns:a16="http://schemas.microsoft.com/office/drawing/2014/main" id="{57F6A235-C810-4CEF-B780-01CEB24C5316}"/>
              </a:ext>
            </a:extLst>
          </p:cNvPr>
          <p:cNvSpPr>
            <a:spLocks noGrp="1"/>
          </p:cNvSpPr>
          <p:nvPr>
            <p:ph type="body" sz="quarter" idx="16"/>
          </p:nvPr>
        </p:nvSpPr>
        <p:spPr>
          <a:xfrm>
            <a:off x="10222040" y="668327"/>
            <a:ext cx="1828800" cy="1828800"/>
          </a:xfrm>
          <a:solidFill>
            <a:srgbClr val="5B9AA7"/>
          </a:solidFill>
          <a:ln>
            <a:solidFill>
              <a:schemeClr val="bg1"/>
            </a:solidFill>
          </a:ln>
          <a:effectLst>
            <a:outerShdw blurRad="127000" dist="254000" dir="3000000" algn="ctr" rotWithShape="0">
              <a:srgbClr val="000000">
                <a:alpha val="43137"/>
              </a:srgbClr>
            </a:outerShdw>
          </a:effectLst>
        </p:spPr>
        <p:txBody>
          <a:bodyPr>
            <a:normAutofit/>
          </a:bodyPr>
          <a:lstStyle/>
          <a:p>
            <a:r>
              <a:rPr lang="en-US" sz="2000" b="1" dirty="0">
                <a:solidFill>
                  <a:schemeClr val="bg1"/>
                </a:solidFill>
                <a:latin typeface="Calibri" panose="020F0502020204030204" pitchFamily="34" charset="0"/>
                <a:cs typeface="Calibri" panose="020F0502020204030204" pitchFamily="34" charset="0"/>
              </a:rPr>
              <a:t>Managing Your (MY) Transition</a:t>
            </a:r>
          </a:p>
        </p:txBody>
      </p:sp>
      <p:sp>
        <p:nvSpPr>
          <p:cNvPr id="20" name="Text Placeholder 19">
            <a:extLst>
              <a:ext uri="{FF2B5EF4-FFF2-40B4-BE49-F238E27FC236}">
                <a16:creationId xmlns:a16="http://schemas.microsoft.com/office/drawing/2014/main" id="{E12C0F5B-FCB1-4EB5-8AC1-0EE033E5A09E}"/>
              </a:ext>
            </a:extLst>
          </p:cNvPr>
          <p:cNvSpPr>
            <a:spLocks noGrp="1"/>
          </p:cNvSpPr>
          <p:nvPr>
            <p:ph type="body" sz="quarter" idx="20"/>
          </p:nvPr>
        </p:nvSpPr>
        <p:spPr>
          <a:xfrm>
            <a:off x="9320751" y="2532074"/>
            <a:ext cx="1828800" cy="1828800"/>
          </a:xfrm>
          <a:effectLst>
            <a:outerShdw blurRad="127000" dist="254000" dir="3000000" algn="ctr" rotWithShape="0">
              <a:srgbClr val="000000">
                <a:alpha val="43137"/>
              </a:srgbClr>
            </a:outerShdw>
          </a:effectLst>
        </p:spPr>
        <p:txBody>
          <a:bodyPr>
            <a:normAutofit/>
          </a:bodyPr>
          <a:lstStyle/>
          <a:p>
            <a:pPr>
              <a:lnSpc>
                <a:spcPct val="100000"/>
              </a:lnSpc>
              <a:spcBef>
                <a:spcPts val="0"/>
              </a:spcBef>
            </a:pPr>
            <a:r>
              <a:rPr lang="en-US" sz="2000" b="1" dirty="0">
                <a:latin typeface="Calibri" panose="020F0502020204030204" pitchFamily="34" charset="0"/>
                <a:cs typeface="Calibri" panose="020F0502020204030204" pitchFamily="34" charset="0"/>
              </a:rPr>
              <a:t>MOC Crosswalk</a:t>
            </a:r>
          </a:p>
        </p:txBody>
      </p:sp>
      <p:sp>
        <p:nvSpPr>
          <p:cNvPr id="29" name="Text Placeholder 28">
            <a:extLst>
              <a:ext uri="{FF2B5EF4-FFF2-40B4-BE49-F238E27FC236}">
                <a16:creationId xmlns:a16="http://schemas.microsoft.com/office/drawing/2014/main" id="{DBC905D2-7292-4CFF-961E-4024E56DE058}"/>
              </a:ext>
            </a:extLst>
          </p:cNvPr>
          <p:cNvSpPr>
            <a:spLocks noGrp="1"/>
          </p:cNvSpPr>
          <p:nvPr>
            <p:ph type="body" sz="quarter" idx="19"/>
          </p:nvPr>
        </p:nvSpPr>
        <p:spPr>
          <a:xfrm>
            <a:off x="4614460" y="2620543"/>
            <a:ext cx="1828800" cy="1828800"/>
          </a:xfrm>
          <a:effectLst>
            <a:outerShdw blurRad="127000" dist="266700" dir="3000000" algn="ctr" rotWithShape="0">
              <a:srgbClr val="000000">
                <a:alpha val="43137"/>
              </a:srgbClr>
            </a:outerShdw>
          </a:effectLst>
        </p:spPr>
        <p:txBody>
          <a:bodyPr>
            <a:noAutofit/>
          </a:bodyPr>
          <a:lstStyle/>
          <a:p>
            <a:pPr>
              <a:lnSpc>
                <a:spcPts val="2000"/>
              </a:lnSpc>
            </a:pPr>
            <a:r>
              <a:rPr lang="en-US" sz="2000" b="1" dirty="0">
                <a:latin typeface="Calibri" panose="020F0502020204030204" pitchFamily="34" charset="0"/>
                <a:cs typeface="Calibri" panose="020F0502020204030204" pitchFamily="34" charset="0"/>
              </a:rPr>
              <a:t>VA Benefits and Services</a:t>
            </a:r>
          </a:p>
        </p:txBody>
      </p:sp>
      <p:sp>
        <p:nvSpPr>
          <p:cNvPr id="36" name="Text Placeholder 35">
            <a:extLst>
              <a:ext uri="{FF2B5EF4-FFF2-40B4-BE49-F238E27FC236}">
                <a16:creationId xmlns:a16="http://schemas.microsoft.com/office/drawing/2014/main" id="{A28765B2-99DF-4E52-8911-0C73FC701532}"/>
              </a:ext>
            </a:extLst>
          </p:cNvPr>
          <p:cNvSpPr>
            <a:spLocks noGrp="1"/>
          </p:cNvSpPr>
          <p:nvPr>
            <p:ph type="body" sz="quarter" idx="26"/>
          </p:nvPr>
        </p:nvSpPr>
        <p:spPr>
          <a:xfrm>
            <a:off x="3909553" y="4607069"/>
            <a:ext cx="1828800" cy="1828800"/>
          </a:xfrm>
          <a:effectLst>
            <a:outerShdw blurRad="127000" dist="254000" dir="3000000" algn="ctr" rotWithShape="0">
              <a:srgbClr val="000000">
                <a:alpha val="43137"/>
              </a:srgbClr>
            </a:outerShdw>
          </a:effectLst>
        </p:spPr>
        <p:txBody>
          <a:bodyPr>
            <a:normAutofit/>
          </a:bodyPr>
          <a:lstStyle/>
          <a:p>
            <a:r>
              <a:rPr lang="en-US" sz="2000" b="1" dirty="0">
                <a:latin typeface="Calibri" panose="020F0502020204030204" pitchFamily="34" charset="0"/>
                <a:cs typeface="Calibri" panose="020F0502020204030204" pitchFamily="34" charset="0"/>
              </a:rPr>
              <a:t>2-Day Tracks</a:t>
            </a:r>
          </a:p>
        </p:txBody>
      </p:sp>
      <p:sp>
        <p:nvSpPr>
          <p:cNvPr id="37" name="Text Placeholder 36">
            <a:extLst>
              <a:ext uri="{FF2B5EF4-FFF2-40B4-BE49-F238E27FC236}">
                <a16:creationId xmlns:a16="http://schemas.microsoft.com/office/drawing/2014/main" id="{91BB99EB-82A5-4088-A219-FC5FEF5EF754}"/>
              </a:ext>
            </a:extLst>
          </p:cNvPr>
          <p:cNvSpPr>
            <a:spLocks noGrp="1"/>
          </p:cNvSpPr>
          <p:nvPr>
            <p:ph type="body" sz="quarter" idx="52"/>
          </p:nvPr>
        </p:nvSpPr>
        <p:spPr>
          <a:xfrm>
            <a:off x="2097621" y="5292810"/>
            <a:ext cx="2530529" cy="1689800"/>
          </a:xfrm>
        </p:spPr>
        <p:txBody>
          <a:bodyPr>
            <a:normAutofit/>
          </a:bodyPr>
          <a:lstStyle/>
          <a:p>
            <a:pPr marL="285750" indent="-285750" algn="l">
              <a:lnSpc>
                <a:spcPct val="80000"/>
              </a:lnSpc>
              <a:spcBef>
                <a:spcPts val="600"/>
              </a:spcBef>
              <a:buFont typeface="Wingdings" panose="05000000000000000000" pitchFamily="2" charset="2"/>
              <a:buChar cha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Employment</a:t>
            </a:r>
          </a:p>
          <a:p>
            <a:pPr marL="285750" indent="-285750" algn="l">
              <a:spcBef>
                <a:spcPts val="600"/>
              </a:spcBef>
              <a:buFont typeface="Wingdings" panose="05000000000000000000" pitchFamily="2" charset="2"/>
              <a:buChar char="§"/>
            </a:pPr>
            <a:r>
              <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Vocational</a:t>
            </a:r>
          </a:p>
          <a:p>
            <a:pPr marL="285750" indent="-285750" algn="l">
              <a:spcBef>
                <a:spcPts val="600"/>
              </a:spcBef>
              <a:buFont typeface="Wingdings" panose="05000000000000000000" pitchFamily="2" charset="2"/>
              <a:buChar char="§"/>
            </a:pPr>
            <a:r>
              <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Education</a:t>
            </a:r>
          </a:p>
          <a:p>
            <a:pPr marL="285750" indent="-285750" algn="l">
              <a:spcBef>
                <a:spcPts val="600"/>
              </a:spcBef>
              <a:buFont typeface="Wingdings" panose="05000000000000000000" pitchFamily="2" charset="2"/>
              <a:buChar char="§"/>
            </a:pPr>
            <a:r>
              <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Entrepreneurship</a:t>
            </a:r>
            <a:endPar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9" name="Text Placeholder 38">
            <a:extLst>
              <a:ext uri="{FF2B5EF4-FFF2-40B4-BE49-F238E27FC236}">
                <a16:creationId xmlns:a16="http://schemas.microsoft.com/office/drawing/2014/main" id="{95EB9CB0-A6DB-48B5-B907-9E581BE0B00A}"/>
              </a:ext>
            </a:extLst>
          </p:cNvPr>
          <p:cNvSpPr>
            <a:spLocks noGrp="1"/>
          </p:cNvSpPr>
          <p:nvPr>
            <p:ph type="body" sz="quarter" idx="25"/>
          </p:nvPr>
        </p:nvSpPr>
        <p:spPr>
          <a:xfrm>
            <a:off x="6318499" y="4606716"/>
            <a:ext cx="1828800" cy="1828800"/>
          </a:xfrm>
          <a:effectLst>
            <a:outerShdw blurRad="127000" dist="254000" dir="3000000" algn="ctr" rotWithShape="0">
              <a:srgbClr val="000000">
                <a:alpha val="43137"/>
              </a:srgbClr>
            </a:outerShdw>
          </a:effectLst>
        </p:spPr>
        <p:txBody>
          <a:bodyPr>
            <a:normAutofit/>
          </a:bodyPr>
          <a:lstStyle/>
          <a:p>
            <a:r>
              <a:rPr lang="en-US" sz="2000" b="1" dirty="0">
                <a:latin typeface="Calibri" panose="020F0502020204030204" pitchFamily="34" charset="0"/>
                <a:cs typeface="Calibri" panose="020F0502020204030204" pitchFamily="34" charset="0"/>
              </a:rPr>
              <a:t>Continuum of Service</a:t>
            </a:r>
          </a:p>
        </p:txBody>
      </p:sp>
      <p:sp>
        <p:nvSpPr>
          <p:cNvPr id="42" name="Text Placeholder 41">
            <a:extLst>
              <a:ext uri="{FF2B5EF4-FFF2-40B4-BE49-F238E27FC236}">
                <a16:creationId xmlns:a16="http://schemas.microsoft.com/office/drawing/2014/main" id="{D4581D56-38D2-4FB6-B004-2E141AB9E8FF}"/>
              </a:ext>
            </a:extLst>
          </p:cNvPr>
          <p:cNvSpPr>
            <a:spLocks noGrp="1"/>
          </p:cNvSpPr>
          <p:nvPr>
            <p:ph type="body" sz="quarter" idx="24"/>
          </p:nvPr>
        </p:nvSpPr>
        <p:spPr>
          <a:xfrm>
            <a:off x="8727445" y="4606716"/>
            <a:ext cx="1828800" cy="1828800"/>
          </a:xfrm>
          <a:effectLst>
            <a:outerShdw blurRad="127000" dist="254000" dir="3000000" algn="ctr" rotWithShape="0">
              <a:srgbClr val="000000">
                <a:alpha val="43137"/>
              </a:srgbClr>
            </a:outerShdw>
          </a:effectLst>
        </p:spPr>
        <p:txBody>
          <a:bodyPr>
            <a:normAutofit/>
          </a:bodyPr>
          <a:lstStyle/>
          <a:p>
            <a:r>
              <a:rPr lang="en-US" sz="2400" b="1" dirty="0">
                <a:latin typeface="Calibri" panose="020F0502020204030204" pitchFamily="34" charset="0"/>
                <a:cs typeface="Calibri" panose="020F0502020204030204" pitchFamily="34" charset="0"/>
              </a:rPr>
              <a:t>Capstone</a:t>
            </a:r>
          </a:p>
        </p:txBody>
      </p:sp>
      <p:sp>
        <p:nvSpPr>
          <p:cNvPr id="49" name="Text Placeholder 5">
            <a:extLst>
              <a:ext uri="{FF2B5EF4-FFF2-40B4-BE49-F238E27FC236}">
                <a16:creationId xmlns:a16="http://schemas.microsoft.com/office/drawing/2014/main" id="{08093B8A-3F49-4259-8382-FA19A069D329}"/>
              </a:ext>
            </a:extLst>
          </p:cNvPr>
          <p:cNvSpPr txBox="1">
            <a:spLocks/>
          </p:cNvSpPr>
          <p:nvPr/>
        </p:nvSpPr>
        <p:spPr>
          <a:xfrm>
            <a:off x="5598606" y="447481"/>
            <a:ext cx="1828800" cy="1828800"/>
          </a:xfrm>
          <a:prstGeom prst="ellipse">
            <a:avLst/>
          </a:prstGeom>
          <a:solidFill>
            <a:srgbClr val="BAC82F"/>
          </a:solidFill>
          <a:ln w="72390">
            <a:solidFill>
              <a:schemeClr val="bg1"/>
            </a:solidFill>
          </a:ln>
          <a:effectLst>
            <a:outerShdw blurRad="127000" dist="254000" dir="3000000" algn="ctr" rotWithShape="0">
              <a:srgbClr val="000000">
                <a:alpha val="43137"/>
              </a:srgbClr>
            </a:outerShdw>
          </a:effectLst>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ru-RU" sz="2200" kern="1200" dirty="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454D55"/>
                </a:solidFill>
                <a:effectLst/>
                <a:uLnTx/>
                <a:uFillTx/>
                <a:latin typeface="Calibri" panose="020F0502020204030204" pitchFamily="34" charset="0"/>
                <a:ea typeface="+mn-ea"/>
                <a:cs typeface="Calibri" panose="020F0502020204030204" pitchFamily="34" charset="0"/>
              </a:rPr>
              <a:t>Pre-Separation Counseling</a:t>
            </a:r>
          </a:p>
        </p:txBody>
      </p:sp>
      <p:sp>
        <p:nvSpPr>
          <p:cNvPr id="56" name="Isosceles Triangle 55">
            <a:extLst>
              <a:ext uri="{FF2B5EF4-FFF2-40B4-BE49-F238E27FC236}">
                <a16:creationId xmlns:a16="http://schemas.microsoft.com/office/drawing/2014/main" id="{05E88C90-C982-4C46-BA10-650B3BE7F878}"/>
              </a:ext>
            </a:extLst>
          </p:cNvPr>
          <p:cNvSpPr/>
          <p:nvPr/>
        </p:nvSpPr>
        <p:spPr>
          <a:xfrm rot="5400000">
            <a:off x="9910489" y="1237226"/>
            <a:ext cx="269904" cy="276786"/>
          </a:xfrm>
          <a:prstGeom prst="triangle">
            <a:avLst/>
          </a:prstGeom>
          <a:solidFill>
            <a:srgbClr val="B2ECF8"/>
          </a:solidFill>
          <a:ln w="7239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cxnSp>
        <p:nvCxnSpPr>
          <p:cNvPr id="60" name="Straight Connector 59">
            <a:extLst>
              <a:ext uri="{FF2B5EF4-FFF2-40B4-BE49-F238E27FC236}">
                <a16:creationId xmlns:a16="http://schemas.microsoft.com/office/drawing/2014/main" id="{1BC70D29-C8C1-4F0F-96D3-943C2CBE7FB2}"/>
              </a:ext>
            </a:extLst>
          </p:cNvPr>
          <p:cNvCxnSpPr>
            <a:cxnSpLocks/>
          </p:cNvCxnSpPr>
          <p:nvPr/>
        </p:nvCxnSpPr>
        <p:spPr>
          <a:xfrm flipH="1">
            <a:off x="7738903" y="1207698"/>
            <a:ext cx="3382" cy="350470"/>
          </a:xfrm>
          <a:prstGeom prst="line">
            <a:avLst/>
          </a:prstGeom>
          <a:ln w="76200">
            <a:solidFill>
              <a:srgbClr val="B2ECF8"/>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9CB08A-FF78-4071-8371-BB188EA62DFB}"/>
              </a:ext>
            </a:extLst>
          </p:cNvPr>
          <p:cNvCxnSpPr>
            <a:cxnSpLocks/>
          </p:cNvCxnSpPr>
          <p:nvPr/>
        </p:nvCxnSpPr>
        <p:spPr>
          <a:xfrm>
            <a:off x="6874994" y="3248526"/>
            <a:ext cx="0" cy="360947"/>
          </a:xfrm>
          <a:prstGeom prst="line">
            <a:avLst/>
          </a:prstGeom>
          <a:ln w="76200">
            <a:solidFill>
              <a:srgbClr val="B2ECF8"/>
            </a:solidFill>
            <a:prstDash val="solid"/>
          </a:ln>
        </p:spPr>
        <p:style>
          <a:lnRef idx="1">
            <a:schemeClr val="accent1"/>
          </a:lnRef>
          <a:fillRef idx="0">
            <a:schemeClr val="accent1"/>
          </a:fillRef>
          <a:effectRef idx="0">
            <a:schemeClr val="accent1"/>
          </a:effectRef>
          <a:fontRef idx="minor">
            <a:schemeClr val="tx1"/>
          </a:fontRef>
        </p:style>
      </p:cxnSp>
      <p:sp>
        <p:nvSpPr>
          <p:cNvPr id="65" name="Text Placeholder 28">
            <a:extLst>
              <a:ext uri="{FF2B5EF4-FFF2-40B4-BE49-F238E27FC236}">
                <a16:creationId xmlns:a16="http://schemas.microsoft.com/office/drawing/2014/main" id="{F7887366-A57C-4A4E-AD46-2EC8E2BC3374}"/>
              </a:ext>
            </a:extLst>
          </p:cNvPr>
          <p:cNvSpPr txBox="1">
            <a:spLocks/>
          </p:cNvSpPr>
          <p:nvPr/>
        </p:nvSpPr>
        <p:spPr>
          <a:xfrm>
            <a:off x="1999078" y="2637947"/>
            <a:ext cx="1903423" cy="1828800"/>
          </a:xfrm>
          <a:prstGeom prst="ellipse">
            <a:avLst/>
          </a:prstGeom>
          <a:solidFill>
            <a:schemeClr val="bg1"/>
          </a:solidFill>
          <a:ln w="72390">
            <a:solidFill>
              <a:schemeClr val="tx2"/>
            </a:solidFill>
          </a:ln>
          <a:effectLst>
            <a:outerShdw blurRad="127000" dist="266700" dir="3000000" algn="ctr" rotWithShape="0">
              <a:srgbClr val="000000">
                <a:alpha val="43137"/>
              </a:srgbClr>
            </a:outerShdw>
          </a:effectLst>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51E2D"/>
                </a:solidFill>
                <a:effectLst/>
                <a:uLnTx/>
                <a:uFillTx/>
                <a:latin typeface="Calibri" panose="020F0502020204030204" pitchFamily="34" charset="0"/>
                <a:ea typeface="+mn-ea"/>
                <a:cs typeface="Calibri" panose="020F0502020204030204" pitchFamily="34" charset="0"/>
              </a:rPr>
              <a:t>DOL Employment Fundamentals of Career Transition</a:t>
            </a:r>
          </a:p>
        </p:txBody>
      </p:sp>
      <p:sp>
        <p:nvSpPr>
          <p:cNvPr id="66" name="Text Placeholder 19">
            <a:extLst>
              <a:ext uri="{FF2B5EF4-FFF2-40B4-BE49-F238E27FC236}">
                <a16:creationId xmlns:a16="http://schemas.microsoft.com/office/drawing/2014/main" id="{E575A11B-ACB2-4590-8F14-76A675AA6E9F}"/>
              </a:ext>
            </a:extLst>
          </p:cNvPr>
          <p:cNvSpPr txBox="1">
            <a:spLocks/>
          </p:cNvSpPr>
          <p:nvPr/>
        </p:nvSpPr>
        <p:spPr>
          <a:xfrm>
            <a:off x="7098152" y="2588736"/>
            <a:ext cx="1828800" cy="1828800"/>
          </a:xfrm>
          <a:prstGeom prst="ellipse">
            <a:avLst/>
          </a:prstGeom>
          <a:solidFill>
            <a:schemeClr val="bg1"/>
          </a:solidFill>
          <a:ln w="72390">
            <a:solidFill>
              <a:schemeClr val="bg2"/>
            </a:solidFill>
          </a:ln>
          <a:effectLst>
            <a:outerShdw blurRad="127000" dist="254000" dir="3000000" algn="ctr" rotWithShape="0">
              <a:srgbClr val="000000">
                <a:alpha val="43137"/>
              </a:srgbClr>
            </a:outerShdw>
          </a:effectLst>
        </p:spPr>
        <p:txBody>
          <a:bodyPr vert="horz" lIns="0" tIns="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3000" kern="1200">
                <a:solidFill>
                  <a:srgbClr val="454D5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54D55"/>
                </a:solidFill>
                <a:effectLst/>
                <a:uLnTx/>
                <a:uFillTx/>
                <a:latin typeface="Calibri" panose="020F0502020204030204" pitchFamily="34" charset="0"/>
                <a:ea typeface="+mn-ea"/>
                <a:cs typeface="Calibri" panose="020F0502020204030204" pitchFamily="34" charset="0"/>
              </a:rPr>
              <a:t>Financial Planning for Transition</a:t>
            </a:r>
          </a:p>
        </p:txBody>
      </p:sp>
      <p:cxnSp>
        <p:nvCxnSpPr>
          <p:cNvPr id="21" name="Straight Connector 20">
            <a:extLst>
              <a:ext uri="{FF2B5EF4-FFF2-40B4-BE49-F238E27FC236}">
                <a16:creationId xmlns:a16="http://schemas.microsoft.com/office/drawing/2014/main" id="{1BC70D29-C8C1-4F0F-96D3-943C2CBE7FB2}"/>
              </a:ext>
            </a:extLst>
          </p:cNvPr>
          <p:cNvCxnSpPr>
            <a:cxnSpLocks/>
          </p:cNvCxnSpPr>
          <p:nvPr/>
        </p:nvCxnSpPr>
        <p:spPr>
          <a:xfrm>
            <a:off x="5387934" y="1207698"/>
            <a:ext cx="0" cy="350471"/>
          </a:xfrm>
          <a:prstGeom prst="line">
            <a:avLst/>
          </a:prstGeom>
          <a:ln w="76200">
            <a:solidFill>
              <a:srgbClr val="B2ECF8"/>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C70D29-C8C1-4F0F-96D3-943C2CBE7FB2}"/>
              </a:ext>
            </a:extLst>
          </p:cNvPr>
          <p:cNvCxnSpPr>
            <a:cxnSpLocks/>
          </p:cNvCxnSpPr>
          <p:nvPr/>
        </p:nvCxnSpPr>
        <p:spPr>
          <a:xfrm>
            <a:off x="4281320" y="3259002"/>
            <a:ext cx="0" cy="350471"/>
          </a:xfrm>
          <a:prstGeom prst="line">
            <a:avLst/>
          </a:prstGeom>
          <a:ln w="76200">
            <a:solidFill>
              <a:srgbClr val="B2ECF8"/>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70D29-C8C1-4F0F-96D3-943C2CBE7FB2}"/>
              </a:ext>
            </a:extLst>
          </p:cNvPr>
          <p:cNvCxnSpPr>
            <a:cxnSpLocks/>
          </p:cNvCxnSpPr>
          <p:nvPr/>
        </p:nvCxnSpPr>
        <p:spPr>
          <a:xfrm flipH="1">
            <a:off x="2484536" y="4726291"/>
            <a:ext cx="344885" cy="79414"/>
          </a:xfrm>
          <a:prstGeom prst="line">
            <a:avLst/>
          </a:prstGeom>
          <a:ln w="76200">
            <a:solidFill>
              <a:srgbClr val="B2ECF8"/>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C70D29-C8C1-4F0F-96D3-943C2CBE7FB2}"/>
              </a:ext>
            </a:extLst>
          </p:cNvPr>
          <p:cNvCxnSpPr>
            <a:cxnSpLocks/>
          </p:cNvCxnSpPr>
          <p:nvPr/>
        </p:nvCxnSpPr>
        <p:spPr>
          <a:xfrm>
            <a:off x="6048475" y="5311671"/>
            <a:ext cx="0" cy="350471"/>
          </a:xfrm>
          <a:prstGeom prst="line">
            <a:avLst/>
          </a:prstGeom>
          <a:ln w="76200">
            <a:solidFill>
              <a:srgbClr val="B2ECF8"/>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C70D29-C8C1-4F0F-96D3-943C2CBE7FB2}"/>
              </a:ext>
            </a:extLst>
          </p:cNvPr>
          <p:cNvCxnSpPr>
            <a:cxnSpLocks/>
          </p:cNvCxnSpPr>
          <p:nvPr/>
        </p:nvCxnSpPr>
        <p:spPr>
          <a:xfrm>
            <a:off x="8432080" y="5311671"/>
            <a:ext cx="0" cy="350471"/>
          </a:xfrm>
          <a:prstGeom prst="line">
            <a:avLst/>
          </a:prstGeom>
          <a:ln w="76200">
            <a:solidFill>
              <a:srgbClr val="B2ECF8"/>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439" y="1182879"/>
            <a:ext cx="155747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NLT 365 days</a:t>
            </a:r>
          </a:p>
        </p:txBody>
      </p:sp>
      <p:sp>
        <p:nvSpPr>
          <p:cNvPr id="7" name="Rectangle 6"/>
          <p:cNvSpPr/>
          <p:nvPr/>
        </p:nvSpPr>
        <p:spPr>
          <a:xfrm>
            <a:off x="10732074" y="5292810"/>
            <a:ext cx="137819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NLT 90 </a:t>
            </a:r>
            <a:r>
              <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Days</a:t>
            </a:r>
            <a:endPar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30" name="TextBox 29">
            <a:extLst>
              <a:ext uri="{FF2B5EF4-FFF2-40B4-BE49-F238E27FC236}">
                <a16:creationId xmlns:a16="http://schemas.microsoft.com/office/drawing/2014/main" id="{578999A7-F73A-422A-A4BB-1006A5BBDC3B}"/>
              </a:ext>
            </a:extLst>
          </p:cNvPr>
          <p:cNvSpPr txBox="1"/>
          <p:nvPr/>
        </p:nvSpPr>
        <p:spPr>
          <a:xfrm>
            <a:off x="85778" y="6368633"/>
            <a:ext cx="1012662" cy="408623"/>
          </a:xfrm>
          <a:prstGeom prst="roundRect">
            <a:avLst/>
          </a:prstGeom>
          <a:solidFill>
            <a:sysClr val="windowText" lastClr="000000">
              <a:lumMod val="65000"/>
              <a:lumOff val="35000"/>
            </a:sysClr>
          </a:solidFill>
          <a:effectLst>
            <a:outerShdw blurRad="330200" dist="139700" dir="360000" algn="t"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PG, p. 2 </a:t>
            </a:r>
          </a:p>
        </p:txBody>
      </p:sp>
      <p:sp>
        <p:nvSpPr>
          <p:cNvPr id="33" name="Star: 5 Points 62">
            <a:extLst>
              <a:ext uri="{FF2B5EF4-FFF2-40B4-BE49-F238E27FC236}">
                <a16:creationId xmlns:a16="http://schemas.microsoft.com/office/drawing/2014/main" id="{C2BD7D39-0B99-4DA7-A82C-2A805EA89366}"/>
              </a:ext>
            </a:extLst>
          </p:cNvPr>
          <p:cNvSpPr/>
          <p:nvPr/>
        </p:nvSpPr>
        <p:spPr>
          <a:xfrm>
            <a:off x="9113898" y="1964388"/>
            <a:ext cx="1427361" cy="1065477"/>
          </a:xfrm>
          <a:prstGeom prst="star5">
            <a:avLst>
              <a:gd name="adj" fmla="val 22296"/>
              <a:gd name="hf" fmla="val 105146"/>
              <a:gd name="vf" fmla="val 110557"/>
            </a:avLst>
          </a:prstGeom>
          <a:solidFill>
            <a:srgbClr val="FF0000"/>
          </a:solidFill>
          <a:ln w="3175">
            <a:solidFill>
              <a:srgbClr val="000000"/>
            </a:solidFill>
          </a:ln>
          <a:effectLst>
            <a:outerShdw blurRad="165100" dist="127000" dir="342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rPr>
              <a:t>You are here</a:t>
            </a:r>
          </a:p>
        </p:txBody>
      </p:sp>
    </p:spTree>
    <p:extLst>
      <p:ext uri="{BB962C8B-B14F-4D97-AF65-F5344CB8AC3E}">
        <p14:creationId xmlns:p14="http://schemas.microsoft.com/office/powerpoint/2010/main" val="31679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1000"/>
                                        <p:tgtEl>
                                          <p:spTgt spid="14">
                                            <p:txEl>
                                              <p:pRg st="0" end="0"/>
                                            </p:txEl>
                                          </p:spTgt>
                                        </p:tgtEl>
                                      </p:cBhvr>
                                    </p:animEffect>
                                    <p:anim calcmode="lin" valueType="num">
                                      <p:cBhvr>
                                        <p:cTn id="3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1000"/>
                                        <p:tgtEl>
                                          <p:spTgt spid="16">
                                            <p:bg/>
                                          </p:spTgt>
                                        </p:tgtEl>
                                      </p:cBhvr>
                                    </p:animEffect>
                                    <p:anim calcmode="lin" valueType="num">
                                      <p:cBhvr>
                                        <p:cTn id="40" dur="1000" fill="hold"/>
                                        <p:tgtEl>
                                          <p:spTgt spid="16">
                                            <p:bg/>
                                          </p:spTgt>
                                        </p:tgtEl>
                                        <p:attrNameLst>
                                          <p:attrName>ppt_x</p:attrName>
                                        </p:attrNameLst>
                                      </p:cBhvr>
                                      <p:tavLst>
                                        <p:tav tm="0">
                                          <p:val>
                                            <p:strVal val="#ppt_x"/>
                                          </p:val>
                                        </p:tav>
                                        <p:tav tm="100000">
                                          <p:val>
                                            <p:strVal val="#ppt_x"/>
                                          </p:val>
                                        </p:tav>
                                      </p:tavLst>
                                    </p:anim>
                                    <p:anim calcmode="lin" valueType="num">
                                      <p:cBhvr>
                                        <p:cTn id="41" dur="1000" fill="hold"/>
                                        <p:tgtEl>
                                          <p:spTgt spid="16">
                                            <p:bg/>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1000"/>
                                        <p:tgtEl>
                                          <p:spTgt spid="16">
                                            <p:txEl>
                                              <p:pRg st="0" end="0"/>
                                            </p:txEl>
                                          </p:spTgt>
                                        </p:tgtEl>
                                      </p:cBhvr>
                                    </p:animEffect>
                                    <p:anim calcmode="lin" valueType="num">
                                      <p:cBhvr>
                                        <p:cTn id="4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1000"/>
                                        <p:tgtEl>
                                          <p:spTgt spid="20">
                                            <p:txEl>
                                              <p:pRg st="0" end="0"/>
                                            </p:txEl>
                                          </p:spTgt>
                                        </p:tgtEl>
                                      </p:cBhvr>
                                    </p:animEffect>
                                    <p:anim calcmode="lin" valueType="num">
                                      <p:cBhvr>
                                        <p:cTn id="5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bg/>
                                          </p:spTgt>
                                        </p:tgtEl>
                                        <p:attrNameLst>
                                          <p:attrName>style.visibility</p:attrName>
                                        </p:attrNameLst>
                                      </p:cBhvr>
                                      <p:to>
                                        <p:strVal val="visible"/>
                                      </p:to>
                                    </p:set>
                                    <p:animEffect transition="in" filter="fade">
                                      <p:cBhvr>
                                        <p:cTn id="56" dur="1000"/>
                                        <p:tgtEl>
                                          <p:spTgt spid="20">
                                            <p:bg/>
                                          </p:spTgt>
                                        </p:tgtEl>
                                      </p:cBhvr>
                                    </p:animEffect>
                                    <p:anim calcmode="lin" valueType="num">
                                      <p:cBhvr>
                                        <p:cTn id="57" dur="1000" fill="hold"/>
                                        <p:tgtEl>
                                          <p:spTgt spid="20">
                                            <p:bg/>
                                          </p:spTgt>
                                        </p:tgtEl>
                                        <p:attrNameLst>
                                          <p:attrName>ppt_x</p:attrName>
                                        </p:attrNameLst>
                                      </p:cBhvr>
                                      <p:tavLst>
                                        <p:tav tm="0">
                                          <p:val>
                                            <p:strVal val="#ppt_x"/>
                                          </p:val>
                                        </p:tav>
                                        <p:tav tm="100000">
                                          <p:val>
                                            <p:strVal val="#ppt_x"/>
                                          </p:val>
                                        </p:tav>
                                      </p:tavLst>
                                    </p:anim>
                                    <p:anim calcmode="lin" valueType="num">
                                      <p:cBhvr>
                                        <p:cTn id="58" dur="1000" fill="hold"/>
                                        <p:tgtEl>
                                          <p:spTgt spid="20">
                                            <p:bg/>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750"/>
                                        <p:tgtEl>
                                          <p:spTgt spid="66"/>
                                        </p:tgtEl>
                                      </p:cBhvr>
                                    </p:animEffect>
                                    <p:anim calcmode="lin" valueType="num">
                                      <p:cBhvr>
                                        <p:cTn id="62" dur="750" fill="hold"/>
                                        <p:tgtEl>
                                          <p:spTgt spid="66"/>
                                        </p:tgtEl>
                                        <p:attrNameLst>
                                          <p:attrName>ppt_x</p:attrName>
                                        </p:attrNameLst>
                                      </p:cBhvr>
                                      <p:tavLst>
                                        <p:tav tm="0">
                                          <p:val>
                                            <p:strVal val="#ppt_x"/>
                                          </p:val>
                                        </p:tav>
                                        <p:tav tm="100000">
                                          <p:val>
                                            <p:strVal val="#ppt_x"/>
                                          </p:val>
                                        </p:tav>
                                      </p:tavLst>
                                    </p:anim>
                                    <p:anim calcmode="lin" valueType="num">
                                      <p:cBhvr>
                                        <p:cTn id="63" dur="7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9">
                                            <p:bg/>
                                          </p:spTgt>
                                        </p:tgtEl>
                                        <p:attrNameLst>
                                          <p:attrName>style.visibility</p:attrName>
                                        </p:attrNameLst>
                                      </p:cBhvr>
                                      <p:to>
                                        <p:strVal val="visible"/>
                                      </p:to>
                                    </p:set>
                                    <p:animEffect transition="in" filter="fade">
                                      <p:cBhvr>
                                        <p:cTn id="68" dur="1000"/>
                                        <p:tgtEl>
                                          <p:spTgt spid="29">
                                            <p:bg/>
                                          </p:spTgt>
                                        </p:tgtEl>
                                      </p:cBhvr>
                                    </p:animEffect>
                                    <p:anim calcmode="lin" valueType="num">
                                      <p:cBhvr>
                                        <p:cTn id="69" dur="1000" fill="hold"/>
                                        <p:tgtEl>
                                          <p:spTgt spid="29">
                                            <p:bg/>
                                          </p:spTgt>
                                        </p:tgtEl>
                                        <p:attrNameLst>
                                          <p:attrName>ppt_x</p:attrName>
                                        </p:attrNameLst>
                                      </p:cBhvr>
                                      <p:tavLst>
                                        <p:tav tm="0">
                                          <p:val>
                                            <p:strVal val="#ppt_x"/>
                                          </p:val>
                                        </p:tav>
                                        <p:tav tm="100000">
                                          <p:val>
                                            <p:strVal val="#ppt_x"/>
                                          </p:val>
                                        </p:tav>
                                      </p:tavLst>
                                    </p:anim>
                                    <p:anim calcmode="lin" valueType="num">
                                      <p:cBhvr>
                                        <p:cTn id="70" dur="1000" fill="hold"/>
                                        <p:tgtEl>
                                          <p:spTgt spid="29">
                                            <p:bg/>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9">
                                            <p:txEl>
                                              <p:pRg st="0" end="0"/>
                                            </p:txEl>
                                          </p:spTgt>
                                        </p:tgtEl>
                                        <p:attrNameLst>
                                          <p:attrName>style.visibility</p:attrName>
                                        </p:attrNameLst>
                                      </p:cBhvr>
                                      <p:to>
                                        <p:strVal val="visible"/>
                                      </p:to>
                                    </p:set>
                                    <p:animEffect transition="in" filter="fade">
                                      <p:cBhvr>
                                        <p:cTn id="73" dur="1000"/>
                                        <p:tgtEl>
                                          <p:spTgt spid="29">
                                            <p:txEl>
                                              <p:pRg st="0" end="0"/>
                                            </p:txEl>
                                          </p:spTgt>
                                        </p:tgtEl>
                                      </p:cBhvr>
                                    </p:animEffect>
                                    <p:anim calcmode="lin" valueType="num">
                                      <p:cBhvr>
                                        <p:cTn id="74"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6">
                                            <p:bg/>
                                          </p:spTgt>
                                        </p:tgtEl>
                                        <p:attrNameLst>
                                          <p:attrName>style.visibility</p:attrName>
                                        </p:attrNameLst>
                                      </p:cBhvr>
                                      <p:to>
                                        <p:strVal val="visible"/>
                                      </p:to>
                                    </p:set>
                                    <p:animEffect transition="in" filter="fade">
                                      <p:cBhvr>
                                        <p:cTn id="87" dur="1000"/>
                                        <p:tgtEl>
                                          <p:spTgt spid="36">
                                            <p:bg/>
                                          </p:spTgt>
                                        </p:tgtEl>
                                      </p:cBhvr>
                                    </p:animEffect>
                                    <p:anim calcmode="lin" valueType="num">
                                      <p:cBhvr>
                                        <p:cTn id="88" dur="1000" fill="hold"/>
                                        <p:tgtEl>
                                          <p:spTgt spid="36">
                                            <p:bg/>
                                          </p:spTgt>
                                        </p:tgtEl>
                                        <p:attrNameLst>
                                          <p:attrName>ppt_x</p:attrName>
                                        </p:attrNameLst>
                                      </p:cBhvr>
                                      <p:tavLst>
                                        <p:tav tm="0">
                                          <p:val>
                                            <p:strVal val="#ppt_x"/>
                                          </p:val>
                                        </p:tav>
                                        <p:tav tm="100000">
                                          <p:val>
                                            <p:strVal val="#ppt_x"/>
                                          </p:val>
                                        </p:tav>
                                      </p:tavLst>
                                    </p:anim>
                                    <p:anim calcmode="lin" valueType="num">
                                      <p:cBhvr>
                                        <p:cTn id="89" dur="1000" fill="hold"/>
                                        <p:tgtEl>
                                          <p:spTgt spid="36">
                                            <p:bg/>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fade">
                                      <p:cBhvr>
                                        <p:cTn id="92" dur="1000"/>
                                        <p:tgtEl>
                                          <p:spTgt spid="36">
                                            <p:txEl>
                                              <p:pRg st="0" end="0"/>
                                            </p:txEl>
                                          </p:spTgt>
                                        </p:tgtEl>
                                      </p:cBhvr>
                                    </p:animEffect>
                                    <p:anim calcmode="lin" valueType="num">
                                      <p:cBhvr>
                                        <p:cTn id="9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1000"/>
                                        <p:tgtEl>
                                          <p:spTgt spid="37">
                                            <p:txEl>
                                              <p:pRg st="0" end="0"/>
                                            </p:txEl>
                                          </p:spTgt>
                                        </p:tgtEl>
                                      </p:cBhvr>
                                    </p:animEffect>
                                    <p:anim calcmode="lin" valueType="num">
                                      <p:cBhvr>
                                        <p:cTn id="100"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01" dur="1000" fill="hold"/>
                                        <p:tgtEl>
                                          <p:spTgt spid="37">
                                            <p:txEl>
                                              <p:pRg st="0" end="0"/>
                                            </p:tx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7">
                                            <p:txEl>
                                              <p:pRg st="1" end="1"/>
                                            </p:txEl>
                                          </p:spTgt>
                                        </p:tgtEl>
                                        <p:attrNameLst>
                                          <p:attrName>style.visibility</p:attrName>
                                        </p:attrNameLst>
                                      </p:cBhvr>
                                      <p:to>
                                        <p:strVal val="visible"/>
                                      </p:to>
                                    </p:set>
                                    <p:animEffect transition="in" filter="fade">
                                      <p:cBhvr>
                                        <p:cTn id="104" dur="1000"/>
                                        <p:tgtEl>
                                          <p:spTgt spid="37">
                                            <p:txEl>
                                              <p:pRg st="1" end="1"/>
                                            </p:txEl>
                                          </p:spTgt>
                                        </p:tgtEl>
                                      </p:cBhvr>
                                    </p:animEffect>
                                    <p:anim calcmode="lin" valueType="num">
                                      <p:cBhvr>
                                        <p:cTn id="105"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37">
                                            <p:txEl>
                                              <p:pRg st="1" end="1"/>
                                            </p:txEl>
                                          </p:spTgt>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xEl>
                                              <p:pRg st="2" end="2"/>
                                            </p:txEl>
                                          </p:spTgt>
                                        </p:tgtEl>
                                        <p:attrNameLst>
                                          <p:attrName>style.visibility</p:attrName>
                                        </p:attrNameLst>
                                      </p:cBhvr>
                                      <p:to>
                                        <p:strVal val="visible"/>
                                      </p:to>
                                    </p:set>
                                    <p:animEffect transition="in" filter="fade">
                                      <p:cBhvr>
                                        <p:cTn id="109" dur="1000"/>
                                        <p:tgtEl>
                                          <p:spTgt spid="37">
                                            <p:txEl>
                                              <p:pRg st="2" end="2"/>
                                            </p:txEl>
                                          </p:spTgt>
                                        </p:tgtEl>
                                      </p:cBhvr>
                                    </p:animEffect>
                                    <p:anim calcmode="lin" valueType="num">
                                      <p:cBhvr>
                                        <p:cTn id="110"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11" dur="1000" fill="hold"/>
                                        <p:tgtEl>
                                          <p:spTgt spid="37">
                                            <p:txEl>
                                              <p:pRg st="2" end="2"/>
                                            </p:txEl>
                                          </p:spTgt>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7">
                                            <p:txEl>
                                              <p:pRg st="3" end="3"/>
                                            </p:txEl>
                                          </p:spTgt>
                                        </p:tgtEl>
                                        <p:attrNameLst>
                                          <p:attrName>style.visibility</p:attrName>
                                        </p:attrNameLst>
                                      </p:cBhvr>
                                      <p:to>
                                        <p:strVal val="visible"/>
                                      </p:to>
                                    </p:set>
                                    <p:animEffect transition="in" filter="fade">
                                      <p:cBhvr>
                                        <p:cTn id="114" dur="1000"/>
                                        <p:tgtEl>
                                          <p:spTgt spid="37">
                                            <p:txEl>
                                              <p:pRg st="3" end="3"/>
                                            </p:txEl>
                                          </p:spTgt>
                                        </p:tgtEl>
                                      </p:cBhvr>
                                    </p:animEffect>
                                    <p:anim calcmode="lin" valueType="num">
                                      <p:cBhvr>
                                        <p:cTn id="115"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16"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39">
                                            <p:bg/>
                                          </p:spTgt>
                                        </p:tgtEl>
                                        <p:attrNameLst>
                                          <p:attrName>style.visibility</p:attrName>
                                        </p:attrNameLst>
                                      </p:cBhvr>
                                      <p:to>
                                        <p:strVal val="visible"/>
                                      </p:to>
                                    </p:set>
                                    <p:animEffect transition="in" filter="fade">
                                      <p:cBhvr>
                                        <p:cTn id="121" dur="1000"/>
                                        <p:tgtEl>
                                          <p:spTgt spid="39">
                                            <p:bg/>
                                          </p:spTgt>
                                        </p:tgtEl>
                                      </p:cBhvr>
                                    </p:animEffect>
                                    <p:anim calcmode="lin" valueType="num">
                                      <p:cBhvr>
                                        <p:cTn id="122" dur="1000" fill="hold"/>
                                        <p:tgtEl>
                                          <p:spTgt spid="39">
                                            <p:bg/>
                                          </p:spTgt>
                                        </p:tgtEl>
                                        <p:attrNameLst>
                                          <p:attrName>ppt_x</p:attrName>
                                        </p:attrNameLst>
                                      </p:cBhvr>
                                      <p:tavLst>
                                        <p:tav tm="0">
                                          <p:val>
                                            <p:strVal val="#ppt_x"/>
                                          </p:val>
                                        </p:tav>
                                        <p:tav tm="100000">
                                          <p:val>
                                            <p:strVal val="#ppt_x"/>
                                          </p:val>
                                        </p:tav>
                                      </p:tavLst>
                                    </p:anim>
                                    <p:anim calcmode="lin" valueType="num">
                                      <p:cBhvr>
                                        <p:cTn id="123" dur="1000" fill="hold"/>
                                        <p:tgtEl>
                                          <p:spTgt spid="39">
                                            <p:bg/>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9">
                                            <p:txEl>
                                              <p:pRg st="0" end="0"/>
                                            </p:txEl>
                                          </p:spTgt>
                                        </p:tgtEl>
                                        <p:attrNameLst>
                                          <p:attrName>style.visibility</p:attrName>
                                        </p:attrNameLst>
                                      </p:cBhvr>
                                      <p:to>
                                        <p:strVal val="visible"/>
                                      </p:to>
                                    </p:set>
                                    <p:animEffect transition="in" filter="fade">
                                      <p:cBhvr>
                                        <p:cTn id="126" dur="1000"/>
                                        <p:tgtEl>
                                          <p:spTgt spid="39">
                                            <p:txEl>
                                              <p:pRg st="0" end="0"/>
                                            </p:txEl>
                                          </p:spTgt>
                                        </p:tgtEl>
                                      </p:cBhvr>
                                    </p:animEffect>
                                    <p:anim calcmode="lin" valueType="num">
                                      <p:cBhvr>
                                        <p:cTn id="127"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8"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2">
                                            <p:bg/>
                                          </p:spTgt>
                                        </p:tgtEl>
                                        <p:attrNameLst>
                                          <p:attrName>style.visibility</p:attrName>
                                        </p:attrNameLst>
                                      </p:cBhvr>
                                      <p:to>
                                        <p:strVal val="visible"/>
                                      </p:to>
                                    </p:set>
                                    <p:animEffect transition="in" filter="fade">
                                      <p:cBhvr>
                                        <p:cTn id="133" dur="1000"/>
                                        <p:tgtEl>
                                          <p:spTgt spid="42">
                                            <p:bg/>
                                          </p:spTgt>
                                        </p:tgtEl>
                                      </p:cBhvr>
                                    </p:animEffect>
                                    <p:anim calcmode="lin" valueType="num">
                                      <p:cBhvr>
                                        <p:cTn id="134" dur="1000" fill="hold"/>
                                        <p:tgtEl>
                                          <p:spTgt spid="42">
                                            <p:bg/>
                                          </p:spTgt>
                                        </p:tgtEl>
                                        <p:attrNameLst>
                                          <p:attrName>ppt_x</p:attrName>
                                        </p:attrNameLst>
                                      </p:cBhvr>
                                      <p:tavLst>
                                        <p:tav tm="0">
                                          <p:val>
                                            <p:strVal val="#ppt_x"/>
                                          </p:val>
                                        </p:tav>
                                        <p:tav tm="100000">
                                          <p:val>
                                            <p:strVal val="#ppt_x"/>
                                          </p:val>
                                        </p:tav>
                                      </p:tavLst>
                                    </p:anim>
                                    <p:anim calcmode="lin" valueType="num">
                                      <p:cBhvr>
                                        <p:cTn id="135" dur="1000" fill="hold"/>
                                        <p:tgtEl>
                                          <p:spTgt spid="42">
                                            <p:bg/>
                                          </p:spTgt>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42">
                                            <p:txEl>
                                              <p:pRg st="0" end="0"/>
                                            </p:txEl>
                                          </p:spTgt>
                                        </p:tgtEl>
                                        <p:attrNameLst>
                                          <p:attrName>style.visibility</p:attrName>
                                        </p:attrNameLst>
                                      </p:cBhvr>
                                      <p:to>
                                        <p:strVal val="visible"/>
                                      </p:to>
                                    </p:set>
                                    <p:animEffect transition="in" filter="fade">
                                      <p:cBhvr>
                                        <p:cTn id="138" dur="1000"/>
                                        <p:tgtEl>
                                          <p:spTgt spid="42">
                                            <p:txEl>
                                              <p:pRg st="0" end="0"/>
                                            </p:txEl>
                                          </p:spTgt>
                                        </p:tgtEl>
                                      </p:cBhvr>
                                    </p:animEffect>
                                    <p:anim calcmode="lin" valueType="num">
                                      <p:cBhvr>
                                        <p:cTn id="139"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40" dur="1000" fill="hold"/>
                                        <p:tgtEl>
                                          <p:spTgt spid="42">
                                            <p:txEl>
                                              <p:pRg st="0" end="0"/>
                                            </p:txEl>
                                          </p:spTgt>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fade">
                                      <p:cBhvr>
                                        <p:cTn id="143" dur="1000"/>
                                        <p:tgtEl>
                                          <p:spTgt spid="7"/>
                                        </p:tgtEl>
                                      </p:cBhvr>
                                    </p:animEffect>
                                    <p:anim calcmode="lin" valueType="num">
                                      <p:cBhvr>
                                        <p:cTn id="144" dur="1000" fill="hold"/>
                                        <p:tgtEl>
                                          <p:spTgt spid="7"/>
                                        </p:tgtEl>
                                        <p:attrNameLst>
                                          <p:attrName>ppt_x</p:attrName>
                                        </p:attrNameLst>
                                      </p:cBhvr>
                                      <p:tavLst>
                                        <p:tav tm="0">
                                          <p:val>
                                            <p:strVal val="#ppt_x"/>
                                          </p:val>
                                        </p:tav>
                                        <p:tav tm="100000">
                                          <p:val>
                                            <p:strVal val="#ppt_x"/>
                                          </p:val>
                                        </p:tav>
                                      </p:tavLst>
                                    </p:anim>
                                    <p:anim calcmode="lin" valueType="num">
                                      <p:cBhvr>
                                        <p:cTn id="145" dur="1000" fill="hold"/>
                                        <p:tgtEl>
                                          <p:spTgt spid="7"/>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4" grpId="0" build="p"/>
      <p:bldP spid="16" grpId="0" uiExpand="1" build="p" animBg="1"/>
      <p:bldP spid="20" grpId="0" uiExpand="1" build="p" animBg="1"/>
      <p:bldP spid="29" grpId="0" uiExpand="1" build="p" animBg="1"/>
      <p:bldP spid="36" grpId="0" uiExpand="1" build="p" animBg="1"/>
      <p:bldP spid="37" grpId="0" uiExpand="1" build="p"/>
      <p:bldP spid="39" grpId="0" uiExpand="1" build="p" animBg="1"/>
      <p:bldP spid="42" grpId="0" uiExpand="1" build="p" animBg="1"/>
      <p:bldP spid="49" grpId="0" animBg="1"/>
      <p:bldP spid="56" grpId="0" animBg="1"/>
      <p:bldP spid="65" grpId="0" animBg="1"/>
      <p:bldP spid="66" grpId="0" animBg="1"/>
      <p:bldP spid="4" grpId="0"/>
      <p:bldP spid="7"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9478" y="1961679"/>
            <a:ext cx="5554014" cy="1143000"/>
          </a:xfrm>
        </p:spPr>
        <p:txBody>
          <a:bodyPr>
            <a:normAutofit fontScale="90000"/>
          </a:bodyPr>
          <a:lstStyle/>
          <a:p>
            <a:r>
              <a:rPr lang="en-US" sz="6700" b="1" dirty="0">
                <a:solidFill>
                  <a:schemeClr val="bg1"/>
                </a:solidFill>
                <a:latin typeface="Franklin Gothic Medium" panose="020B0603020102020204" pitchFamily="34" charset="0"/>
              </a:rPr>
              <a:t>MOC </a:t>
            </a:r>
            <a:br>
              <a:rPr lang="en-US" sz="6700" b="1" dirty="0">
                <a:solidFill>
                  <a:schemeClr val="bg1"/>
                </a:solidFill>
                <a:latin typeface="Franklin Gothic Medium" panose="020B0603020102020204" pitchFamily="34" charset="0"/>
              </a:rPr>
            </a:br>
            <a:r>
              <a:rPr lang="en-US" sz="6700" b="1" dirty="0">
                <a:solidFill>
                  <a:schemeClr val="bg1"/>
                </a:solidFill>
                <a:latin typeface="Franklin Gothic Medium" panose="020B0603020102020204" pitchFamily="34" charset="0"/>
              </a:rPr>
              <a:t>CROSSWALK</a:t>
            </a:r>
            <a:br>
              <a:rPr lang="en-US" sz="6700" b="1" dirty="0">
                <a:solidFill>
                  <a:schemeClr val="bg1"/>
                </a:solidFill>
                <a:latin typeface="Franklin Gothic Medium" panose="020B0603020102020204" pitchFamily="34" charset="0"/>
              </a:rPr>
            </a:br>
            <a:br>
              <a:rPr lang="en-US" sz="6700" b="1" dirty="0">
                <a:solidFill>
                  <a:srgbClr val="001746"/>
                </a:solidFill>
                <a:latin typeface="Franklin Gothic Medium" panose="020B0603020102020204" pitchFamily="34" charset="0"/>
              </a:rPr>
            </a:br>
            <a:br>
              <a:rPr lang="en-US" sz="5400" b="1" dirty="0">
                <a:solidFill>
                  <a:srgbClr val="001746"/>
                </a:solidFill>
                <a:latin typeface="Franklin Gothic Medium" panose="020B0603020102020204" pitchFamily="34" charset="0"/>
              </a:rPr>
            </a:br>
            <a:endParaRPr lang="en-US" sz="5400" b="1" dirty="0">
              <a:solidFill>
                <a:srgbClr val="001746"/>
              </a:solidFill>
              <a:latin typeface="Franklin Gothic Medium" panose="020B0603020102020204" pitchFamily="34" charset="0"/>
            </a:endParaRPr>
          </a:p>
        </p:txBody>
      </p:sp>
      <p:sp>
        <p:nvSpPr>
          <p:cNvPr id="6" name="TextBox 5"/>
          <p:cNvSpPr txBox="1"/>
          <p:nvPr/>
        </p:nvSpPr>
        <p:spPr>
          <a:xfrm>
            <a:off x="5668022" y="5880444"/>
            <a:ext cx="5685777" cy="671851"/>
          </a:xfrm>
          <a:prstGeom prst="rect">
            <a:avLst/>
          </a:prstGeom>
          <a:noFill/>
        </p:spPr>
        <p:txBody>
          <a:bodyPr wrap="square" rtlCol="0">
            <a:spAutoFit/>
          </a:bodyPr>
          <a:lstStyle/>
          <a:p>
            <a:pPr marL="914400" marR="0" lvl="2" indent="0" algn="l" defTabSz="4572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Influences</a:t>
            </a:r>
            <a:r>
              <a:rPr kumimoji="0" lang="en-US" sz="2800" i="0" u="none" strike="noStrike" kern="1200" cap="none" spc="0" normalizeH="0" noProof="0" dirty="0">
                <a:ln>
                  <a:noFill/>
                </a:ln>
                <a:solidFill>
                  <a:prstClr val="white"/>
                </a:solidFill>
                <a:effectLst/>
                <a:uLnTx/>
                <a:uFillTx/>
                <a:latin typeface="Calibri" panose="020F0502020204030204"/>
                <a:ea typeface="+mn-ea"/>
                <a:cs typeface="+mn-cs"/>
              </a:rPr>
              <a:t> on Career Selection</a:t>
            </a:r>
            <a:endPar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a:off x="5668023" y="147684"/>
            <a:ext cx="4562788" cy="671851"/>
          </a:xfrm>
          <a:prstGeom prst="rect">
            <a:avLst/>
          </a:prstGeom>
        </p:spPr>
        <p:txBody>
          <a:bodyPr wrap="none">
            <a:spAutoFit/>
          </a:bodyPr>
          <a:lstStyle/>
          <a:p>
            <a:pPr marL="914400" marR="0" lvl="2" indent="0" algn="l" defTabSz="4572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MOC Crosswalk Process</a:t>
            </a:r>
          </a:p>
        </p:txBody>
      </p:sp>
      <p:sp>
        <p:nvSpPr>
          <p:cNvPr id="10" name="Rectangle 9"/>
          <p:cNvSpPr/>
          <p:nvPr/>
        </p:nvSpPr>
        <p:spPr>
          <a:xfrm>
            <a:off x="5668023" y="1128758"/>
            <a:ext cx="3573286" cy="738664"/>
          </a:xfrm>
          <a:prstGeom prst="rect">
            <a:avLst/>
          </a:prstGeom>
        </p:spPr>
        <p:txBody>
          <a:bodyPr wrap="none">
            <a:spAutoFit/>
          </a:bodyPr>
          <a:lstStyle/>
          <a:p>
            <a:pPr marL="914400" marR="0" lvl="2" indent="0" algn="l" defTabSz="4572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The Gap Analysis</a:t>
            </a:r>
          </a:p>
        </p:txBody>
      </p:sp>
      <p:sp>
        <p:nvSpPr>
          <p:cNvPr id="11" name="Rectangle 10"/>
          <p:cNvSpPr/>
          <p:nvPr/>
        </p:nvSpPr>
        <p:spPr>
          <a:xfrm>
            <a:off x="5668022" y="2057400"/>
            <a:ext cx="5996706" cy="671851"/>
          </a:xfrm>
          <a:prstGeom prst="rect">
            <a:avLst/>
          </a:prstGeom>
        </p:spPr>
        <p:txBody>
          <a:bodyPr wrap="none">
            <a:spAutoFit/>
          </a:bodyPr>
          <a:lstStyle/>
          <a:p>
            <a:pPr marL="914400" marR="0" lvl="2" indent="0" algn="l" defTabSz="4572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Finding and Translating Your Skills</a:t>
            </a:r>
          </a:p>
        </p:txBody>
      </p:sp>
      <p:sp>
        <p:nvSpPr>
          <p:cNvPr id="12" name="Rectangle 11"/>
          <p:cNvSpPr/>
          <p:nvPr/>
        </p:nvSpPr>
        <p:spPr>
          <a:xfrm>
            <a:off x="5668023" y="3017684"/>
            <a:ext cx="6096000" cy="738664"/>
          </a:xfrm>
          <a:prstGeom prst="rect">
            <a:avLst/>
          </a:prstGeom>
        </p:spPr>
        <p:txBody>
          <a:bodyPr>
            <a:spAutoFit/>
          </a:bodyPr>
          <a:lstStyle/>
          <a:p>
            <a:pPr marL="914400" marR="0" lvl="2" indent="0" algn="l" defTabSz="4572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Tools </a:t>
            </a:r>
            <a:r>
              <a:rPr lang="en-US" sz="2800" dirty="0">
                <a:solidFill>
                  <a:prstClr val="white"/>
                </a:solidFill>
                <a:latin typeface="Calibri" panose="020F0502020204030204"/>
              </a:rPr>
              <a:t>of</a:t>
            </a: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 Transition </a:t>
            </a:r>
          </a:p>
        </p:txBody>
      </p:sp>
      <p:sp>
        <p:nvSpPr>
          <p:cNvPr id="13" name="Rectangle 12"/>
          <p:cNvSpPr/>
          <p:nvPr/>
        </p:nvSpPr>
        <p:spPr>
          <a:xfrm>
            <a:off x="5668023" y="3976010"/>
            <a:ext cx="7219950" cy="671851"/>
          </a:xfrm>
          <a:prstGeom prst="rect">
            <a:avLst/>
          </a:prstGeom>
        </p:spPr>
        <p:txBody>
          <a:bodyPr wrap="square">
            <a:spAutoFit/>
          </a:bodyPr>
          <a:lstStyle/>
          <a:p>
            <a:pPr marL="914400" marR="0" lvl="2" indent="0" algn="l" defTabSz="4572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Civilian Credentialing</a:t>
            </a:r>
          </a:p>
        </p:txBody>
      </p:sp>
      <p:sp>
        <p:nvSpPr>
          <p:cNvPr id="14" name="Rectangle 13"/>
          <p:cNvSpPr/>
          <p:nvPr/>
        </p:nvSpPr>
        <p:spPr>
          <a:xfrm>
            <a:off x="5668023" y="4968351"/>
            <a:ext cx="6229141" cy="1318181"/>
          </a:xfrm>
          <a:prstGeom prst="rect">
            <a:avLst/>
          </a:prstGeom>
        </p:spPr>
        <p:txBody>
          <a:bodyPr wrap="none">
            <a:spAutoFit/>
          </a:bodyPr>
          <a:lstStyle/>
          <a:p>
            <a:pPr lvl="2" defTabSz="457200">
              <a:lnSpc>
                <a:spcPct val="150000"/>
              </a:lnSpc>
              <a:defRPr/>
            </a:pPr>
            <a:r>
              <a:rPr lang="en-US" sz="2800" dirty="0">
                <a:solidFill>
                  <a:prstClr val="white"/>
                </a:solidFill>
              </a:rPr>
              <a:t>Identifying Possible Civilian Careers</a:t>
            </a:r>
          </a:p>
          <a:p>
            <a:pPr marL="914400" marR="0" lvl="2" indent="0" algn="l" defTabSz="457200" rtl="0" eaLnBrk="1" fontAlgn="auto" latinLnBrk="0" hangingPunct="1">
              <a:lnSpc>
                <a:spcPct val="150000"/>
              </a:lnSpc>
              <a:spcBef>
                <a:spcPts val="0"/>
              </a:spcBef>
              <a:spcAft>
                <a:spcPts val="0"/>
              </a:spcAft>
              <a:buClrTx/>
              <a:buSzTx/>
              <a:buFontTx/>
              <a:buNone/>
              <a:tabLst/>
              <a:defRPr/>
            </a:pPr>
            <a:endPar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itle 1"/>
          <p:cNvSpPr txBox="1">
            <a:spLocks/>
          </p:cNvSpPr>
          <p:nvPr/>
        </p:nvSpPr>
        <p:spPr>
          <a:xfrm>
            <a:off x="722961" y="2678224"/>
            <a:ext cx="5554014"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t>COURSE OVERVIEW</a:t>
            </a:r>
            <a:br>
              <a:rPr kumimoji="0" lang="en-US" sz="2800" b="1" i="1"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mj-cs"/>
              </a:rPr>
            </a:br>
            <a:br>
              <a:rPr kumimoji="0" lang="en-US" sz="2800" b="1" i="0" u="none" strike="noStrike" kern="1200" cap="none" spc="0" normalizeH="0" baseline="0" noProof="0" dirty="0">
                <a:ln>
                  <a:noFill/>
                </a:ln>
                <a:solidFill>
                  <a:srgbClr val="001746"/>
                </a:solidFill>
                <a:effectLst/>
                <a:uLnTx/>
                <a:uFillTx/>
                <a:latin typeface="Franklin Gothic Medium" panose="020B0603020102020204" pitchFamily="34" charset="0"/>
                <a:ea typeface="+mj-ea"/>
                <a:cs typeface="+mj-cs"/>
              </a:rPr>
            </a:br>
            <a:br>
              <a:rPr kumimoji="0" lang="en-US" sz="2800" b="1" i="0" u="none" strike="noStrike" kern="1200" cap="none" spc="0" normalizeH="0" baseline="0" noProof="0" dirty="0">
                <a:ln>
                  <a:noFill/>
                </a:ln>
                <a:solidFill>
                  <a:srgbClr val="001746"/>
                </a:solidFill>
                <a:effectLst/>
                <a:uLnTx/>
                <a:uFillTx/>
                <a:latin typeface="Franklin Gothic Medium" panose="020B0603020102020204" pitchFamily="34" charset="0"/>
                <a:ea typeface="+mj-ea"/>
                <a:cs typeface="+mj-cs"/>
              </a:rPr>
            </a:br>
            <a:endParaRPr kumimoji="0" lang="en-US" sz="2800" b="1" i="0" u="none" strike="noStrike" kern="1200" cap="none" spc="0" normalizeH="0" baseline="0" noProof="0" dirty="0">
              <a:ln>
                <a:noFill/>
              </a:ln>
              <a:solidFill>
                <a:srgbClr val="001746"/>
              </a:solidFill>
              <a:effectLst/>
              <a:uLnTx/>
              <a:uFillTx/>
              <a:latin typeface="Franklin Gothic Medium" panose="020B0603020102020204" pitchFamily="34" charset="0"/>
              <a:ea typeface="+mj-ea"/>
              <a:cs typeface="+mj-cs"/>
            </a:endParaRPr>
          </a:p>
        </p:txBody>
      </p:sp>
      <p:sp>
        <p:nvSpPr>
          <p:cNvPr id="15" name="TextBox 14">
            <a:extLst>
              <a:ext uri="{FF2B5EF4-FFF2-40B4-BE49-F238E27FC236}">
                <a16:creationId xmlns:a16="http://schemas.microsoft.com/office/drawing/2014/main" id="{5B6068D9-6E97-4A13-A3B4-60876864A557}"/>
              </a:ext>
            </a:extLst>
          </p:cNvPr>
          <p:cNvSpPr txBox="1"/>
          <p:nvPr/>
        </p:nvSpPr>
        <p:spPr>
          <a:xfrm>
            <a:off x="85778" y="6368633"/>
            <a:ext cx="957716"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3</a:t>
            </a:r>
          </a:p>
        </p:txBody>
      </p:sp>
      <p:grpSp>
        <p:nvGrpSpPr>
          <p:cNvPr id="3" name="Group 2"/>
          <p:cNvGrpSpPr/>
          <p:nvPr/>
        </p:nvGrpSpPr>
        <p:grpSpPr>
          <a:xfrm>
            <a:off x="242015" y="4127276"/>
            <a:ext cx="5426007" cy="1432678"/>
            <a:chOff x="242015" y="4127276"/>
            <a:chExt cx="5426007" cy="1432678"/>
          </a:xfrm>
        </p:grpSpPr>
        <p:sp>
          <p:nvSpPr>
            <p:cNvPr id="29" name="Rectangle 28"/>
            <p:cNvSpPr/>
            <p:nvPr/>
          </p:nvSpPr>
          <p:spPr>
            <a:xfrm>
              <a:off x="242015" y="4127276"/>
              <a:ext cx="5426007" cy="14326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chemeClr val="tx1"/>
                  </a:solidFill>
                </a:rPr>
                <a:t>       Complete a Gap Analysis or</a:t>
              </a:r>
            </a:p>
            <a:p>
              <a:pPr lvl="1"/>
              <a:r>
                <a:rPr lang="en-US" sz="2800" b="1" dirty="0">
                  <a:solidFill>
                    <a:schemeClr val="tx1"/>
                  </a:solidFill>
                </a:rPr>
                <a:t>        provide verification of </a:t>
              </a:r>
            </a:p>
            <a:p>
              <a:pPr lvl="1"/>
              <a:r>
                <a:rPr lang="en-US" sz="2800" b="1" dirty="0">
                  <a:solidFill>
                    <a:schemeClr val="tx1"/>
                  </a:solidFill>
                </a:rPr>
                <a:t>        employment</a:t>
              </a:r>
            </a:p>
          </p:txBody>
        </p:sp>
        <p:sp>
          <p:nvSpPr>
            <p:cNvPr id="30" name="Oval 29"/>
            <p:cNvSpPr/>
            <p:nvPr/>
          </p:nvSpPr>
          <p:spPr>
            <a:xfrm>
              <a:off x="381000" y="4386415"/>
              <a:ext cx="914400" cy="914400"/>
            </a:xfrm>
            <a:prstGeom prst="ellipse">
              <a:avLst/>
            </a:prstGeom>
            <a:solidFill>
              <a:srgbClr val="92D05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latin typeface="Franklin Gothic Demi" panose="020B0703020102020204" pitchFamily="34" charset="0"/>
                </a:rPr>
                <a:t>CRS</a:t>
              </a:r>
              <a:endParaRPr lang="en-US" sz="1400" b="1" dirty="0">
                <a:solidFill>
                  <a:schemeClr val="bg1"/>
                </a:solidFill>
                <a:effectLst>
                  <a:outerShdw blurRad="38100" dist="38100" dir="2700000" algn="tl">
                    <a:srgbClr val="000000">
                      <a:alpha val="43137"/>
                    </a:srgbClr>
                  </a:outerShdw>
                </a:effectLst>
                <a:latin typeface="Franklin Gothic Demi" panose="020B0703020102020204" pitchFamily="34" charset="0"/>
              </a:endParaRPr>
            </a:p>
          </p:txBody>
        </p:sp>
      </p:grpSp>
    </p:spTree>
    <p:extLst>
      <p:ext uri="{BB962C8B-B14F-4D97-AF65-F5344CB8AC3E}">
        <p14:creationId xmlns:p14="http://schemas.microsoft.com/office/powerpoint/2010/main" val="13400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6800" y="4038600"/>
            <a:ext cx="2257425" cy="1384995"/>
          </a:xfrm>
          <a:prstGeom prst="rect">
            <a:avLst/>
          </a:prstGeom>
        </p:spPr>
        <p:txBody>
          <a:bodyPr wrap="square">
            <a:spAutoFit/>
          </a:bodyPr>
          <a:lstStyle/>
          <a:p>
            <a:pPr lvl="0" algn="ctr">
              <a:buClr>
                <a:srgbClr val="43B0F1"/>
              </a:buClr>
              <a:defRPr/>
            </a:pPr>
            <a:r>
              <a:rPr lang="en-US" sz="2800" b="1" dirty="0">
                <a:solidFill>
                  <a:srgbClr val="43B0F1"/>
                </a:solidFill>
              </a:rPr>
              <a:t>EXAMINE </a:t>
            </a:r>
          </a:p>
          <a:p>
            <a:pPr lvl="0" algn="ctr">
              <a:buClr>
                <a:srgbClr val="43B0F1"/>
              </a:buClr>
              <a:defRPr/>
            </a:pPr>
            <a:r>
              <a:rPr lang="en-US" sz="2800" b="1" dirty="0">
                <a:solidFill>
                  <a:srgbClr val="43B0F1"/>
                </a:solidFill>
              </a:rPr>
              <a:t>MILITARY </a:t>
            </a:r>
          </a:p>
          <a:p>
            <a:pPr lvl="0" algn="ctr">
              <a:buClr>
                <a:srgbClr val="43B0F1"/>
              </a:buClr>
              <a:defRPr/>
            </a:pPr>
            <a:r>
              <a:rPr lang="en-US" sz="2800" b="1" dirty="0">
                <a:solidFill>
                  <a:srgbClr val="43B0F1"/>
                </a:solidFill>
              </a:rPr>
              <a:t>EXPERIENCE</a:t>
            </a:r>
            <a:r>
              <a:rPr lang="en-US" sz="2800" dirty="0">
                <a:solidFill>
                  <a:prstClr val="white"/>
                </a:solidFill>
              </a:rPr>
              <a:t> </a:t>
            </a:r>
          </a:p>
        </p:txBody>
      </p:sp>
      <p:sp>
        <p:nvSpPr>
          <p:cNvPr id="7" name="Rectangle 6"/>
          <p:cNvSpPr/>
          <p:nvPr/>
        </p:nvSpPr>
        <p:spPr>
          <a:xfrm>
            <a:off x="3581400" y="4038600"/>
            <a:ext cx="2971800" cy="1384995"/>
          </a:xfrm>
          <a:prstGeom prst="rect">
            <a:avLst/>
          </a:prstGeom>
        </p:spPr>
        <p:txBody>
          <a:bodyPr wrap="square">
            <a:spAutoFit/>
          </a:bodyPr>
          <a:lstStyle/>
          <a:p>
            <a:pPr lvl="0" algn="ctr">
              <a:buClr>
                <a:srgbClr val="43B0F1"/>
              </a:buClr>
              <a:defRPr/>
            </a:pPr>
            <a:r>
              <a:rPr lang="en-US" sz="2800" b="1" dirty="0">
                <a:solidFill>
                  <a:srgbClr val="43B0F1"/>
                </a:solidFill>
              </a:rPr>
              <a:t>IDENTIFY </a:t>
            </a:r>
          </a:p>
          <a:p>
            <a:pPr lvl="0" algn="ctr">
              <a:buClr>
                <a:srgbClr val="43B0F1"/>
              </a:buClr>
              <a:defRPr/>
            </a:pPr>
            <a:r>
              <a:rPr lang="en-US" sz="2800" b="1" dirty="0">
                <a:solidFill>
                  <a:srgbClr val="43B0F1"/>
                </a:solidFill>
              </a:rPr>
              <a:t>CIVILIAN </a:t>
            </a:r>
          </a:p>
          <a:p>
            <a:pPr lvl="0" algn="ctr">
              <a:buClr>
                <a:srgbClr val="43B0F1"/>
              </a:buClr>
              <a:defRPr/>
            </a:pPr>
            <a:r>
              <a:rPr lang="en-US" sz="2800" b="1" dirty="0">
                <a:solidFill>
                  <a:srgbClr val="43B0F1"/>
                </a:solidFill>
              </a:rPr>
              <a:t>OPPORTUNITIES</a:t>
            </a:r>
            <a:endParaRPr lang="en-US" sz="2800" dirty="0">
              <a:solidFill>
                <a:prstClr val="white"/>
              </a:solidFill>
            </a:endParaRPr>
          </a:p>
        </p:txBody>
      </p:sp>
      <p:sp>
        <p:nvSpPr>
          <p:cNvPr id="8" name="Rectangle 7"/>
          <p:cNvSpPr/>
          <p:nvPr/>
        </p:nvSpPr>
        <p:spPr>
          <a:xfrm>
            <a:off x="6477000" y="4038600"/>
            <a:ext cx="2971800" cy="954107"/>
          </a:xfrm>
          <a:prstGeom prst="rect">
            <a:avLst/>
          </a:prstGeom>
        </p:spPr>
        <p:txBody>
          <a:bodyPr wrap="square">
            <a:spAutoFit/>
          </a:bodyPr>
          <a:lstStyle/>
          <a:p>
            <a:pPr lvl="0" algn="ctr">
              <a:buClr>
                <a:srgbClr val="43B0F1"/>
              </a:buClr>
              <a:defRPr/>
            </a:pPr>
            <a:r>
              <a:rPr lang="en-US" sz="2800" b="1" dirty="0">
                <a:solidFill>
                  <a:srgbClr val="43B0F1"/>
                </a:solidFill>
              </a:rPr>
              <a:t>IDENTIFY </a:t>
            </a:r>
          </a:p>
          <a:p>
            <a:pPr lvl="0" algn="ctr">
              <a:buClr>
                <a:srgbClr val="43B0F1"/>
              </a:buClr>
              <a:defRPr/>
            </a:pPr>
            <a:r>
              <a:rPr lang="en-US" sz="2800" b="1" dirty="0">
                <a:solidFill>
                  <a:srgbClr val="43B0F1"/>
                </a:solidFill>
              </a:rPr>
              <a:t>REQUIREMENTS</a:t>
            </a:r>
            <a:endParaRPr lang="en-US" sz="2800" dirty="0">
              <a:solidFill>
                <a:prstClr val="white"/>
              </a:solidFill>
            </a:endParaRPr>
          </a:p>
        </p:txBody>
      </p:sp>
      <p:sp>
        <p:nvSpPr>
          <p:cNvPr id="9" name="Rectangle 8"/>
          <p:cNvSpPr/>
          <p:nvPr/>
        </p:nvSpPr>
        <p:spPr>
          <a:xfrm>
            <a:off x="9220200" y="4038600"/>
            <a:ext cx="2971800" cy="954107"/>
          </a:xfrm>
          <a:prstGeom prst="rect">
            <a:avLst/>
          </a:prstGeom>
        </p:spPr>
        <p:txBody>
          <a:bodyPr wrap="square">
            <a:spAutoFit/>
          </a:bodyPr>
          <a:lstStyle/>
          <a:p>
            <a:pPr lvl="0" algn="ctr">
              <a:buClr>
                <a:srgbClr val="43B0F1"/>
              </a:buClr>
              <a:defRPr/>
            </a:pPr>
            <a:r>
              <a:rPr lang="en-US" sz="2800" b="1" dirty="0">
                <a:solidFill>
                  <a:srgbClr val="43B0F1"/>
                </a:solidFill>
              </a:rPr>
              <a:t>DOCUMENT</a:t>
            </a:r>
          </a:p>
          <a:p>
            <a:pPr lvl="0" algn="ctr">
              <a:buClr>
                <a:srgbClr val="43B0F1"/>
              </a:buClr>
              <a:defRPr/>
            </a:pPr>
            <a:r>
              <a:rPr lang="en-US" sz="2800" b="1" dirty="0">
                <a:solidFill>
                  <a:srgbClr val="43B0F1"/>
                </a:solidFill>
              </a:rPr>
              <a:t>THE GAP</a:t>
            </a:r>
            <a:endParaRPr lang="en-US" sz="2800" dirty="0">
              <a:solidFill>
                <a:prstClr val="white"/>
              </a:solidFill>
            </a:endParaRPr>
          </a:p>
        </p:txBody>
      </p:sp>
      <p:sp>
        <p:nvSpPr>
          <p:cNvPr id="10" name="Rectangle 9"/>
          <p:cNvSpPr/>
          <p:nvPr/>
        </p:nvSpPr>
        <p:spPr>
          <a:xfrm>
            <a:off x="914400" y="457200"/>
            <a:ext cx="930703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a:noFill/>
                </a:ln>
                <a:solidFill>
                  <a:prstClr val="white"/>
                </a:solidFill>
                <a:effectLst/>
                <a:uLnTx/>
                <a:uFillTx/>
                <a:latin typeface="Franklin Gothic Medium" panose="020B0603020102020204" pitchFamily="34" charset="0"/>
                <a:ea typeface="+mn-ea"/>
                <a:cs typeface="+mn-cs"/>
              </a:rPr>
              <a:t>THE CROSSWALK PROCESS</a:t>
            </a:r>
            <a:endParaRPr kumimoji="0" lang="en-US" sz="60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1" name="TextBox 10">
            <a:extLst>
              <a:ext uri="{FF2B5EF4-FFF2-40B4-BE49-F238E27FC236}">
                <a16:creationId xmlns:a16="http://schemas.microsoft.com/office/drawing/2014/main" id="{5B6068D9-6E97-4A13-A3B4-60876864A557}"/>
              </a:ext>
            </a:extLst>
          </p:cNvPr>
          <p:cNvSpPr txBox="1"/>
          <p:nvPr/>
        </p:nvSpPr>
        <p:spPr>
          <a:xfrm>
            <a:off x="85778" y="6368633"/>
            <a:ext cx="957716"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noProof="0"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4</a:t>
            </a:r>
          </a:p>
        </p:txBody>
      </p:sp>
    </p:spTree>
    <p:extLst>
      <p:ext uri="{BB962C8B-B14F-4D97-AF65-F5344CB8AC3E}">
        <p14:creationId xmlns:p14="http://schemas.microsoft.com/office/powerpoint/2010/main" val="379381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648200" y="152400"/>
            <a:ext cx="7391400" cy="647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3983246276"/>
              </p:ext>
            </p:extLst>
          </p:nvPr>
        </p:nvGraphicFramePr>
        <p:xfrm>
          <a:off x="4687455" y="210756"/>
          <a:ext cx="7315200" cy="6418644"/>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940169452"/>
                    </a:ext>
                  </a:extLst>
                </a:gridCol>
                <a:gridCol w="2438400">
                  <a:extLst>
                    <a:ext uri="{9D8B030D-6E8A-4147-A177-3AD203B41FA5}">
                      <a16:colId xmlns:a16="http://schemas.microsoft.com/office/drawing/2014/main" val="2166411541"/>
                    </a:ext>
                  </a:extLst>
                </a:gridCol>
                <a:gridCol w="2438400">
                  <a:extLst>
                    <a:ext uri="{9D8B030D-6E8A-4147-A177-3AD203B41FA5}">
                      <a16:colId xmlns:a16="http://schemas.microsoft.com/office/drawing/2014/main" val="1788773570"/>
                    </a:ext>
                  </a:extLst>
                </a:gridCol>
              </a:tblGrid>
              <a:tr h="1828800">
                <a:tc>
                  <a:txBody>
                    <a:bodyPr/>
                    <a:lstStyle/>
                    <a:p>
                      <a:pPr algn="ctr"/>
                      <a:r>
                        <a:rPr lang="en-US" b="1" dirty="0">
                          <a:solidFill>
                            <a:srgbClr val="00B0F0"/>
                          </a:solidFill>
                        </a:rPr>
                        <a:t>WHERE AM I</a:t>
                      </a:r>
                      <a:r>
                        <a:rPr lang="en-US" b="1" baseline="0" dirty="0">
                          <a:solidFill>
                            <a:srgbClr val="00B0F0"/>
                          </a:solidFill>
                        </a:rPr>
                        <a:t> NOW? </a:t>
                      </a:r>
                      <a:endParaRPr lang="en-US" baseline="0" dirty="0">
                        <a:solidFill>
                          <a:srgbClr val="00B0F0"/>
                        </a:solidFill>
                      </a:endParaRPr>
                    </a:p>
                    <a:p>
                      <a:pPr algn="ctr"/>
                      <a:r>
                        <a:rPr lang="en-US" baseline="0" dirty="0">
                          <a:solidFill>
                            <a:srgbClr val="1E3D58"/>
                          </a:solidFill>
                        </a:rPr>
                        <a:t>Current MOC: </a:t>
                      </a:r>
                    </a:p>
                    <a:p>
                      <a:pPr algn="ctr"/>
                      <a:r>
                        <a:rPr lang="en-US" baseline="0" dirty="0">
                          <a:solidFill>
                            <a:srgbClr val="1E3D58"/>
                          </a:solidFill>
                        </a:rPr>
                        <a:t>_________________</a:t>
                      </a:r>
                    </a:p>
                    <a:p>
                      <a:pPr algn="ctr"/>
                      <a:br>
                        <a:rPr lang="en-US" sz="1200" baseline="0" dirty="0">
                          <a:solidFill>
                            <a:srgbClr val="1E3D58"/>
                          </a:solidFill>
                        </a:rPr>
                      </a:br>
                      <a:r>
                        <a:rPr lang="en-US" sz="1200" baseline="0" dirty="0">
                          <a:solidFill>
                            <a:srgbClr val="1E3D58"/>
                          </a:solidFill>
                        </a:rPr>
                        <a:t>Use VMET, JST, CCAF transcript, </a:t>
                      </a:r>
                    </a:p>
                    <a:p>
                      <a:pPr algn="ctr"/>
                      <a:r>
                        <a:rPr lang="en-US" sz="1200" baseline="0" dirty="0">
                          <a:solidFill>
                            <a:srgbClr val="1E3D58"/>
                          </a:solidFill>
                        </a:rPr>
                        <a:t>ESS-CG, CG-4082, and evaluations to complete this column</a:t>
                      </a:r>
                      <a:endParaRPr lang="en-US" sz="1200" dirty="0">
                        <a:solidFill>
                          <a:srgbClr val="1E3D58"/>
                        </a:solidFill>
                      </a:endParaRPr>
                    </a:p>
                  </a:txBody>
                  <a:tcPr>
                    <a:lnL w="12700" cap="flat" cmpd="sng" algn="ctr">
                      <a:no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3B0F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0F0"/>
                          </a:solidFill>
                        </a:rPr>
                        <a:t>WHAT</a:t>
                      </a:r>
                      <a:r>
                        <a:rPr lang="en-US" sz="2400" b="1" baseline="0" dirty="0">
                          <a:solidFill>
                            <a:srgbClr val="00B0F0"/>
                          </a:solidFill>
                        </a:rPr>
                        <a:t> DO I NEED TO FILL IN THE GAP?</a:t>
                      </a:r>
                      <a:endParaRPr lang="en-US" sz="2400" baseline="0" dirty="0">
                        <a:solidFill>
                          <a:srgbClr val="00B0F0"/>
                        </a:solidFill>
                      </a:endParaRPr>
                    </a:p>
                    <a:p>
                      <a:endParaRPr lang="en-US" dirty="0"/>
                    </a:p>
                  </a:txBody>
                  <a:tcPr anchor="ctr">
                    <a:lnL w="12700" cap="flat" cmpd="sng" algn="ctr">
                      <a:solidFill>
                        <a:srgbClr val="43B0F1"/>
                      </a:solid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3B0F1"/>
                      </a:solidFill>
                      <a:prstDash val="solid"/>
                      <a:round/>
                      <a:headEnd type="none" w="med" len="med"/>
                      <a:tailEnd type="none" w="med" len="med"/>
                    </a:lnB>
                  </a:tcPr>
                </a:tc>
                <a:tc>
                  <a:txBody>
                    <a:bodyPr/>
                    <a:lstStyle/>
                    <a:p>
                      <a:pPr algn="ctr"/>
                      <a:r>
                        <a:rPr lang="en-US" sz="1800" b="1" dirty="0">
                          <a:solidFill>
                            <a:srgbClr val="00B0F0"/>
                          </a:solidFill>
                        </a:rPr>
                        <a:t>WHERE AM I</a:t>
                      </a:r>
                      <a:r>
                        <a:rPr lang="en-US" sz="1800" b="1" baseline="0" dirty="0">
                          <a:solidFill>
                            <a:srgbClr val="00B0F0"/>
                          </a:solidFill>
                        </a:rPr>
                        <a:t> GOING?</a:t>
                      </a:r>
                      <a:endParaRPr lang="en-US" sz="1800" baseline="0" dirty="0">
                        <a:solidFill>
                          <a:srgbClr val="00B0F0"/>
                        </a:solidFill>
                      </a:endParaRPr>
                    </a:p>
                    <a:p>
                      <a:pPr algn="ctr"/>
                      <a:r>
                        <a:rPr lang="en-US" sz="1800" baseline="0" dirty="0">
                          <a:solidFill>
                            <a:srgbClr val="1E3D58"/>
                          </a:solidFill>
                        </a:rPr>
                        <a:t>Civilian Occupation:</a:t>
                      </a:r>
                    </a:p>
                    <a:p>
                      <a:pPr algn="ctr"/>
                      <a:r>
                        <a:rPr lang="en-US" sz="1800" baseline="0" dirty="0">
                          <a:solidFill>
                            <a:srgbClr val="1E3D58"/>
                          </a:solidFill>
                        </a:rPr>
                        <a:t>_________________</a:t>
                      </a:r>
                    </a:p>
                    <a:p>
                      <a:pPr algn="ctr"/>
                      <a:br>
                        <a:rPr lang="en-US" sz="1200" baseline="0" dirty="0">
                          <a:solidFill>
                            <a:srgbClr val="1E3D58"/>
                          </a:solidFill>
                        </a:rPr>
                      </a:br>
                      <a:r>
                        <a:rPr lang="en-US" sz="1200" baseline="0" dirty="0">
                          <a:solidFill>
                            <a:srgbClr val="1E3D58"/>
                          </a:solidFill>
                        </a:rPr>
                        <a:t>Use results from My Next Move for Veterans and O*NET to complete this column.</a:t>
                      </a:r>
                      <a:endParaRPr lang="en-US" sz="1200" dirty="0">
                        <a:solidFill>
                          <a:srgbClr val="1E3D58"/>
                        </a:solidFill>
                      </a:endParaRPr>
                    </a:p>
                    <a:p>
                      <a:pPr algn="ctr"/>
                      <a:endParaRPr lang="en-US" sz="1200" dirty="0">
                        <a:solidFill>
                          <a:schemeClr val="bg1"/>
                        </a:solidFill>
                      </a:endParaRPr>
                    </a:p>
                  </a:txBody>
                  <a:tcPr>
                    <a:lnL w="12700" cap="flat" cmpd="sng" algn="ctr">
                      <a:solidFill>
                        <a:srgbClr val="43B0F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3B0F1"/>
                      </a:solidFill>
                      <a:prstDash val="solid"/>
                      <a:round/>
                      <a:headEnd type="none" w="med" len="med"/>
                      <a:tailEnd type="none" w="med" len="med"/>
                    </a:lnB>
                  </a:tcPr>
                </a:tc>
                <a:extLst>
                  <a:ext uri="{0D108BD9-81ED-4DB2-BD59-A6C34878D82A}">
                    <a16:rowId xmlns:a16="http://schemas.microsoft.com/office/drawing/2014/main" val="1442469297"/>
                  </a:ext>
                </a:extLst>
              </a:tr>
              <a:tr h="1529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Experience and skills I have: </a:t>
                      </a:r>
                      <a:endParaRPr lang="en-US" sz="1400" dirty="0">
                        <a:solidFill>
                          <a:srgbClr val="1E3D58"/>
                        </a:solidFill>
                      </a:endParaRPr>
                    </a:p>
                    <a:p>
                      <a:endParaRPr lang="en-US" dirty="0">
                        <a:solidFill>
                          <a:srgbClr val="1E3D58"/>
                        </a:solidFill>
                      </a:endParaRPr>
                    </a:p>
                  </a:txBody>
                  <a:tcPr>
                    <a:lnL w="12700" cap="flat" cmpd="sng" algn="ctr">
                      <a:no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solidFill>
                        <a:srgbClr val="43B0F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Experience and skills I need to obtain: </a:t>
                      </a:r>
                      <a:endParaRPr lang="en-US" sz="1400" dirty="0">
                        <a:solidFill>
                          <a:srgbClr val="1E3D58"/>
                        </a:solidFill>
                      </a:endParaRPr>
                    </a:p>
                    <a:p>
                      <a:endParaRPr lang="en-US" dirty="0">
                        <a:solidFill>
                          <a:srgbClr val="1E3D58"/>
                        </a:solidFill>
                      </a:endParaRPr>
                    </a:p>
                  </a:txBody>
                  <a:tcPr>
                    <a:lnL w="12700" cap="flat" cmpd="sng" algn="ctr">
                      <a:solidFill>
                        <a:srgbClr val="43B0F1"/>
                      </a:solid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solidFill>
                        <a:srgbClr val="43B0F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Experience and skills this occupation requires: </a:t>
                      </a:r>
                      <a:endParaRPr lang="en-US" sz="1400" dirty="0">
                        <a:solidFill>
                          <a:srgbClr val="1E3D58"/>
                        </a:solidFill>
                      </a:endParaRPr>
                    </a:p>
                    <a:p>
                      <a:endParaRPr lang="en-US" sz="1400" dirty="0">
                        <a:solidFill>
                          <a:srgbClr val="1E3D58"/>
                        </a:solidFill>
                      </a:endParaRPr>
                    </a:p>
                  </a:txBody>
                  <a:tcPr>
                    <a:lnL w="12700" cap="flat" cmpd="sng" algn="ctr">
                      <a:solidFill>
                        <a:srgbClr val="43B0F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solidFill>
                        <a:srgbClr val="43B0F1"/>
                      </a:solidFill>
                      <a:prstDash val="solid"/>
                      <a:round/>
                      <a:headEnd type="none" w="med" len="med"/>
                      <a:tailEnd type="none" w="med" len="med"/>
                    </a:lnB>
                  </a:tcPr>
                </a:tc>
                <a:extLst>
                  <a:ext uri="{0D108BD9-81ED-4DB2-BD59-A6C34878D82A}">
                    <a16:rowId xmlns:a16="http://schemas.microsoft.com/office/drawing/2014/main" val="649162152"/>
                  </a:ext>
                </a:extLst>
              </a:tr>
              <a:tr h="1529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Education and training I have: </a:t>
                      </a:r>
                      <a:endParaRPr lang="en-US" sz="1400" dirty="0">
                        <a:solidFill>
                          <a:srgbClr val="1E3D58"/>
                        </a:solidFill>
                      </a:endParaRPr>
                    </a:p>
                    <a:p>
                      <a:endParaRPr lang="en-US" dirty="0">
                        <a:solidFill>
                          <a:srgbClr val="1E3D58"/>
                        </a:solidFill>
                      </a:endParaRPr>
                    </a:p>
                  </a:txBody>
                  <a:tcPr>
                    <a:lnL w="12700" cap="flat" cmpd="sng" algn="ctr">
                      <a:no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solidFill>
                        <a:srgbClr val="43B0F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Education and training I need to obtain: </a:t>
                      </a:r>
                      <a:endParaRPr lang="en-US" sz="1400" dirty="0">
                        <a:solidFill>
                          <a:srgbClr val="1E3D58"/>
                        </a:solidFill>
                      </a:endParaRPr>
                    </a:p>
                    <a:p>
                      <a:endParaRPr lang="en-US" dirty="0">
                        <a:solidFill>
                          <a:srgbClr val="1E3D58"/>
                        </a:solidFill>
                      </a:endParaRPr>
                    </a:p>
                  </a:txBody>
                  <a:tcPr>
                    <a:lnL w="12700" cap="flat" cmpd="sng" algn="ctr">
                      <a:solidFill>
                        <a:srgbClr val="43B0F1"/>
                      </a:solid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solidFill>
                        <a:srgbClr val="43B0F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Education and training this occupation requires: </a:t>
                      </a:r>
                      <a:endParaRPr lang="en-US" sz="1400" dirty="0">
                        <a:solidFill>
                          <a:srgbClr val="1E3D58"/>
                        </a:solidFill>
                      </a:endParaRPr>
                    </a:p>
                    <a:p>
                      <a:endParaRPr lang="en-US" sz="1400" dirty="0">
                        <a:solidFill>
                          <a:srgbClr val="1E3D58"/>
                        </a:solidFill>
                      </a:endParaRPr>
                    </a:p>
                  </a:txBody>
                  <a:tcPr>
                    <a:lnL w="12700" cap="flat" cmpd="sng" algn="ctr">
                      <a:solidFill>
                        <a:srgbClr val="43B0F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solidFill>
                        <a:srgbClr val="43B0F1"/>
                      </a:solidFill>
                      <a:prstDash val="solid"/>
                      <a:round/>
                      <a:headEnd type="none" w="med" len="med"/>
                      <a:tailEnd type="none" w="med" len="med"/>
                    </a:lnB>
                  </a:tcPr>
                </a:tc>
                <a:extLst>
                  <a:ext uri="{0D108BD9-81ED-4DB2-BD59-A6C34878D82A}">
                    <a16:rowId xmlns:a16="http://schemas.microsoft.com/office/drawing/2014/main" val="3609436413"/>
                  </a:ext>
                </a:extLst>
              </a:tr>
              <a:tr h="1529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Credentials (license, certification, certificate) I have:</a:t>
                      </a:r>
                      <a:endParaRPr lang="en-US" sz="1400" dirty="0">
                        <a:solidFill>
                          <a:srgbClr val="1E3D58"/>
                        </a:solidFill>
                      </a:endParaRPr>
                    </a:p>
                    <a:p>
                      <a:endParaRPr lang="en-US" dirty="0">
                        <a:solidFill>
                          <a:srgbClr val="1E3D58"/>
                        </a:solidFill>
                      </a:endParaRPr>
                    </a:p>
                  </a:txBody>
                  <a:tcPr>
                    <a:lnL w="12700" cap="flat" cmpd="sng" algn="ctr">
                      <a:no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Credentials (license, certification, certificate) I need to obtain: </a:t>
                      </a:r>
                      <a:endParaRPr lang="en-US" sz="1400" dirty="0">
                        <a:solidFill>
                          <a:srgbClr val="1E3D58"/>
                        </a:solidFill>
                      </a:endParaRPr>
                    </a:p>
                    <a:p>
                      <a:endParaRPr lang="en-US" dirty="0">
                        <a:solidFill>
                          <a:srgbClr val="1E3D58"/>
                        </a:solidFill>
                      </a:endParaRPr>
                    </a:p>
                  </a:txBody>
                  <a:tcPr>
                    <a:lnL w="12700" cap="flat" cmpd="sng" algn="ctr">
                      <a:solidFill>
                        <a:srgbClr val="43B0F1"/>
                      </a:solidFill>
                      <a:prstDash val="solid"/>
                      <a:round/>
                      <a:headEnd type="none" w="med" len="med"/>
                      <a:tailEnd type="none" w="med" len="med"/>
                    </a:lnL>
                    <a:lnR w="12700" cap="flat" cmpd="sng" algn="ctr">
                      <a:solidFill>
                        <a:srgbClr val="43B0F1"/>
                      </a:solid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rgbClr val="1E3D58"/>
                          </a:solidFill>
                        </a:rPr>
                        <a:t>Credentials (license, certification, certificate) or any other requirements for this occupation:</a:t>
                      </a:r>
                      <a:endParaRPr lang="en-US" sz="1400" dirty="0">
                        <a:solidFill>
                          <a:srgbClr val="1E3D58"/>
                        </a:solidFill>
                      </a:endParaRPr>
                    </a:p>
                  </a:txBody>
                  <a:tcPr>
                    <a:lnL w="12700" cap="flat" cmpd="sng" algn="ctr">
                      <a:solidFill>
                        <a:srgbClr val="43B0F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3B0F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24250977"/>
                  </a:ext>
                </a:extLst>
              </a:tr>
            </a:tbl>
          </a:graphicData>
        </a:graphic>
      </p:graphicFrame>
      <p:sp>
        <p:nvSpPr>
          <p:cNvPr id="9" name="Rectangle 8"/>
          <p:cNvSpPr/>
          <p:nvPr/>
        </p:nvSpPr>
        <p:spPr>
          <a:xfrm>
            <a:off x="838200" y="4191000"/>
            <a:ext cx="6096000" cy="1754326"/>
          </a:xfrm>
          <a:prstGeom prst="rect">
            <a:avLst/>
          </a:prstGeom>
        </p:spPr>
        <p:txBody>
          <a:bodyPr>
            <a:spAutoFit/>
          </a:bodyPr>
          <a:lstStyle/>
          <a:p>
            <a:r>
              <a:rPr lang="en-US" sz="5400" b="1" dirty="0">
                <a:solidFill>
                  <a:schemeClr val="bg1"/>
                </a:solidFill>
                <a:latin typeface="Franklin Gothic Medium" panose="020B0603020102020204" pitchFamily="34" charset="0"/>
              </a:rPr>
              <a:t>THE GAP</a:t>
            </a:r>
            <a:br>
              <a:rPr lang="en-US" sz="5400" b="1" dirty="0">
                <a:solidFill>
                  <a:schemeClr val="bg1"/>
                </a:solidFill>
                <a:latin typeface="Franklin Gothic Medium" panose="020B0603020102020204" pitchFamily="34" charset="0"/>
              </a:rPr>
            </a:br>
            <a:r>
              <a:rPr lang="en-US" sz="5400" b="1" dirty="0">
                <a:solidFill>
                  <a:schemeClr val="bg1"/>
                </a:solidFill>
                <a:latin typeface="Franklin Gothic Medium" panose="020B0603020102020204" pitchFamily="34" charset="0"/>
              </a:rPr>
              <a:t>ANALYSIS</a:t>
            </a:r>
            <a:endParaRPr lang="en-US" sz="5400" dirty="0"/>
          </a:p>
        </p:txBody>
      </p:sp>
      <p:sp>
        <p:nvSpPr>
          <p:cNvPr id="6" name="TextBox 5">
            <a:extLst>
              <a:ext uri="{FF2B5EF4-FFF2-40B4-BE49-F238E27FC236}">
                <a16:creationId xmlns:a16="http://schemas.microsoft.com/office/drawing/2014/main" id="{5B6068D9-6E97-4A13-A3B4-60876864A557}"/>
              </a:ext>
            </a:extLst>
          </p:cNvPr>
          <p:cNvSpPr txBox="1"/>
          <p:nvPr/>
        </p:nvSpPr>
        <p:spPr>
          <a:xfrm>
            <a:off x="21192" y="6425088"/>
            <a:ext cx="957716"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5</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0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800600" y="1237775"/>
            <a:ext cx="6324600" cy="4171014"/>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00100" marR="0" lvl="1" indent="-342900" defTabSz="914400" rtl="0" eaLnBrk="1" fontAlgn="auto" latinLnBrk="0" hangingPunct="1">
              <a:lnSpc>
                <a:spcPct val="200000"/>
              </a:lnSpc>
              <a:spcBef>
                <a:spcPts val="0"/>
              </a:spcBef>
              <a:spcAft>
                <a:spcPts val="0"/>
              </a:spcAft>
              <a:buClr>
                <a:srgbClr val="43B0F1"/>
              </a:buClr>
              <a:buSzTx/>
              <a:buFont typeface="Wingdings" panose="05000000000000000000" pitchFamily="2" charset="2"/>
              <a:buChar char="§"/>
              <a:tabLst/>
              <a:defRPr/>
            </a:pPr>
            <a:r>
              <a:rPr kumimoji="0" lang="en-US" sz="3200" b="0" i="0" u="none" strike="noStrike" kern="1200" cap="none" spc="0" normalizeH="0" baseline="0" noProof="0" dirty="0">
                <a:ln>
                  <a:noFill/>
                </a:ln>
                <a:solidFill>
                  <a:schemeClr val="bg1"/>
                </a:solidFill>
                <a:effectLst/>
                <a:uLnTx/>
                <a:uFillTx/>
                <a:latin typeface="Calibri" panose="020F0502020204030204"/>
              </a:rPr>
              <a:t>Current MOC</a:t>
            </a:r>
          </a:p>
          <a:p>
            <a:pPr marL="800100" marR="0" lvl="1" indent="-342900" defTabSz="914400" rtl="0" eaLnBrk="1" fontAlgn="auto" latinLnBrk="0" hangingPunct="1">
              <a:lnSpc>
                <a:spcPct val="200000"/>
              </a:lnSpc>
              <a:spcBef>
                <a:spcPts val="0"/>
              </a:spcBef>
              <a:spcAft>
                <a:spcPts val="0"/>
              </a:spcAft>
              <a:buClr>
                <a:srgbClr val="43B0F1"/>
              </a:buClr>
              <a:buSzTx/>
              <a:buFont typeface="Wingdings" panose="05000000000000000000" pitchFamily="2" charset="2"/>
              <a:buChar char="§"/>
              <a:tabLst/>
              <a:defRPr/>
            </a:pPr>
            <a:r>
              <a:rPr lang="en-US" sz="3200" dirty="0">
                <a:solidFill>
                  <a:schemeClr val="bg1"/>
                </a:solidFill>
                <a:latin typeface="Calibri" panose="020F0502020204030204"/>
              </a:rPr>
              <a:t>Experience/Skills</a:t>
            </a:r>
          </a:p>
          <a:p>
            <a:pPr marL="800100" marR="0" lvl="1" indent="-342900" defTabSz="914400" rtl="0" eaLnBrk="1" fontAlgn="auto" latinLnBrk="0" hangingPunct="1">
              <a:lnSpc>
                <a:spcPct val="200000"/>
              </a:lnSpc>
              <a:spcBef>
                <a:spcPts val="0"/>
              </a:spcBef>
              <a:spcAft>
                <a:spcPts val="0"/>
              </a:spcAft>
              <a:buClr>
                <a:srgbClr val="43B0F1"/>
              </a:buClr>
              <a:buSzTx/>
              <a:buFont typeface="Wingdings" panose="05000000000000000000" pitchFamily="2" charset="2"/>
              <a:buChar char="§"/>
              <a:tabLst/>
              <a:defRPr/>
            </a:pPr>
            <a:r>
              <a:rPr kumimoji="0" lang="en-US" sz="3200" b="0" i="0" u="none" strike="noStrike" kern="1200" cap="none" spc="0" normalizeH="0" baseline="0" noProof="0" dirty="0">
                <a:ln>
                  <a:noFill/>
                </a:ln>
                <a:solidFill>
                  <a:schemeClr val="bg1"/>
                </a:solidFill>
                <a:effectLst/>
                <a:uLnTx/>
                <a:uFillTx/>
                <a:latin typeface="Calibri" panose="020F0502020204030204"/>
              </a:rPr>
              <a:t>Education/Training</a:t>
            </a:r>
          </a:p>
          <a:p>
            <a:pPr marL="800100" marR="0" lvl="1" indent="-342900" defTabSz="914400" rtl="0" eaLnBrk="1" fontAlgn="auto" latinLnBrk="0" hangingPunct="1">
              <a:lnSpc>
                <a:spcPct val="200000"/>
              </a:lnSpc>
              <a:spcBef>
                <a:spcPts val="0"/>
              </a:spcBef>
              <a:spcAft>
                <a:spcPts val="0"/>
              </a:spcAft>
              <a:buClr>
                <a:srgbClr val="43B0F1"/>
              </a:buClr>
              <a:buSzTx/>
              <a:buFont typeface="Wingdings" panose="05000000000000000000" pitchFamily="2" charset="2"/>
              <a:buChar char="§"/>
              <a:tabLst/>
              <a:defRPr/>
            </a:pPr>
            <a:r>
              <a:rPr lang="en-US" sz="3200" dirty="0">
                <a:solidFill>
                  <a:schemeClr val="bg1"/>
                </a:solidFill>
                <a:latin typeface="Calibri" panose="020F0502020204030204"/>
              </a:rPr>
              <a:t>Credentials</a:t>
            </a:r>
            <a:endParaRPr kumimoji="0" lang="en-US" sz="3200" b="0" i="0" u="none" strike="noStrike" kern="1200" cap="none" spc="0" normalizeH="0" baseline="0" noProof="0" dirty="0">
              <a:ln>
                <a:noFill/>
              </a:ln>
              <a:solidFill>
                <a:schemeClr val="bg1"/>
              </a:solidFill>
              <a:effectLst/>
              <a:uLnTx/>
              <a:uFillTx/>
              <a:latin typeface="Calibri" panose="020F0502020204030204"/>
            </a:endParaRPr>
          </a:p>
        </p:txBody>
      </p:sp>
      <p:sp>
        <p:nvSpPr>
          <p:cNvPr id="7" name="Title 1"/>
          <p:cNvSpPr txBox="1">
            <a:spLocks/>
          </p:cNvSpPr>
          <p:nvPr/>
        </p:nvSpPr>
        <p:spPr>
          <a:xfrm>
            <a:off x="1219200" y="8792"/>
            <a:ext cx="7924800" cy="1066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4800" b="1" dirty="0">
                <a:solidFill>
                  <a:schemeClr val="bg1"/>
                </a:solidFill>
                <a:latin typeface="Franklin Gothic Medium" panose="020B0603020102020204" pitchFamily="34" charset="0"/>
              </a:rPr>
              <a:t>WHERE AM I NOW?</a:t>
            </a:r>
            <a:endParaRPr kumimoji="0" lang="en-US" sz="4800" b="1"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pic>
        <p:nvPicPr>
          <p:cNvPr id="11" name="Picture 10"/>
          <p:cNvPicPr>
            <a:picLocks noChangeAspect="1"/>
          </p:cNvPicPr>
          <p:nvPr/>
        </p:nvPicPr>
        <p:blipFill rotWithShape="1">
          <a:blip r:embed="rId3"/>
          <a:srcRect l="2734" t="1507" r="1628" b="2072"/>
          <a:stretch/>
        </p:blipFill>
        <p:spPr>
          <a:xfrm>
            <a:off x="1524000" y="1200878"/>
            <a:ext cx="2819399" cy="5155472"/>
          </a:xfrm>
          <a:prstGeom prst="rect">
            <a:avLst/>
          </a:prstGeom>
        </p:spPr>
      </p:pic>
      <p:sp>
        <p:nvSpPr>
          <p:cNvPr id="6" name="TextBox 5">
            <a:extLst>
              <a:ext uri="{FF2B5EF4-FFF2-40B4-BE49-F238E27FC236}">
                <a16:creationId xmlns:a16="http://schemas.microsoft.com/office/drawing/2014/main" id="{5B6068D9-6E97-4A13-A3B4-60876864A557}"/>
              </a:ext>
            </a:extLst>
          </p:cNvPr>
          <p:cNvSpPr txBox="1"/>
          <p:nvPr/>
        </p:nvSpPr>
        <p:spPr>
          <a:xfrm>
            <a:off x="85778" y="6368633"/>
            <a:ext cx="957716"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6</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9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7543800" cy="2667000"/>
          </a:xfrm>
        </p:spPr>
        <p:txBody>
          <a:bodyPr>
            <a:normAutofit/>
          </a:bodyPr>
          <a:lstStyle/>
          <a:p>
            <a:pPr marL="0" indent="0">
              <a:buNone/>
            </a:pPr>
            <a:r>
              <a:rPr lang="en-US" sz="2400" b="1" dirty="0">
                <a:solidFill>
                  <a:srgbClr val="00B0F0"/>
                </a:solidFill>
              </a:rPr>
              <a:t>Hard Skills – </a:t>
            </a:r>
            <a:r>
              <a:rPr lang="en-US" sz="2400" dirty="0">
                <a:solidFill>
                  <a:schemeClr val="bg1"/>
                </a:solidFill>
              </a:rPr>
              <a:t>specific, teachable knowledge and abilities that can be defined and measured </a:t>
            </a:r>
            <a:br>
              <a:rPr lang="en-US" sz="2400" dirty="0">
                <a:solidFill>
                  <a:schemeClr val="bg1"/>
                </a:solidFill>
              </a:rPr>
            </a:br>
            <a:endParaRPr lang="en-US" sz="2400" dirty="0">
              <a:solidFill>
                <a:schemeClr val="bg1"/>
              </a:solidFill>
            </a:endParaRPr>
          </a:p>
          <a:p>
            <a:pPr marL="457200" lvl="1" indent="0">
              <a:buNone/>
            </a:pPr>
            <a:r>
              <a:rPr lang="en-US" dirty="0">
                <a:solidFill>
                  <a:srgbClr val="00B0F0"/>
                </a:solidFill>
              </a:rPr>
              <a:t>Examples: </a:t>
            </a:r>
            <a:r>
              <a:rPr lang="en-US" dirty="0">
                <a:solidFill>
                  <a:schemeClr val="bg1"/>
                </a:solidFill>
              </a:rPr>
              <a:t>software applications, languages, typing, operating machinery</a:t>
            </a:r>
          </a:p>
        </p:txBody>
      </p:sp>
      <p:sp>
        <p:nvSpPr>
          <p:cNvPr id="6" name="TextBox 5"/>
          <p:cNvSpPr txBox="1"/>
          <p:nvPr/>
        </p:nvSpPr>
        <p:spPr>
          <a:xfrm>
            <a:off x="228600" y="4495800"/>
            <a:ext cx="7620000" cy="2308324"/>
          </a:xfrm>
          <a:prstGeom prst="rect">
            <a:avLst/>
          </a:prstGeom>
          <a:noFill/>
        </p:spPr>
        <p:txBody>
          <a:bodyPr wrap="square" rtlCol="0">
            <a:spAutoFit/>
          </a:bodyPr>
          <a:lstStyle/>
          <a:p>
            <a:r>
              <a:rPr lang="en-US" sz="2400" b="1" dirty="0">
                <a:solidFill>
                  <a:srgbClr val="00B0F0"/>
                </a:solidFill>
              </a:rPr>
              <a:t>Soft Skills </a:t>
            </a:r>
            <a:r>
              <a:rPr lang="en-US" sz="2400" dirty="0">
                <a:solidFill>
                  <a:srgbClr val="00B0F0"/>
                </a:solidFill>
              </a:rPr>
              <a:t>– </a:t>
            </a:r>
            <a:r>
              <a:rPr lang="en-US" sz="2400" dirty="0">
                <a:solidFill>
                  <a:schemeClr val="bg1"/>
                </a:solidFill>
              </a:rPr>
              <a:t>less defined, interpersonal skills</a:t>
            </a:r>
          </a:p>
          <a:p>
            <a:endParaRPr lang="en-US" sz="2400" dirty="0"/>
          </a:p>
          <a:p>
            <a:pPr lvl="1"/>
            <a:r>
              <a:rPr lang="en-US" sz="2400" dirty="0">
                <a:solidFill>
                  <a:srgbClr val="00B0F0"/>
                </a:solidFill>
              </a:rPr>
              <a:t>Examples: </a:t>
            </a:r>
            <a:r>
              <a:rPr lang="en-US" sz="2400" dirty="0">
                <a:solidFill>
                  <a:schemeClr val="bg1"/>
                </a:solidFill>
              </a:rPr>
              <a:t>leadership, team building, communication, problem solving</a:t>
            </a:r>
          </a:p>
          <a:p>
            <a:endParaRPr lang="en-US" sz="2400" dirty="0"/>
          </a:p>
          <a:p>
            <a:pPr algn="r"/>
            <a:endParaRPr lang="en-US" sz="2400" dirty="0"/>
          </a:p>
        </p:txBody>
      </p:sp>
      <p:sp>
        <p:nvSpPr>
          <p:cNvPr id="8" name="Title 1"/>
          <p:cNvSpPr txBox="1">
            <a:spLocks/>
          </p:cNvSpPr>
          <p:nvPr/>
        </p:nvSpPr>
        <p:spPr>
          <a:xfrm>
            <a:off x="533400" y="304800"/>
            <a:ext cx="80772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5400" b="1" dirty="0">
                <a:solidFill>
                  <a:schemeClr val="bg1"/>
                </a:solidFill>
                <a:latin typeface="Franklin Gothic Medium" panose="020B0603020102020204" pitchFamily="34" charset="0"/>
              </a:rPr>
              <a:t>HARD VS. SOFT SKILLS</a:t>
            </a:r>
          </a:p>
        </p:txBody>
      </p:sp>
      <p:sp>
        <p:nvSpPr>
          <p:cNvPr id="7" name="TextBox 6">
            <a:extLst>
              <a:ext uri="{FF2B5EF4-FFF2-40B4-BE49-F238E27FC236}">
                <a16:creationId xmlns:a16="http://schemas.microsoft.com/office/drawing/2014/main" id="{5B6068D9-6E97-4A13-A3B4-60876864A557}"/>
              </a:ext>
            </a:extLst>
          </p:cNvPr>
          <p:cNvSpPr txBox="1"/>
          <p:nvPr/>
        </p:nvSpPr>
        <p:spPr>
          <a:xfrm>
            <a:off x="85778" y="6368633"/>
            <a:ext cx="957716" cy="408623"/>
          </a:xfrm>
          <a:prstGeom prst="roundRect">
            <a:avLst/>
          </a:prstGeom>
          <a:solidFill>
            <a:schemeClr val="tx1">
              <a:lumMod val="65000"/>
              <a:lumOff val="35000"/>
            </a:schemeClr>
          </a:solidFill>
          <a:effectLst>
            <a:outerShdw blurRad="330200" dist="139700" dir="360000" algn="t" rotWithShape="0">
              <a:prstClr val="black">
                <a:alpha val="40000"/>
              </a:prstClr>
            </a:outerShd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P</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 p. </a:t>
            </a:r>
            <a:r>
              <a:rPr lang="en-US" b="1" dirty="0">
                <a:solidFill>
                  <a:prstClr val="white"/>
                </a:solidFill>
                <a:latin typeface="Calibri" panose="020F0502020204030204"/>
              </a:rPr>
              <a:t>6</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46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14720</TotalTime>
  <Words>1927</Words>
  <Application>Microsoft Office PowerPoint</Application>
  <PresentationFormat>Widescreen</PresentationFormat>
  <Paragraphs>329</Paragraphs>
  <Slides>37</Slides>
  <Notes>8</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37</vt:i4>
      </vt:variant>
    </vt:vector>
  </HeadingPairs>
  <TitlesOfParts>
    <vt:vector size="58" baseType="lpstr">
      <vt:lpstr>Arial</vt:lpstr>
      <vt:lpstr>Calibri</vt:lpstr>
      <vt:lpstr>Calibri Light</vt:lpstr>
      <vt:lpstr>Californian FB</vt:lpstr>
      <vt:lpstr>Corbel</vt:lpstr>
      <vt:lpstr>Courier New</vt:lpstr>
      <vt:lpstr>Franklin Gothic Book</vt:lpstr>
      <vt:lpstr>Franklin Gothic Demi</vt:lpstr>
      <vt:lpstr>Franklin Gothic Medium</vt:lpstr>
      <vt:lpstr>Segoe UI</vt:lpstr>
      <vt:lpstr>Times New Roman</vt:lpstr>
      <vt:lpstr>Verdana</vt:lpstr>
      <vt:lpstr>Wingdings</vt:lpstr>
      <vt:lpstr>YACgEev4gKc 0</vt:lpstr>
      <vt:lpstr>YALBswrqCsg 0</vt:lpstr>
      <vt:lpstr>Office Theme</vt:lpstr>
      <vt:lpstr>2_Office Theme</vt:lpstr>
      <vt:lpstr>1_Office Theme</vt:lpstr>
      <vt:lpstr>3_Office Theme</vt:lpstr>
      <vt:lpstr>4_Office Theme</vt:lpstr>
      <vt:lpstr>5_Office Theme</vt:lpstr>
      <vt:lpstr>PowerPoint Presentation</vt:lpstr>
      <vt:lpstr>PowerPoint Presentation</vt:lpstr>
      <vt:lpstr>DISCLAIMER</vt:lpstr>
      <vt:lpstr>  TRANSITON OVERVIEW</vt:lpstr>
      <vt:lpstr>MOC  CROSSWALK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NEXT STEPS</vt:lpstr>
      <vt:lpstr>PowerPoint Presentation</vt:lpstr>
      <vt:lpstr>PowerPoint Presentation</vt:lpstr>
    </vt:vector>
  </TitlesOfParts>
  <Company>Defense Manpower Data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Marissa A CTR DMDC</dc:creator>
  <cp:lastModifiedBy>HILLARD, CANDACE L GS-13 USAF AFPC AFPC/DPFFF</cp:lastModifiedBy>
  <cp:revision>324</cp:revision>
  <cp:lastPrinted>2015-05-29T13:53:06Z</cp:lastPrinted>
  <dcterms:created xsi:type="dcterms:W3CDTF">2014-07-02T13:56:11Z</dcterms:created>
  <dcterms:modified xsi:type="dcterms:W3CDTF">2022-11-03T13:05:40Z</dcterms:modified>
</cp:coreProperties>
</file>