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10" r:id="rId3"/>
    <p:sldMasterId id="2147483722" r:id="rId4"/>
    <p:sldMasterId id="2147483726" r:id="rId5"/>
    <p:sldMasterId id="2147483738" r:id="rId6"/>
  </p:sldMasterIdLst>
  <p:notesMasterIdLst>
    <p:notesMasterId r:id="rId88"/>
  </p:notesMasterIdLst>
  <p:handoutMasterIdLst>
    <p:handoutMasterId r:id="rId89"/>
  </p:handoutMasterIdLst>
  <p:sldIdLst>
    <p:sldId id="458" r:id="rId7"/>
    <p:sldId id="281" r:id="rId8"/>
    <p:sldId id="427" r:id="rId9"/>
    <p:sldId id="280" r:id="rId10"/>
    <p:sldId id="299" r:id="rId11"/>
    <p:sldId id="478" r:id="rId12"/>
    <p:sldId id="438" r:id="rId13"/>
    <p:sldId id="449" r:id="rId14"/>
    <p:sldId id="500" r:id="rId15"/>
    <p:sldId id="474" r:id="rId16"/>
    <p:sldId id="466" r:id="rId17"/>
    <p:sldId id="330" r:id="rId18"/>
    <p:sldId id="490" r:id="rId19"/>
    <p:sldId id="366" r:id="rId20"/>
    <p:sldId id="479" r:id="rId21"/>
    <p:sldId id="495" r:id="rId22"/>
    <p:sldId id="283" r:id="rId23"/>
    <p:sldId id="488" r:id="rId24"/>
    <p:sldId id="320" r:id="rId25"/>
    <p:sldId id="321" r:id="rId26"/>
    <p:sldId id="300" r:id="rId27"/>
    <p:sldId id="513" r:id="rId28"/>
    <p:sldId id="491" r:id="rId29"/>
    <p:sldId id="477" r:id="rId30"/>
    <p:sldId id="331" r:id="rId31"/>
    <p:sldId id="440" r:id="rId32"/>
    <p:sldId id="496" r:id="rId33"/>
    <p:sldId id="519" r:id="rId34"/>
    <p:sldId id="497" r:id="rId35"/>
    <p:sldId id="441" r:id="rId36"/>
    <p:sldId id="375" r:id="rId37"/>
    <p:sldId id="499" r:id="rId38"/>
    <p:sldId id="432" r:id="rId39"/>
    <p:sldId id="332" r:id="rId40"/>
    <p:sldId id="512" r:id="rId41"/>
    <p:sldId id="437" r:id="rId42"/>
    <p:sldId id="476" r:id="rId43"/>
    <p:sldId id="442" r:id="rId44"/>
    <p:sldId id="502" r:id="rId45"/>
    <p:sldId id="451" r:id="rId46"/>
    <p:sldId id="452" r:id="rId47"/>
    <p:sldId id="347" r:id="rId48"/>
    <p:sldId id="460" r:id="rId49"/>
    <p:sldId id="349" r:id="rId50"/>
    <p:sldId id="346" r:id="rId51"/>
    <p:sldId id="443" r:id="rId52"/>
    <p:sldId id="468" r:id="rId53"/>
    <p:sldId id="469" r:id="rId54"/>
    <p:sldId id="518" r:id="rId55"/>
    <p:sldId id="457" r:id="rId56"/>
    <p:sldId id="364" r:id="rId57"/>
    <p:sldId id="405" r:id="rId58"/>
    <p:sldId id="400" r:id="rId59"/>
    <p:sldId id="372" r:id="rId60"/>
    <p:sldId id="402" r:id="rId61"/>
    <p:sldId id="444" r:id="rId62"/>
    <p:sldId id="401" r:id="rId63"/>
    <p:sldId id="521" r:id="rId64"/>
    <p:sldId id="520" r:id="rId65"/>
    <p:sldId id="445" r:id="rId66"/>
    <p:sldId id="470" r:id="rId67"/>
    <p:sldId id="484" r:id="rId68"/>
    <p:sldId id="418" r:id="rId69"/>
    <p:sldId id="446" r:id="rId70"/>
    <p:sldId id="471" r:id="rId71"/>
    <p:sldId id="420" r:id="rId72"/>
    <p:sldId id="447" r:id="rId73"/>
    <p:sldId id="306" r:id="rId74"/>
    <p:sldId id="522" r:id="rId75"/>
    <p:sldId id="523" r:id="rId76"/>
    <p:sldId id="511" r:id="rId77"/>
    <p:sldId id="509" r:id="rId78"/>
    <p:sldId id="430" r:id="rId79"/>
    <p:sldId id="448" r:id="rId80"/>
    <p:sldId id="324" r:id="rId81"/>
    <p:sldId id="482" r:id="rId82"/>
    <p:sldId id="498" r:id="rId83"/>
    <p:sldId id="414" r:id="rId84"/>
    <p:sldId id="524" r:id="rId85"/>
    <p:sldId id="514" r:id="rId86"/>
    <p:sldId id="279" r:id="rId87"/>
  </p:sldIdLst>
  <p:sldSz cx="12192000" cy="6858000"/>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mcharan, Randi R Maj USAF OSD OUSD P-R (USA)" initials="RRRMUOOP(" lastIdx="6" clrIdx="6">
    <p:extLst>
      <p:ext uri="{19B8F6BF-5375-455C-9EA6-DF929625EA0E}">
        <p15:presenceInfo xmlns:p15="http://schemas.microsoft.com/office/powerpoint/2012/main" userId="Ramcharan, Randi R Maj USAF OSD OUSD P-R (USA)" providerId="None"/>
      </p:ext>
    </p:extLst>
  </p:cmAuthor>
  <p:cmAuthor id="1" name="Kaiser, Jayne" initials="JNK" lastIdx="4" clrIdx="0">
    <p:extLst>
      <p:ext uri="{19B8F6BF-5375-455C-9EA6-DF929625EA0E}">
        <p15:presenceInfo xmlns:p15="http://schemas.microsoft.com/office/powerpoint/2012/main" userId="Kaiser, Jayne" providerId="None"/>
      </p:ext>
    </p:extLst>
  </p:cmAuthor>
  <p:cmAuthor id="8" name="Manyx, Melinda C MCTO" initials="MCTO" lastIdx="11" clrIdx="7">
    <p:extLst>
      <p:ext uri="{19B8F6BF-5375-455C-9EA6-DF929625EA0E}">
        <p15:presenceInfo xmlns:p15="http://schemas.microsoft.com/office/powerpoint/2012/main" userId="Manyx, Melinda C MCTO" providerId="None"/>
      </p:ext>
    </p:extLst>
  </p:cmAuthor>
  <p:cmAuthor id="2" name="Elizabeth DeFay" initials="ED" lastIdx="7" clrIdx="1">
    <p:extLst>
      <p:ext uri="{19B8F6BF-5375-455C-9EA6-DF929625EA0E}">
        <p15:presenceInfo xmlns:p15="http://schemas.microsoft.com/office/powerpoint/2012/main" userId="b239e0396897cf74" providerId="Windows Live"/>
      </p:ext>
    </p:extLst>
  </p:cmAuthor>
  <p:cmAuthor id="9" name="Swisher, Scott B CIV (USA)" initials="SSBC(" lastIdx="1" clrIdx="8">
    <p:extLst>
      <p:ext uri="{19B8F6BF-5375-455C-9EA6-DF929625EA0E}">
        <p15:presenceInfo xmlns:p15="http://schemas.microsoft.com/office/powerpoint/2012/main" userId="S::scott.b.swisher2.civ@mail.mil::58343e23-c280-4ab5-be45-30cd4cc626c5" providerId="AD"/>
      </p:ext>
    </p:extLst>
  </p:cmAuthor>
  <p:cmAuthor id="3" name="MCTO" initials="JNK" lastIdx="49" clrIdx="2">
    <p:extLst>
      <p:ext uri="{19B8F6BF-5375-455C-9EA6-DF929625EA0E}">
        <p15:presenceInfo xmlns:p15="http://schemas.microsoft.com/office/powerpoint/2012/main" userId="MCTO" providerId="None"/>
      </p:ext>
    </p:extLst>
  </p:cmAuthor>
  <p:cmAuthor id="4" name="Kaiser, Jayne N CTR DODHRA DPFSC (USA)" initials="KJNCDD(" lastIdx="101" clrIdx="3">
    <p:extLst>
      <p:ext uri="{19B8F6BF-5375-455C-9EA6-DF929625EA0E}">
        <p15:presenceInfo xmlns:p15="http://schemas.microsoft.com/office/powerpoint/2012/main" userId="S-1-5-21-412667653-668731278-4213794525-330354" providerId="AD"/>
      </p:ext>
    </p:extLst>
  </p:cmAuthor>
  <p:cmAuthor id="5" name="Ramcharan, Randi R Maj DHRA TVPO" initials="RRRMDT" lastIdx="7" clrIdx="4">
    <p:extLst>
      <p:ext uri="{19B8F6BF-5375-455C-9EA6-DF929625EA0E}">
        <p15:presenceInfo xmlns:p15="http://schemas.microsoft.com/office/powerpoint/2012/main" userId="S-1-5-21-412667653-668731278-4213794525-1368315" providerId="AD"/>
      </p:ext>
    </p:extLst>
  </p:cmAuthor>
  <p:cmAuthor id="6" name="Monk, jinelle CTR DHRA TVPO" initials="MjCDT" lastIdx="1" clrIdx="5">
    <p:extLst>
      <p:ext uri="{19B8F6BF-5375-455C-9EA6-DF929625EA0E}">
        <p15:presenceInfo xmlns:p15="http://schemas.microsoft.com/office/powerpoint/2012/main" userId="S-1-5-21-412667653-668731278-4213794525-15559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5A4EA"/>
    <a:srgbClr val="00B000"/>
    <a:srgbClr val="FFFFFF"/>
    <a:srgbClr val="A7E8FF"/>
    <a:srgbClr val="163856"/>
    <a:srgbClr val="44B5E8"/>
    <a:srgbClr val="5BD4FF"/>
    <a:srgbClr val="33CAFF"/>
    <a:srgbClr val="153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A83F0-6B94-48C3-B149-C893FE68CEB7}" v="12" dt="2022-10-18T19:36:13.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93325" autoAdjust="0"/>
  </p:normalViewPr>
  <p:slideViewPr>
    <p:cSldViewPr snapToGrid="0">
      <p:cViewPr varScale="1">
        <p:scale>
          <a:sx n="104" d="100"/>
          <a:sy n="104" d="100"/>
        </p:scale>
        <p:origin x="486" y="72"/>
      </p:cViewPr>
      <p:guideLst/>
    </p:cSldViewPr>
  </p:slideViewPr>
  <p:notesTextViewPr>
    <p:cViewPr>
      <p:scale>
        <a:sx n="3" d="2"/>
        <a:sy n="3" d="2"/>
      </p:scale>
      <p:origin x="0" y="0"/>
    </p:cViewPr>
  </p:notesTextViewPr>
  <p:sorterViewPr>
    <p:cViewPr>
      <p:scale>
        <a:sx n="80" d="100"/>
        <a:sy n="80" d="100"/>
      </p:scale>
      <p:origin x="0" y="-5824"/>
    </p:cViewPr>
  </p:sorterViewPr>
  <p:notesViewPr>
    <p:cSldViewPr snapToGrid="0">
      <p:cViewPr varScale="1">
        <p:scale>
          <a:sx n="61" d="100"/>
          <a:sy n="61" d="100"/>
        </p:scale>
        <p:origin x="2484"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handoutMaster" Target="handoutMasters/handout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E, DYLIA GS-09 USSF SPOC 21 FSS/FSHT" userId="f61315b2-ed50-4aad-90dd-eef327722051" providerId="ADAL" clId="{45CA83F0-6B94-48C3-B149-C893FE68CEB7}"/>
    <pc:docChg chg="undo custSel modSld">
      <pc:chgData name="WHITE, DYLIA GS-09 USSF SPOC 21 FSS/FSHT" userId="f61315b2-ed50-4aad-90dd-eef327722051" providerId="ADAL" clId="{45CA83F0-6B94-48C3-B149-C893FE68CEB7}" dt="2022-10-18T19:38:17.107" v="724" actId="13926"/>
      <pc:docMkLst>
        <pc:docMk/>
      </pc:docMkLst>
      <pc:sldChg chg="addSp delSp modSp mod">
        <pc:chgData name="WHITE, DYLIA GS-09 USSF SPOC 21 FSS/FSHT" userId="f61315b2-ed50-4aad-90dd-eef327722051" providerId="ADAL" clId="{45CA83F0-6B94-48C3-B149-C893FE68CEB7}" dt="2022-10-18T19:24:35.405" v="592"/>
        <pc:sldMkLst>
          <pc:docMk/>
          <pc:sldMk cId="1462038640" sldId="320"/>
        </pc:sldMkLst>
        <pc:spChg chg="del">
          <ac:chgData name="WHITE, DYLIA GS-09 USSF SPOC 21 FSS/FSHT" userId="f61315b2-ed50-4aad-90dd-eef327722051" providerId="ADAL" clId="{45CA83F0-6B94-48C3-B149-C893FE68CEB7}" dt="2022-10-18T19:21:11.066" v="552" actId="478"/>
          <ac:spMkLst>
            <pc:docMk/>
            <pc:sldMk cId="1462038640" sldId="320"/>
            <ac:spMk id="4" creationId="{00000000-0000-0000-0000-000000000000}"/>
          </ac:spMkLst>
        </pc:spChg>
        <pc:spChg chg="add mod">
          <ac:chgData name="WHITE, DYLIA GS-09 USSF SPOC 21 FSS/FSHT" userId="f61315b2-ed50-4aad-90dd-eef327722051" providerId="ADAL" clId="{45CA83F0-6B94-48C3-B149-C893FE68CEB7}" dt="2022-10-18T19:22:54.798" v="590" actId="255"/>
          <ac:spMkLst>
            <pc:docMk/>
            <pc:sldMk cId="1462038640" sldId="320"/>
            <ac:spMk id="5" creationId="{5F8A0CE5-26AB-01AE-09F7-785E056240A4}"/>
          </ac:spMkLst>
        </pc:spChg>
        <pc:spChg chg="add mod">
          <ac:chgData name="WHITE, DYLIA GS-09 USSF SPOC 21 FSS/FSHT" userId="f61315b2-ed50-4aad-90dd-eef327722051" providerId="ADAL" clId="{45CA83F0-6B94-48C3-B149-C893FE68CEB7}" dt="2022-10-18T19:24:35.405" v="592"/>
          <ac:spMkLst>
            <pc:docMk/>
            <pc:sldMk cId="1462038640" sldId="320"/>
            <ac:spMk id="8" creationId="{4076D314-CBFA-8B3B-A6E3-0F4B0FE44E7C}"/>
          </ac:spMkLst>
        </pc:spChg>
        <pc:spChg chg="del">
          <ac:chgData name="WHITE, DYLIA GS-09 USSF SPOC 21 FSS/FSHT" userId="f61315b2-ed50-4aad-90dd-eef327722051" providerId="ADAL" clId="{45CA83F0-6B94-48C3-B149-C893FE68CEB7}" dt="2022-10-18T19:21:11.066" v="552" actId="478"/>
          <ac:spMkLst>
            <pc:docMk/>
            <pc:sldMk cId="1462038640" sldId="320"/>
            <ac:spMk id="15" creationId="{00000000-0000-0000-0000-000000000000}"/>
          </ac:spMkLst>
        </pc:spChg>
        <pc:picChg chg="add">
          <ac:chgData name="WHITE, DYLIA GS-09 USSF SPOC 21 FSS/FSHT" userId="f61315b2-ed50-4aad-90dd-eef327722051" providerId="ADAL" clId="{45CA83F0-6B94-48C3-B149-C893FE68CEB7}" dt="2022-10-18T19:23:53.311" v="591" actId="22"/>
          <ac:picMkLst>
            <pc:docMk/>
            <pc:sldMk cId="1462038640" sldId="320"/>
            <ac:picMk id="6" creationId="{B87A3FF7-978F-CAA9-5177-6838AD485577}"/>
          </ac:picMkLst>
        </pc:picChg>
      </pc:sldChg>
      <pc:sldChg chg="addSp delSp modSp mod">
        <pc:chgData name="WHITE, DYLIA GS-09 USSF SPOC 21 FSS/FSHT" userId="f61315b2-ed50-4aad-90dd-eef327722051" providerId="ADAL" clId="{45CA83F0-6B94-48C3-B149-C893FE68CEB7}" dt="2022-10-18T19:33:45.728" v="654" actId="14100"/>
        <pc:sldMkLst>
          <pc:docMk/>
          <pc:sldMk cId="2966008506" sldId="347"/>
        </pc:sldMkLst>
        <pc:spChg chg="del">
          <ac:chgData name="WHITE, DYLIA GS-09 USSF SPOC 21 FSS/FSHT" userId="f61315b2-ed50-4aad-90dd-eef327722051" providerId="ADAL" clId="{45CA83F0-6B94-48C3-B149-C893FE68CEB7}" dt="2022-10-18T19:32:10.274" v="650" actId="478"/>
          <ac:spMkLst>
            <pc:docMk/>
            <pc:sldMk cId="2966008506" sldId="347"/>
            <ac:spMk id="7" creationId="{00000000-0000-0000-0000-000000000000}"/>
          </ac:spMkLst>
        </pc:spChg>
        <pc:spChg chg="add mod">
          <ac:chgData name="WHITE, DYLIA GS-09 USSF SPOC 21 FSS/FSHT" userId="f61315b2-ed50-4aad-90dd-eef327722051" providerId="ADAL" clId="{45CA83F0-6B94-48C3-B149-C893FE68CEB7}" dt="2022-10-18T19:33:45.728" v="654" actId="14100"/>
          <ac:spMkLst>
            <pc:docMk/>
            <pc:sldMk cId="2966008506" sldId="347"/>
            <ac:spMk id="9" creationId="{DC2E07F8-2871-92CD-828B-2B8E1F624424}"/>
          </ac:spMkLst>
        </pc:spChg>
      </pc:sldChg>
      <pc:sldChg chg="addSp delSp modSp mod">
        <pc:chgData name="WHITE, DYLIA GS-09 USSF SPOC 21 FSS/FSHT" userId="f61315b2-ed50-4aad-90dd-eef327722051" providerId="ADAL" clId="{45CA83F0-6B94-48C3-B149-C893FE68CEB7}" dt="2022-10-18T19:36:13.346" v="666"/>
        <pc:sldMkLst>
          <pc:docMk/>
          <pc:sldMk cId="195363218" sldId="400"/>
        </pc:sldMkLst>
        <pc:spChg chg="del mod">
          <ac:chgData name="WHITE, DYLIA GS-09 USSF SPOC 21 FSS/FSHT" userId="f61315b2-ed50-4aad-90dd-eef327722051" providerId="ADAL" clId="{45CA83F0-6B94-48C3-B149-C893FE68CEB7}" dt="2022-10-18T19:36:00.229" v="665"/>
          <ac:spMkLst>
            <pc:docMk/>
            <pc:sldMk cId="195363218" sldId="400"/>
            <ac:spMk id="3" creationId="{00000000-0000-0000-0000-000000000000}"/>
          </ac:spMkLst>
        </pc:spChg>
        <pc:spChg chg="add mod">
          <ac:chgData name="WHITE, DYLIA GS-09 USSF SPOC 21 FSS/FSHT" userId="f61315b2-ed50-4aad-90dd-eef327722051" providerId="ADAL" clId="{45CA83F0-6B94-48C3-B149-C893FE68CEB7}" dt="2022-10-18T19:36:13.346" v="666"/>
          <ac:spMkLst>
            <pc:docMk/>
            <pc:sldMk cId="195363218" sldId="400"/>
            <ac:spMk id="8" creationId="{912A68BB-928C-793D-5828-89149CFF2593}"/>
          </ac:spMkLst>
        </pc:spChg>
      </pc:sldChg>
      <pc:sldChg chg="modSp mod">
        <pc:chgData name="WHITE, DYLIA GS-09 USSF SPOC 21 FSS/FSHT" userId="f61315b2-ed50-4aad-90dd-eef327722051" providerId="ADAL" clId="{45CA83F0-6B94-48C3-B149-C893FE68CEB7}" dt="2022-10-18T19:38:17.107" v="724" actId="13926"/>
        <pc:sldMkLst>
          <pc:docMk/>
          <pc:sldMk cId="4200261769" sldId="470"/>
        </pc:sldMkLst>
        <pc:spChg chg="mod">
          <ac:chgData name="WHITE, DYLIA GS-09 USSF SPOC 21 FSS/FSHT" userId="f61315b2-ed50-4aad-90dd-eef327722051" providerId="ADAL" clId="{45CA83F0-6B94-48C3-B149-C893FE68CEB7}" dt="2022-10-18T19:38:17.107" v="724" actId="13926"/>
          <ac:spMkLst>
            <pc:docMk/>
            <pc:sldMk cId="4200261769" sldId="470"/>
            <ac:spMk id="30" creationId="{00000000-0000-0000-0000-000000000000}"/>
          </ac:spMkLst>
        </pc:spChg>
      </pc:sldChg>
      <pc:sldChg chg="addSp delSp modSp mod">
        <pc:chgData name="WHITE, DYLIA GS-09 USSF SPOC 21 FSS/FSHT" userId="f61315b2-ed50-4aad-90dd-eef327722051" providerId="ADAL" clId="{45CA83F0-6B94-48C3-B149-C893FE68CEB7}" dt="2022-10-18T19:19:52.836" v="551" actId="20577"/>
        <pc:sldMkLst>
          <pc:docMk/>
          <pc:sldMk cId="609276608" sldId="488"/>
        </pc:sldMkLst>
        <pc:spChg chg="add mod">
          <ac:chgData name="WHITE, DYLIA GS-09 USSF SPOC 21 FSS/FSHT" userId="f61315b2-ed50-4aad-90dd-eef327722051" providerId="ADAL" clId="{45CA83F0-6B94-48C3-B149-C893FE68CEB7}" dt="2022-10-18T19:19:52.836" v="551" actId="20577"/>
          <ac:spMkLst>
            <pc:docMk/>
            <pc:sldMk cId="609276608" sldId="488"/>
            <ac:spMk id="5" creationId="{767F062E-7DEC-F43C-68E0-CE29E7B66E88}"/>
          </ac:spMkLst>
        </pc:spChg>
        <pc:spChg chg="add mod">
          <ac:chgData name="WHITE, DYLIA GS-09 USSF SPOC 21 FSS/FSHT" userId="f61315b2-ed50-4aad-90dd-eef327722051" providerId="ADAL" clId="{45CA83F0-6B94-48C3-B149-C893FE68CEB7}" dt="2022-10-18T19:03:56.878" v="7" actId="1076"/>
          <ac:spMkLst>
            <pc:docMk/>
            <pc:sldMk cId="609276608" sldId="488"/>
            <ac:spMk id="7" creationId="{342D5B8F-72A8-7FFE-8A60-EF51881FBDEC}"/>
          </ac:spMkLst>
        </pc:spChg>
        <pc:spChg chg="add del mod">
          <ac:chgData name="WHITE, DYLIA GS-09 USSF SPOC 21 FSS/FSHT" userId="f61315b2-ed50-4aad-90dd-eef327722051" providerId="ADAL" clId="{45CA83F0-6B94-48C3-B149-C893FE68CEB7}" dt="2022-10-18T19:06:33.068" v="16" actId="478"/>
          <ac:spMkLst>
            <pc:docMk/>
            <pc:sldMk cId="609276608" sldId="488"/>
            <ac:spMk id="10" creationId="{79B98263-F111-77DD-8EB4-C0120D25556D}"/>
          </ac:spMkLst>
        </pc:spChg>
        <pc:spChg chg="add mod">
          <ac:chgData name="WHITE, DYLIA GS-09 USSF SPOC 21 FSS/FSHT" userId="f61315b2-ed50-4aad-90dd-eef327722051" providerId="ADAL" clId="{45CA83F0-6B94-48C3-B149-C893FE68CEB7}" dt="2022-10-18T19:07:45.780" v="117"/>
          <ac:spMkLst>
            <pc:docMk/>
            <pc:sldMk cId="609276608" sldId="488"/>
            <ac:spMk id="11" creationId="{DA35A2DA-3FBE-B594-317F-B952A8326CCD}"/>
          </ac:spMkLst>
        </pc:spChg>
        <pc:spChg chg="add mod">
          <ac:chgData name="WHITE, DYLIA GS-09 USSF SPOC 21 FSS/FSHT" userId="f61315b2-ed50-4aad-90dd-eef327722051" providerId="ADAL" clId="{45CA83F0-6B94-48C3-B149-C893FE68CEB7}" dt="2022-10-18T19:10:33.902" v="145"/>
          <ac:spMkLst>
            <pc:docMk/>
            <pc:sldMk cId="609276608" sldId="488"/>
            <ac:spMk id="12" creationId="{60E175D4-6E6F-B099-6CCE-F3C42040E582}"/>
          </ac:spMkLst>
        </pc:spChg>
        <pc:spChg chg="mod">
          <ac:chgData name="WHITE, DYLIA GS-09 USSF SPOC 21 FSS/FSHT" userId="f61315b2-ed50-4aad-90dd-eef327722051" providerId="ADAL" clId="{45CA83F0-6B94-48C3-B149-C893FE68CEB7}" dt="2022-10-18T19:02:20.459" v="0" actId="6549"/>
          <ac:spMkLst>
            <pc:docMk/>
            <pc:sldMk cId="609276608" sldId="488"/>
            <ac:spMk id="15" creationId="{00000000-0000-0000-0000-000000000000}"/>
          </ac:spMkLst>
        </pc:spChg>
        <pc:picChg chg="add del">
          <ac:chgData name="WHITE, DYLIA GS-09 USSF SPOC 21 FSS/FSHT" userId="f61315b2-ed50-4aad-90dd-eef327722051" providerId="ADAL" clId="{45CA83F0-6B94-48C3-B149-C893FE68CEB7}" dt="2022-10-18T19:02:47.069" v="3"/>
          <ac:picMkLst>
            <pc:docMk/>
            <pc:sldMk cId="609276608" sldId="488"/>
            <ac:picMk id="2" creationId="{B9B58AA7-A712-F1E8-1BE6-C060E71147CC}"/>
          </ac:picMkLst>
        </pc:picChg>
        <pc:picChg chg="add del">
          <ac:chgData name="WHITE, DYLIA GS-09 USSF SPOC 21 FSS/FSHT" userId="f61315b2-ed50-4aad-90dd-eef327722051" providerId="ADAL" clId="{45CA83F0-6B94-48C3-B149-C893FE68CEB7}" dt="2022-10-18T19:03:34.318" v="5"/>
          <ac:picMkLst>
            <pc:docMk/>
            <pc:sldMk cId="609276608" sldId="488"/>
            <ac:picMk id="3" creationId="{B4A146A7-925A-9F76-9C25-3E58E9D11F4F}"/>
          </ac:picMkLst>
        </pc:picChg>
        <pc:picChg chg="add del mod">
          <ac:chgData name="WHITE, DYLIA GS-09 USSF SPOC 21 FSS/FSHT" userId="f61315b2-ed50-4aad-90dd-eef327722051" providerId="ADAL" clId="{45CA83F0-6B94-48C3-B149-C893FE68CEB7}" dt="2022-10-18T19:11:07.441" v="151" actId="478"/>
          <ac:picMkLst>
            <pc:docMk/>
            <pc:sldMk cId="609276608" sldId="488"/>
            <ac:picMk id="8" creationId="{4F30AC8F-8A9A-CD06-AD3D-6EB2472431F4}"/>
          </ac:picMkLst>
        </pc:picChg>
      </pc:sldChg>
      <pc:sldChg chg="addSp delSp modSp mod">
        <pc:chgData name="WHITE, DYLIA GS-09 USSF SPOC 21 FSS/FSHT" userId="f61315b2-ed50-4aad-90dd-eef327722051" providerId="ADAL" clId="{45CA83F0-6B94-48C3-B149-C893FE68CEB7}" dt="2022-10-18T19:27:38.605" v="599"/>
        <pc:sldMkLst>
          <pc:docMk/>
          <pc:sldMk cId="532261090" sldId="497"/>
        </pc:sldMkLst>
        <pc:spChg chg="del">
          <ac:chgData name="WHITE, DYLIA GS-09 USSF SPOC 21 FSS/FSHT" userId="f61315b2-ed50-4aad-90dd-eef327722051" providerId="ADAL" clId="{45CA83F0-6B94-48C3-B149-C893FE68CEB7}" dt="2022-10-18T19:26:52.785" v="593" actId="478"/>
          <ac:spMkLst>
            <pc:docMk/>
            <pc:sldMk cId="532261090" sldId="497"/>
            <ac:spMk id="2" creationId="{5F4D396C-E181-4D7C-9002-A0BCA032C1AC}"/>
          </ac:spMkLst>
        </pc:spChg>
        <pc:spChg chg="del">
          <ac:chgData name="WHITE, DYLIA GS-09 USSF SPOC 21 FSS/FSHT" userId="f61315b2-ed50-4aad-90dd-eef327722051" providerId="ADAL" clId="{45CA83F0-6B94-48C3-B149-C893FE68CEB7}" dt="2022-10-18T19:26:52.785" v="593" actId="478"/>
          <ac:spMkLst>
            <pc:docMk/>
            <pc:sldMk cId="532261090" sldId="497"/>
            <ac:spMk id="4" creationId="{608E2E51-C7CD-4784-BD6C-67F3577280C0}"/>
          </ac:spMkLst>
        </pc:spChg>
        <pc:spChg chg="del">
          <ac:chgData name="WHITE, DYLIA GS-09 USSF SPOC 21 FSS/FSHT" userId="f61315b2-ed50-4aad-90dd-eef327722051" providerId="ADAL" clId="{45CA83F0-6B94-48C3-B149-C893FE68CEB7}" dt="2022-10-18T19:26:52.785" v="593" actId="478"/>
          <ac:spMkLst>
            <pc:docMk/>
            <pc:sldMk cId="532261090" sldId="497"/>
            <ac:spMk id="5" creationId="{9C15DAD2-1983-4C7E-A57E-287C7C7C6C43}"/>
          </ac:spMkLst>
        </pc:spChg>
        <pc:spChg chg="add del mod">
          <ac:chgData name="WHITE, DYLIA GS-09 USSF SPOC 21 FSS/FSHT" userId="f61315b2-ed50-4aad-90dd-eef327722051" providerId="ADAL" clId="{45CA83F0-6B94-48C3-B149-C893FE68CEB7}" dt="2022-10-18T19:27:17.448" v="598" actId="478"/>
          <ac:spMkLst>
            <pc:docMk/>
            <pc:sldMk cId="532261090" sldId="497"/>
            <ac:spMk id="7" creationId="{63652335-697D-9FE3-180D-DCBFA7063A5C}"/>
          </ac:spMkLst>
        </pc:spChg>
        <pc:spChg chg="add mod">
          <ac:chgData name="WHITE, DYLIA GS-09 USSF SPOC 21 FSS/FSHT" userId="f61315b2-ed50-4aad-90dd-eef327722051" providerId="ADAL" clId="{45CA83F0-6B94-48C3-B149-C893FE68CEB7}" dt="2022-10-18T19:27:15.089" v="596" actId="1076"/>
          <ac:spMkLst>
            <pc:docMk/>
            <pc:sldMk cId="532261090" sldId="497"/>
            <ac:spMk id="9" creationId="{41209D77-D640-EC1F-4886-98AB41E6DFE9}"/>
          </ac:spMkLst>
        </pc:spChg>
        <pc:spChg chg="add mod">
          <ac:chgData name="WHITE, DYLIA GS-09 USSF SPOC 21 FSS/FSHT" userId="f61315b2-ed50-4aad-90dd-eef327722051" providerId="ADAL" clId="{45CA83F0-6B94-48C3-B149-C893FE68CEB7}" dt="2022-10-18T19:27:38.605" v="599"/>
          <ac:spMkLst>
            <pc:docMk/>
            <pc:sldMk cId="532261090" sldId="497"/>
            <ac:spMk id="10" creationId="{D8E52E1C-3B99-B12B-D240-DE622F007274}"/>
          </ac:spMkLst>
        </pc:spChg>
        <pc:picChg chg="del">
          <ac:chgData name="WHITE, DYLIA GS-09 USSF SPOC 21 FSS/FSHT" userId="f61315b2-ed50-4aad-90dd-eef327722051" providerId="ADAL" clId="{45CA83F0-6B94-48C3-B149-C893FE68CEB7}" dt="2022-10-18T19:26:52.785" v="593" actId="478"/>
          <ac:picMkLst>
            <pc:docMk/>
            <pc:sldMk cId="532261090" sldId="497"/>
            <ac:picMk id="12" creationId="{9AD89986-B0B9-4F33-84AD-01F4828D9F10}"/>
          </ac:picMkLst>
        </pc:picChg>
      </pc:sldChg>
      <pc:sldChg chg="modSp mod">
        <pc:chgData name="WHITE, DYLIA GS-09 USSF SPOC 21 FSS/FSHT" userId="f61315b2-ed50-4aad-90dd-eef327722051" providerId="ADAL" clId="{45CA83F0-6B94-48C3-B149-C893FE68CEB7}" dt="2022-10-18T19:31:16.297" v="649" actId="13926"/>
        <pc:sldMkLst>
          <pc:docMk/>
          <pc:sldMk cId="2626586157" sldId="502"/>
        </pc:sldMkLst>
        <pc:spChg chg="mod">
          <ac:chgData name="WHITE, DYLIA GS-09 USSF SPOC 21 FSS/FSHT" userId="f61315b2-ed50-4aad-90dd-eef327722051" providerId="ADAL" clId="{45CA83F0-6B94-48C3-B149-C893FE68CEB7}" dt="2022-10-18T19:31:16.297" v="649" actId="13926"/>
          <ac:spMkLst>
            <pc:docMk/>
            <pc:sldMk cId="2626586157" sldId="502"/>
            <ac:spMk id="35" creationId="{E132080A-1218-47C1-9D72-03743DFD0171}"/>
          </ac:spMkLst>
        </pc:spChg>
        <pc:grpChg chg="mod">
          <ac:chgData name="WHITE, DYLIA GS-09 USSF SPOC 21 FSS/FSHT" userId="f61315b2-ed50-4aad-90dd-eef327722051" providerId="ADAL" clId="{45CA83F0-6B94-48C3-B149-C893FE68CEB7}" dt="2022-10-18T19:30:58.018" v="648" actId="1076"/>
          <ac:grpSpMkLst>
            <pc:docMk/>
            <pc:sldMk cId="2626586157" sldId="502"/>
            <ac:grpSpMk id="32" creationId="{D76E7F70-BD49-434E-919F-F2364407EBC8}"/>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3647"/>
          </a:xfrm>
          <a:prstGeom prst="rect">
            <a:avLst/>
          </a:prstGeom>
        </p:spPr>
        <p:txBody>
          <a:bodyPr vert="horz" lIns="91440" tIns="45720" rIns="91440" bIns="45720" rtlCol="0"/>
          <a:lstStyle>
            <a:lvl1pPr algn="r">
              <a:defRPr sz="1200"/>
            </a:lvl1pPr>
          </a:lstStyle>
          <a:p>
            <a:fld id="{BB94CE66-5B51-48B6-B689-52351E73FBB0}" type="datetimeFigureOut">
              <a:rPr lang="en-US" smtClean="0"/>
              <a:t>10/18/2022</a:t>
            </a:fld>
            <a:endParaRPr lang="en-US" dirty="0"/>
          </a:p>
        </p:txBody>
      </p:sp>
      <p:sp>
        <p:nvSpPr>
          <p:cNvPr id="4" name="Footer Placeholder 3"/>
          <p:cNvSpPr>
            <a:spLocks noGrp="1"/>
          </p:cNvSpPr>
          <p:nvPr>
            <p:ph type="ftr" sz="quarter" idx="2"/>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7193"/>
            <a:ext cx="2971800" cy="463646"/>
          </a:xfrm>
          <a:prstGeom prst="rect">
            <a:avLst/>
          </a:prstGeom>
        </p:spPr>
        <p:txBody>
          <a:bodyPr vert="horz" lIns="91440" tIns="45720" rIns="91440" bIns="45720" rtlCol="0" anchor="b"/>
          <a:lstStyle>
            <a:lvl1pPr algn="r">
              <a:defRPr sz="1200"/>
            </a:lvl1pPr>
          </a:lstStyle>
          <a:p>
            <a:fld id="{7B44AAC9-AD83-4A6F-A9B6-78C39944D858}" type="slidenum">
              <a:rPr lang="en-US" smtClean="0"/>
              <a:t>‹#›</a:t>
            </a:fld>
            <a:endParaRPr lang="en-US" dirty="0"/>
          </a:p>
        </p:txBody>
      </p:sp>
    </p:spTree>
    <p:extLst>
      <p:ext uri="{BB962C8B-B14F-4D97-AF65-F5344CB8AC3E}">
        <p14:creationId xmlns:p14="http://schemas.microsoft.com/office/powerpoint/2010/main" val="2609555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7A2AC2D1-189F-41C6-AA24-1719CF9E1D90}" type="datetimeFigureOut">
              <a:rPr lang="en-US" smtClean="0"/>
              <a:t>10/18/2022</a:t>
            </a:fld>
            <a:endParaRPr lang="en-US" dirty="0"/>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DB19CA85-8CBC-44C3-9345-73621B478D49}" type="slidenum">
              <a:rPr lang="en-US" smtClean="0"/>
              <a:t>‹#›</a:t>
            </a:fld>
            <a:endParaRPr lang="en-US" dirty="0"/>
          </a:p>
        </p:txBody>
      </p:sp>
    </p:spTree>
    <p:extLst>
      <p:ext uri="{BB962C8B-B14F-4D97-AF65-F5344CB8AC3E}">
        <p14:creationId xmlns:p14="http://schemas.microsoft.com/office/powerpoint/2010/main" val="268266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airuniversity.af.edu/Holm-Center/AFJROTC/"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88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1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916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85863"/>
            <a:ext cx="5689600" cy="3201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491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14</a:t>
            </a:fld>
            <a:endParaRPr lang="en-US" dirty="0"/>
          </a:p>
        </p:txBody>
      </p:sp>
    </p:spTree>
    <p:extLst>
      <p:ext uri="{BB962C8B-B14F-4D97-AF65-F5344CB8AC3E}">
        <p14:creationId xmlns:p14="http://schemas.microsoft.com/office/powerpoint/2010/main" val="20593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15</a:t>
            </a:fld>
            <a:endParaRPr lang="en-US" dirty="0"/>
          </a:p>
        </p:txBody>
      </p:sp>
    </p:spTree>
    <p:extLst>
      <p:ext uri="{BB962C8B-B14F-4D97-AF65-F5344CB8AC3E}">
        <p14:creationId xmlns:p14="http://schemas.microsoft.com/office/powerpoint/2010/main" val="72128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9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8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92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26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34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2</a:t>
            </a:fld>
            <a:endParaRPr lang="en-US" dirty="0"/>
          </a:p>
        </p:txBody>
      </p:sp>
    </p:spTree>
    <p:extLst>
      <p:ext uri="{BB962C8B-B14F-4D97-AF65-F5344CB8AC3E}">
        <p14:creationId xmlns:p14="http://schemas.microsoft.com/office/powerpoint/2010/main" val="1692900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21</a:t>
            </a:fld>
            <a:endParaRPr lang="en-US" dirty="0"/>
          </a:p>
        </p:txBody>
      </p:sp>
    </p:spTree>
    <p:extLst>
      <p:ext uri="{BB962C8B-B14F-4D97-AF65-F5344CB8AC3E}">
        <p14:creationId xmlns:p14="http://schemas.microsoft.com/office/powerpoint/2010/main" val="586997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59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39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669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20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26</a:t>
            </a:fld>
            <a:endParaRPr lang="en-US" dirty="0"/>
          </a:p>
        </p:txBody>
      </p:sp>
    </p:spTree>
    <p:extLst>
      <p:ext uri="{BB962C8B-B14F-4D97-AF65-F5344CB8AC3E}">
        <p14:creationId xmlns:p14="http://schemas.microsoft.com/office/powerpoint/2010/main" val="3247115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27</a:t>
            </a:fld>
            <a:endParaRPr lang="en-US" dirty="0"/>
          </a:p>
        </p:txBody>
      </p:sp>
    </p:spTree>
    <p:extLst>
      <p:ext uri="{BB962C8B-B14F-4D97-AF65-F5344CB8AC3E}">
        <p14:creationId xmlns:p14="http://schemas.microsoft.com/office/powerpoint/2010/main" val="30356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007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30</a:t>
            </a:fld>
            <a:endParaRPr lang="en-US" dirty="0"/>
          </a:p>
        </p:txBody>
      </p:sp>
    </p:spTree>
    <p:extLst>
      <p:ext uri="{BB962C8B-B14F-4D97-AF65-F5344CB8AC3E}">
        <p14:creationId xmlns:p14="http://schemas.microsoft.com/office/powerpoint/2010/main" val="2503814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31</a:t>
            </a:fld>
            <a:endParaRPr lang="en-US" dirty="0"/>
          </a:p>
        </p:txBody>
      </p:sp>
    </p:spTree>
    <p:extLst>
      <p:ext uri="{BB962C8B-B14F-4D97-AF65-F5344CB8AC3E}">
        <p14:creationId xmlns:p14="http://schemas.microsoft.com/office/powerpoint/2010/main" val="404397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a:t>
            </a:fld>
            <a:endParaRPr lang="en-US" dirty="0"/>
          </a:p>
        </p:txBody>
      </p:sp>
    </p:spTree>
    <p:extLst>
      <p:ext uri="{BB962C8B-B14F-4D97-AF65-F5344CB8AC3E}">
        <p14:creationId xmlns:p14="http://schemas.microsoft.com/office/powerpoint/2010/main" val="653734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76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33</a:t>
            </a:fld>
            <a:endParaRPr lang="en-US" dirty="0"/>
          </a:p>
        </p:txBody>
      </p:sp>
    </p:spTree>
    <p:extLst>
      <p:ext uri="{BB962C8B-B14F-4D97-AF65-F5344CB8AC3E}">
        <p14:creationId xmlns:p14="http://schemas.microsoft.com/office/powerpoint/2010/main" val="279806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851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750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36</a:t>
            </a:fld>
            <a:endParaRPr lang="en-US" dirty="0"/>
          </a:p>
        </p:txBody>
      </p:sp>
    </p:spTree>
    <p:extLst>
      <p:ext uri="{BB962C8B-B14F-4D97-AF65-F5344CB8AC3E}">
        <p14:creationId xmlns:p14="http://schemas.microsoft.com/office/powerpoint/2010/main" val="3138116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917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38</a:t>
            </a:fld>
            <a:endParaRPr lang="en-US" dirty="0"/>
          </a:p>
        </p:txBody>
      </p:sp>
    </p:spTree>
    <p:extLst>
      <p:ext uri="{BB962C8B-B14F-4D97-AF65-F5344CB8AC3E}">
        <p14:creationId xmlns:p14="http://schemas.microsoft.com/office/powerpoint/2010/main" val="3246686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98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305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64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a:t>
            </a:fld>
            <a:endParaRPr lang="en-US" dirty="0"/>
          </a:p>
        </p:txBody>
      </p:sp>
    </p:spTree>
    <p:extLst>
      <p:ext uri="{BB962C8B-B14F-4D97-AF65-F5344CB8AC3E}">
        <p14:creationId xmlns:p14="http://schemas.microsoft.com/office/powerpoint/2010/main" val="3151488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42</a:t>
            </a:fld>
            <a:endParaRPr lang="en-US" dirty="0"/>
          </a:p>
        </p:txBody>
      </p:sp>
    </p:spTree>
    <p:extLst>
      <p:ext uri="{BB962C8B-B14F-4D97-AF65-F5344CB8AC3E}">
        <p14:creationId xmlns:p14="http://schemas.microsoft.com/office/powerpoint/2010/main" val="141904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31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44</a:t>
            </a:fld>
            <a:endParaRPr lang="en-US" dirty="0"/>
          </a:p>
        </p:txBody>
      </p:sp>
    </p:spTree>
    <p:extLst>
      <p:ext uri="{BB962C8B-B14F-4D97-AF65-F5344CB8AC3E}">
        <p14:creationId xmlns:p14="http://schemas.microsoft.com/office/powerpoint/2010/main" val="3606945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45</a:t>
            </a:fld>
            <a:endParaRPr lang="en-US" dirty="0"/>
          </a:p>
        </p:txBody>
      </p:sp>
    </p:spTree>
    <p:extLst>
      <p:ext uri="{BB962C8B-B14F-4D97-AF65-F5344CB8AC3E}">
        <p14:creationId xmlns:p14="http://schemas.microsoft.com/office/powerpoint/2010/main" val="359424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46</a:t>
            </a:fld>
            <a:endParaRPr lang="en-US" dirty="0"/>
          </a:p>
        </p:txBody>
      </p:sp>
    </p:spTree>
    <p:extLst>
      <p:ext uri="{BB962C8B-B14F-4D97-AF65-F5344CB8AC3E}">
        <p14:creationId xmlns:p14="http://schemas.microsoft.com/office/powerpoint/2010/main" val="3411218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57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49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50</a:t>
            </a:fld>
            <a:endParaRPr lang="en-US" dirty="0"/>
          </a:p>
        </p:txBody>
      </p:sp>
    </p:spTree>
    <p:extLst>
      <p:ext uri="{BB962C8B-B14F-4D97-AF65-F5344CB8AC3E}">
        <p14:creationId xmlns:p14="http://schemas.microsoft.com/office/powerpoint/2010/main" val="1900028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51</a:t>
            </a:fld>
            <a:endParaRPr lang="en-US" dirty="0"/>
          </a:p>
        </p:txBody>
      </p:sp>
    </p:spTree>
    <p:extLst>
      <p:ext uri="{BB962C8B-B14F-4D97-AF65-F5344CB8AC3E}">
        <p14:creationId xmlns:p14="http://schemas.microsoft.com/office/powerpoint/2010/main" val="4139100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52</a:t>
            </a:fld>
            <a:endParaRPr lang="en-US" dirty="0"/>
          </a:p>
        </p:txBody>
      </p:sp>
    </p:spTree>
    <p:extLst>
      <p:ext uri="{BB962C8B-B14F-4D97-AF65-F5344CB8AC3E}">
        <p14:creationId xmlns:p14="http://schemas.microsoft.com/office/powerpoint/2010/main" val="225259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a:t>
            </a:fld>
            <a:endParaRPr lang="en-US" dirty="0"/>
          </a:p>
        </p:txBody>
      </p:sp>
    </p:spTree>
    <p:extLst>
      <p:ext uri="{BB962C8B-B14F-4D97-AF65-F5344CB8AC3E}">
        <p14:creationId xmlns:p14="http://schemas.microsoft.com/office/powerpoint/2010/main" val="4126514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53</a:t>
            </a:fld>
            <a:endParaRPr lang="en-US" dirty="0"/>
          </a:p>
        </p:txBody>
      </p:sp>
    </p:spTree>
    <p:extLst>
      <p:ext uri="{BB962C8B-B14F-4D97-AF65-F5344CB8AC3E}">
        <p14:creationId xmlns:p14="http://schemas.microsoft.com/office/powerpoint/2010/main" val="1644478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54</a:t>
            </a:fld>
            <a:endParaRPr lang="en-US" dirty="0"/>
          </a:p>
        </p:txBody>
      </p:sp>
    </p:spTree>
    <p:extLst>
      <p:ext uri="{BB962C8B-B14F-4D97-AF65-F5344CB8AC3E}">
        <p14:creationId xmlns:p14="http://schemas.microsoft.com/office/powerpoint/2010/main" val="4024000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55</a:t>
            </a:fld>
            <a:endParaRPr lang="en-US" dirty="0"/>
          </a:p>
        </p:txBody>
      </p:sp>
    </p:spTree>
    <p:extLst>
      <p:ext uri="{BB962C8B-B14F-4D97-AF65-F5344CB8AC3E}">
        <p14:creationId xmlns:p14="http://schemas.microsoft.com/office/powerpoint/2010/main" val="4262521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56</a:t>
            </a:fld>
            <a:endParaRPr lang="en-US" dirty="0"/>
          </a:p>
        </p:txBody>
      </p:sp>
    </p:spTree>
    <p:extLst>
      <p:ext uri="{BB962C8B-B14F-4D97-AF65-F5344CB8AC3E}">
        <p14:creationId xmlns:p14="http://schemas.microsoft.com/office/powerpoint/2010/main" val="1273999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57</a:t>
            </a:fld>
            <a:endParaRPr lang="en-US" dirty="0"/>
          </a:p>
        </p:txBody>
      </p:sp>
    </p:spTree>
    <p:extLst>
      <p:ext uri="{BB962C8B-B14F-4D97-AF65-F5344CB8AC3E}">
        <p14:creationId xmlns:p14="http://schemas.microsoft.com/office/powerpoint/2010/main" val="2704122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received the link for the AFPC/JA video concerning Post-Military Employment Restrictions and Foreign Government Employment Requirements.  This information can also be found on pages 66-68 in your Resource Guide.  You can access the video using the </a:t>
            </a:r>
            <a:r>
              <a:rPr lang="en-US"/>
              <a:t>QR code on </a:t>
            </a:r>
            <a:r>
              <a:rPr lang="en-US" dirty="0"/>
              <a:t>this slide and the next slide has an additional site and information.  Remember to consult our installation JA with any questions/concerns.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09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items to specially highlight concerning Foreign Government Employment:  All Department of the Air Force retirees must have a statement added in the remarks section that acknowledges approval from by the Secretary of the Air Force and the Secretary of State is required prior to accepting employment with a foreign government or entity.  Compensation without prior FGE approval is subject to recoupment (garnishment) from retired pay; and that you have been briefed concerning Post-military Employment restrictions and Foreign Government Employment Requirements.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710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60</a:t>
            </a:fld>
            <a:endParaRPr lang="en-US" dirty="0"/>
          </a:p>
        </p:txBody>
      </p:sp>
    </p:spTree>
    <p:extLst>
      <p:ext uri="{BB962C8B-B14F-4D97-AF65-F5344CB8AC3E}">
        <p14:creationId xmlns:p14="http://schemas.microsoft.com/office/powerpoint/2010/main" val="18121686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849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63</a:t>
            </a:fld>
            <a:endParaRPr lang="en-US" dirty="0"/>
          </a:p>
        </p:txBody>
      </p:sp>
    </p:spTree>
    <p:extLst>
      <p:ext uri="{BB962C8B-B14F-4D97-AF65-F5344CB8AC3E}">
        <p14:creationId xmlns:p14="http://schemas.microsoft.com/office/powerpoint/2010/main" val="12352336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64</a:t>
            </a:fld>
            <a:endParaRPr lang="en-US" dirty="0"/>
          </a:p>
        </p:txBody>
      </p:sp>
    </p:spTree>
    <p:extLst>
      <p:ext uri="{BB962C8B-B14F-4D97-AF65-F5344CB8AC3E}">
        <p14:creationId xmlns:p14="http://schemas.microsoft.com/office/powerpoint/2010/main" val="424498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08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66</a:t>
            </a:fld>
            <a:endParaRPr lang="en-US" dirty="0"/>
          </a:p>
        </p:txBody>
      </p:sp>
    </p:spTree>
    <p:extLst>
      <p:ext uri="{BB962C8B-B14F-4D97-AF65-F5344CB8AC3E}">
        <p14:creationId xmlns:p14="http://schemas.microsoft.com/office/powerpoint/2010/main" val="12122337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67</a:t>
            </a:fld>
            <a:endParaRPr lang="en-US" dirty="0"/>
          </a:p>
        </p:txBody>
      </p:sp>
    </p:spTree>
    <p:extLst>
      <p:ext uri="{BB962C8B-B14F-4D97-AF65-F5344CB8AC3E}">
        <p14:creationId xmlns:p14="http://schemas.microsoft.com/office/powerpoint/2010/main" val="122184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68</a:t>
            </a:fld>
            <a:endParaRPr lang="en-US" dirty="0"/>
          </a:p>
        </p:txBody>
      </p:sp>
    </p:spTree>
    <p:extLst>
      <p:ext uri="{BB962C8B-B14F-4D97-AF65-F5344CB8AC3E}">
        <p14:creationId xmlns:p14="http://schemas.microsoft.com/office/powerpoint/2010/main" val="28652157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Veterans and Retirees are held in special regard by their fellow American citizens.  They are deemed to have informed opinions on military matters and tales of their time on active duty are received with interest, respect and a presumption of accuracy and truth.  To safeguard America’s esteem for future generations of military members, we do not want to abuse the trust we have earned.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former members of the military in a society where most do not serve in their Armed Forces, we do have special knowledge.  After we leave active duty, we should return to our communities and share our perspectives on national security events and life in the military.  We should encourage young people who cross our paths to at least consider a period of military services and the advantages (e.g., confidence, technical skills, educational benefits, travel) it can bring.  On Memorial Day, Veteran’s Day, and other holidays and events that honor military service, we may wear our former uniform with pride.  Even a brief time in military service instills core values for a lifetime and we should share those lessons learned with our fellow citizens, while always respecting their right to disagree with us and have contrary opinions.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50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Veterans and Retirees should always give an accurate, unclassified and humble account of their military service.  We should avoid the temptation to exaggerate our exploits, particularly our service in combat or our military awards and decorations.  The </a:t>
            </a:r>
            <a:r>
              <a:rPr lang="en-US" sz="1200" i="1" kern="1200" dirty="0">
                <a:solidFill>
                  <a:schemeClr val="tx1"/>
                </a:solidFill>
                <a:effectLst/>
                <a:latin typeface="+mn-lt"/>
                <a:ea typeface="+mn-ea"/>
                <a:cs typeface="+mn-cs"/>
              </a:rPr>
              <a:t>Stolen Valor Act of 2013 </a:t>
            </a:r>
            <a:r>
              <a:rPr lang="en-US" sz="1200" kern="1200" dirty="0">
                <a:solidFill>
                  <a:schemeClr val="tx1"/>
                </a:solidFill>
                <a:effectLst/>
                <a:latin typeface="+mn-lt"/>
                <a:ea typeface="+mn-ea"/>
                <a:cs typeface="+mn-cs"/>
              </a:rPr>
              <a:t>(Public Law 113-72) actually makes it a Federal crime to falsely claim military service, a military grade or decorations of valor, with the intent of obtaining money, property or other tangible benefits.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Former military members should also be wary of businesses and individuals that may want to take advantage of our special status.  Certain unsavory financial institutions (including banking, investment, mortgage and other lending, insurance and estate planning) may try to falsely offer special discounts or rates based on military status.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Lastly, extremism in America is a real and persistent threat and Veterans and Retirees are often targeted by extremist, supremacist, and criminal groups who value their knowledge, discipline, tactical skills and military affiliation.  As military members, we start our careers swearing an oath to support and defend the Constitution of the United States against </a:t>
            </a:r>
            <a:r>
              <a:rPr lang="en-US" sz="1200" i="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enemies, foreign and domestic.  This oath should continue as a reminder of the moral obligations of being a veteran of military service.  Actions that go against the fundamental principles of the oath we share, including actions associated with extremist or dissident ideologies, should not be tolerated after military service – the same as they were not tolerated during military service.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241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658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73</a:t>
            </a:fld>
            <a:endParaRPr lang="en-US" dirty="0"/>
          </a:p>
        </p:txBody>
      </p:sp>
    </p:spTree>
    <p:extLst>
      <p:ext uri="{BB962C8B-B14F-4D97-AF65-F5344CB8AC3E}">
        <p14:creationId xmlns:p14="http://schemas.microsoft.com/office/powerpoint/2010/main" val="77212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a:t>
            </a:fld>
            <a:endParaRPr lang="en-US" dirty="0"/>
          </a:p>
        </p:txBody>
      </p:sp>
    </p:spTree>
    <p:extLst>
      <p:ext uri="{BB962C8B-B14F-4D97-AF65-F5344CB8AC3E}">
        <p14:creationId xmlns:p14="http://schemas.microsoft.com/office/powerpoint/2010/main" val="25361928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74</a:t>
            </a:fld>
            <a:endParaRPr lang="en-US" dirty="0"/>
          </a:p>
        </p:txBody>
      </p:sp>
    </p:spTree>
    <p:extLst>
      <p:ext uri="{BB962C8B-B14F-4D97-AF65-F5344CB8AC3E}">
        <p14:creationId xmlns:p14="http://schemas.microsoft.com/office/powerpoint/2010/main" val="1049369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50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8677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504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78</a:t>
            </a:fld>
            <a:endParaRPr lang="en-US" dirty="0"/>
          </a:p>
        </p:txBody>
      </p:sp>
    </p:spTree>
    <p:extLst>
      <p:ext uri="{BB962C8B-B14F-4D97-AF65-F5344CB8AC3E}">
        <p14:creationId xmlns:p14="http://schemas.microsoft.com/office/powerpoint/2010/main" val="25431923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Air Force JROTC is a Congressionally-mandated high school citizenship program</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Not a recruiting program!</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Air Force JROTC only hires retired Airmen (Active, Guard, Reserve)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Air Force JROTC:</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Operates in nearly 900 high schools (49 states, 17 overseas locations)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Has more than 120,000 students (cadets) enrolled annually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Has nearly 1,900 instructors (all retired Air Force)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Performs over 1.6 million hours of community service annually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Offers a variety of academics and activities to engage today’s youth</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Air Force JROTC Instructors: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Are hired by schools year round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Are always needed…always have vacancies that need to be filled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May be retired officer (O4-O6) or retired enlisted (E6-E9)</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Must be retired less than 5 years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Are certified by the Air Force, but are employees of the school district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Are paid by the school district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Receive at least the Minimum Instructor Pay (MIP)</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MIP is based on each retiree’s grade and years of service</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More information on the program, pay, and how to apply can be found at: </a:t>
            </a:r>
            <a:r>
              <a:rPr lang="en-US" sz="1200" u="sng" kern="1200" dirty="0">
                <a:solidFill>
                  <a:schemeClr val="tx1"/>
                </a:solidFill>
                <a:effectLst/>
                <a:latin typeface="+mn-lt"/>
                <a:ea typeface="+mn-ea"/>
                <a:cs typeface="+mn-cs"/>
                <a:hlinkClick r:id="rId3"/>
              </a:rPr>
              <a:t>https://www.airuniversity.af.edu/Holm-Center/AFJROTC/</a:t>
            </a:r>
            <a:endParaRPr lang="en-US" sz="11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5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1155700"/>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221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9CA85-8CBC-44C3-9345-73621B478D49}" type="slidenum">
              <a:rPr lang="en-US" smtClean="0"/>
              <a:t>81</a:t>
            </a:fld>
            <a:endParaRPr lang="en-US" dirty="0"/>
          </a:p>
        </p:txBody>
      </p:sp>
    </p:spTree>
    <p:extLst>
      <p:ext uri="{BB962C8B-B14F-4D97-AF65-F5344CB8AC3E}">
        <p14:creationId xmlns:p14="http://schemas.microsoft.com/office/powerpoint/2010/main" val="293696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CA85-8CBC-44C3-9345-73621B478D49}" type="slidenum">
              <a:rPr lang="en-US" smtClean="0"/>
              <a:t>8</a:t>
            </a:fld>
            <a:endParaRPr lang="en-US" dirty="0"/>
          </a:p>
        </p:txBody>
      </p:sp>
    </p:spTree>
    <p:extLst>
      <p:ext uri="{BB962C8B-B14F-4D97-AF65-F5344CB8AC3E}">
        <p14:creationId xmlns:p14="http://schemas.microsoft.com/office/powerpoint/2010/main" val="2318969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27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2C1154-AFC5-41A8-872E-8A323DDF2C31}"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67488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E1A502-3883-48CA-A768-94C1CE1536A9}"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208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A1756A-C76C-46A6-9BB6-AAE8B1AC54B8}"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352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9E163-80D2-4F4A-8E33-91B830C848E9}"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1450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8C5DE-FB03-4C10-83DD-755C59EB72EB}"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2030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DA5A2A-6936-4ECF-BB9A-C252BACAE180}"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248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552E89-9B06-42FF-A178-34100783EDEE}"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340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13D295-4A6C-411C-BE09-D51962C5E26F}" type="datetime1">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1304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82568A-EC59-41C4-9AA0-0973193C7554}" type="datetime1">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7573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9F4AD-05B5-4643-A952-B2AF9D56FBB1}" type="datetime1">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390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654223-CE3A-4A2B-B40F-6DB131B7CFCD}"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526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D7F732-979E-47DA-A1F0-9AE000BB3BEC}"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24016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1688BF-532D-4D1D-AA68-1B5426705693}"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808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82EC89-3FE6-4BB0-86F9-8577D3022511}"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8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C86B1-C1A5-40B3-8D01-C5F1EF5A10B2}"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655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20017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28856E-EEF5-4D4B-B13E-FAAB9BC30FEF}"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65356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7E93-7396-482F-9D4C-1C8BEA156F12}"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26177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F4C6FC-1315-4A43-AFCC-7E99AD054DCF}"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560879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BF256E-5E84-495E-B054-C50CDF5C5602}"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048728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680CC8-3558-4122-9A54-43CBDC25E67F}" type="datetime1">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829526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ACD80B-5741-4BF2-93CA-113EBA12A4ED}" type="datetime1">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864041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F5D659-1DAD-4F51-A56D-8B9649ACDAF2}"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9501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69F82-BA0D-4124-9E74-5C20203D79E4}" type="datetime1">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756350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17CC20-607D-48E0-A4BC-F962880AB89D}"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499276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A6162D0-E561-4816-8E92-666B610E238E}"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559301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5813EC-EE41-4BE8-A010-2CF79390180A}"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15713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5CF7CA-38EF-47A8-AE53-C27332846033}"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620660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35F9F562-79DE-4C59-8D7D-E5B4DE664642}" type="datetime1">
              <a:rPr lang="en-US" smtClean="0"/>
              <a:t>10/18/2022</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607829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2E936F4D-0A34-4C3B-B6B0-2A36E4F739FB}" type="datetime1">
              <a:rPr lang="en-US" smtClean="0"/>
              <a:t>10/18/2022</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857124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167029"/>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8159" y="1394039"/>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B640BED-86DE-48EF-B23D-3612EECC18AB}" type="datetime1">
              <a:rPr lang="en-US" smtClean="0"/>
              <a:t>10/18/2022</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199761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716004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72090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87143B-F47C-4DCB-A32C-DE41C6734316}"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37940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693628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157736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397695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808359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17533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214456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3834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656355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936270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69A8E8-7A4C-421F-945D-02C49D3B5933}"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31808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2D305D-B923-4511-BD1D-D8F04D883E95}" type="datetime1">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0505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91BA5B-DADD-4EFD-BDCC-6C8D5610D1FB}"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4321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F323CE-D5D7-4A8E-91C4-F5A76097927C}"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6149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07FD81-B789-46E5-8DCB-0E4A19819020}"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64607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61C966-7593-4C15-A301-1307C815B09D}" type="datetime1">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05265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9B96EF-D066-4BF2-8404-7561CB2AF3B8}" type="datetime1">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424612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7D832-62C3-45EB-B73A-1F0F9EFFA65B}" type="datetime1">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7170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268199-740E-44FA-A356-BC5BDABF205A}"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60990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3C345-3F5C-432E-B561-70EE371F205D}"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1771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5F7A76-A51E-4253-A536-3EF0E2771171}"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70502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ACCEE-E291-4CB0-B8B1-389BE34DEC7F}" type="datetime1">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17863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C3F8D2-EF88-46A9-B2C2-1671FA18DCE0}" type="datetime1">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3384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F8A4D-DEFD-416C-97D4-BB07CDDFD604}" type="datetime1">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39213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0A1E39-1913-4EDC-A2EA-6AE400C161B5}"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293360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4C511E-24F2-4AF7-BE70-FE86BF01B09D}" type="datetime1">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8CC4F7-10F8-4FF2-8127-8D46DAAFA10A}" type="slidenum">
              <a:rPr lang="en-US" smtClean="0"/>
              <a:t>‹#›</a:t>
            </a:fld>
            <a:endParaRPr lang="en-US" dirty="0"/>
          </a:p>
        </p:txBody>
      </p:sp>
    </p:spTree>
    <p:extLst>
      <p:ext uri="{BB962C8B-B14F-4D97-AF65-F5344CB8AC3E}">
        <p14:creationId xmlns:p14="http://schemas.microsoft.com/office/powerpoint/2010/main" val="1538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2B501-D1C2-4721-BC2D-F6D9603DBA74}" type="datetime1">
              <a:rPr lang="en-US" smtClean="0"/>
              <a:t>10/18/2022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C4F7-10F8-4FF2-8127-8D46DAAFA10A}" type="slidenum">
              <a:rPr lang="en-US" smtClean="0"/>
              <a:t>‹#›</a:t>
            </a:fld>
            <a:endParaRPr lang="en-US" dirty="0"/>
          </a:p>
        </p:txBody>
      </p:sp>
    </p:spTree>
    <p:extLst>
      <p:ext uri="{BB962C8B-B14F-4D97-AF65-F5344CB8AC3E}">
        <p14:creationId xmlns:p14="http://schemas.microsoft.com/office/powerpoint/2010/main" val="6215488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24A49-657B-4A2E-B302-E3DB2BD79472}" type="datetime1">
              <a:rPr lang="en-US" smtClean="0"/>
              <a:t>10/18/2022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994024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8C3B1-8D02-45AF-AA7B-9B7934F3AE0B}" type="datetime1">
              <a:rPr lang="en-US" smtClean="0"/>
              <a:t>10/18/2022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191485696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C5166-4796-40D2-A50C-05DACE2C6C35}"/>
              </a:ext>
            </a:extLst>
          </p:cNvPr>
          <p:cNvSpPr>
            <a:spLocks noGrp="1"/>
          </p:cNvSpPr>
          <p:nvPr>
            <p:ph type="title"/>
          </p:nvPr>
        </p:nvSpPr>
        <p:spPr>
          <a:xfrm>
            <a:off x="838200" y="1292588"/>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AD836682-CE55-4994-889B-5D188C3E4F73}"/>
              </a:ext>
            </a:extLst>
          </p:cNvPr>
          <p:cNvSpPr>
            <a:spLocks noGrp="1"/>
          </p:cNvSpPr>
          <p:nvPr>
            <p:ph type="body" idx="1"/>
          </p:nvPr>
        </p:nvSpPr>
        <p:spPr>
          <a:xfrm>
            <a:off x="838200" y="2753088"/>
            <a:ext cx="10515600" cy="23414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F31F9231-8DF4-411E-8324-453AB042A01C}"/>
              </a:ext>
            </a:extLst>
          </p:cNvPr>
          <p:cNvSpPr>
            <a:spLocks noGrp="1"/>
          </p:cNvSpPr>
          <p:nvPr>
            <p:ph type="dt" sz="half" idx="2"/>
          </p:nvPr>
        </p:nvSpPr>
        <p:spPr>
          <a:xfrm>
            <a:off x="9005888" y="577752"/>
            <a:ext cx="2743200" cy="176716"/>
          </a:xfrm>
          <a:prstGeom prst="rect">
            <a:avLst/>
          </a:prstGeom>
        </p:spPr>
        <p:txBody>
          <a:bodyPr vert="horz" lIns="0" tIns="0" rIns="0" bIns="0" rtlCol="0" anchor="t" anchorCtr="0"/>
          <a:lstStyle>
            <a:lvl1pPr algn="r">
              <a:defRPr sz="900" i="1">
                <a:solidFill>
                  <a:srgbClr val="454D55"/>
                </a:solidFill>
              </a:defRPr>
            </a:lvl1pPr>
          </a:lstStyle>
          <a:p>
            <a:fld id="{50F037DA-2D6C-4EB0-BFED-81619651D85C}" type="datetime1">
              <a:rPr lang="en-US" smtClean="0"/>
              <a:t>10/18/2022</a:t>
            </a:fld>
            <a:endParaRPr lang="ru-RU"/>
          </a:p>
        </p:txBody>
      </p:sp>
      <p:sp>
        <p:nvSpPr>
          <p:cNvPr id="5" name="Footer Placeholder 4">
            <a:extLst>
              <a:ext uri="{FF2B5EF4-FFF2-40B4-BE49-F238E27FC236}">
                <a16:creationId xmlns:a16="http://schemas.microsoft.com/office/drawing/2014/main" id="{C30475F0-EE3A-4617-AFAB-40BF7C148786}"/>
              </a:ext>
            </a:extLst>
          </p:cNvPr>
          <p:cNvSpPr>
            <a:spLocks noGrp="1"/>
          </p:cNvSpPr>
          <p:nvPr>
            <p:ph type="ftr" sz="quarter" idx="3"/>
          </p:nvPr>
        </p:nvSpPr>
        <p:spPr>
          <a:xfrm>
            <a:off x="9005888" y="392469"/>
            <a:ext cx="2743200" cy="176715"/>
          </a:xfrm>
          <a:prstGeom prst="rect">
            <a:avLst/>
          </a:prstGeom>
        </p:spPr>
        <p:txBody>
          <a:bodyPr vert="horz" lIns="0" tIns="0" rIns="0" bIns="0" rtlCol="0" anchor="b" anchorCtr="0"/>
          <a:lstStyle>
            <a:lvl1pPr algn="r">
              <a:defRPr sz="900" i="1">
                <a:solidFill>
                  <a:srgbClr val="454D55"/>
                </a:solidFill>
              </a:defRPr>
            </a:lvl1pPr>
          </a:lstStyle>
          <a:p>
            <a:endParaRPr lang="ru-RU" dirty="0"/>
          </a:p>
        </p:txBody>
      </p:sp>
      <p:sp>
        <p:nvSpPr>
          <p:cNvPr id="6" name="Slide Number Placeholder 5">
            <a:extLst>
              <a:ext uri="{FF2B5EF4-FFF2-40B4-BE49-F238E27FC236}">
                <a16:creationId xmlns:a16="http://schemas.microsoft.com/office/drawing/2014/main" id="{8AA07E7D-9F5C-43AC-A03A-432F6CB44929}"/>
              </a:ext>
            </a:extLst>
          </p:cNvPr>
          <p:cNvSpPr>
            <a:spLocks noGrp="1"/>
          </p:cNvSpPr>
          <p:nvPr>
            <p:ph type="sldNum" sz="quarter" idx="4"/>
          </p:nvPr>
        </p:nvSpPr>
        <p:spPr>
          <a:xfrm>
            <a:off x="442913" y="392470"/>
            <a:ext cx="395287" cy="176715"/>
          </a:xfrm>
          <a:prstGeom prst="rect">
            <a:avLst/>
          </a:prstGeom>
        </p:spPr>
        <p:txBody>
          <a:bodyPr vert="horz" lIns="0" tIns="0" rIns="0" bIns="0" rtlCol="0" anchor="b" anchorCtr="0"/>
          <a:lstStyle>
            <a:lvl1pPr algn="l">
              <a:defRPr sz="900" i="1">
                <a:solidFill>
                  <a:srgbClr val="454D55"/>
                </a:solidFill>
              </a:defRPr>
            </a:lvl1pPr>
          </a:lstStyle>
          <a:p>
            <a:fld id="{93C1428B-5ACF-4E79-A091-05E2328DA75D}" type="slidenum">
              <a:rPr lang="ru-RU" smtClean="0"/>
              <a:pPr/>
              <a:t>‹#›</a:t>
            </a:fld>
            <a:endParaRPr lang="ru-RU"/>
          </a:p>
        </p:txBody>
      </p:sp>
    </p:spTree>
    <p:extLst>
      <p:ext uri="{BB962C8B-B14F-4D97-AF65-F5344CB8AC3E}">
        <p14:creationId xmlns:p14="http://schemas.microsoft.com/office/powerpoint/2010/main" val="30389888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sldNum="0" hdr="0" ftr="0" dt="0"/>
  <p:txStyles>
    <p:titleStyle>
      <a:lvl1pPr algn="l" defTabSz="914400" rtl="0" eaLnBrk="1" latinLnBrk="0" hangingPunct="1">
        <a:lnSpc>
          <a:spcPct val="90000"/>
        </a:lnSpc>
        <a:spcBef>
          <a:spcPct val="0"/>
        </a:spcBef>
        <a:buNone/>
        <a:defRPr sz="35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79">
          <p15:clr>
            <a:srgbClr val="F26B43"/>
          </p15:clr>
        </p15:guide>
        <p15:guide id="3" pos="7401">
          <p15:clr>
            <a:srgbClr val="F26B43"/>
          </p15:clr>
        </p15:guide>
        <p15:guide id="4" orient="horz" pos="40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10/18/2022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23672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0FCAF-E1E0-4428-BB75-300BD7FE21FD}" type="datetime1">
              <a:rPr lang="en-US" smtClean="0"/>
              <a:t>10/18/2022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C4F7-10F8-4FF2-8127-8D46DAAFA10A}" type="slidenum">
              <a:rPr lang="en-US" smtClean="0"/>
              <a:t>‹#›</a:t>
            </a:fld>
            <a:endParaRPr lang="en-US" dirty="0"/>
          </a:p>
        </p:txBody>
      </p:sp>
    </p:spTree>
    <p:extLst>
      <p:ext uri="{BB962C8B-B14F-4D97-AF65-F5344CB8AC3E}">
        <p14:creationId xmlns:p14="http://schemas.microsoft.com/office/powerpoint/2010/main" val="387029717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2.png"/><Relationship Id="rId4" Type="http://schemas.microsoft.com/office/2017/06/relationships/model3d" Target="../media/model3d1.glb"/></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pngall.com/key-png/download/1245"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www.dodtap.mil/" TargetMode="External"/><Relationship Id="rId5" Type="http://schemas.microsoft.com/office/2007/relationships/hdphoto" Target="../media/hdphoto4.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40.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http://www.militaryonesource.com/" TargetMode="External"/><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hyperlink" Target="https://www.tapevents.mil/resourc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hyperlink" Target="https://www.va.gov/statedva.htm" TargetMode="Externa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microsoft.com/office/2007/relationships/hdphoto" Target="../media/hdphoto5.wdp"/><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microsoft.com/office/2007/relationships/hdphoto" Target="../media/hdphoto7.wdp"/><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microsoft.com/office/2007/relationships/hdphoto" Target="../media/hdphoto8.wdp"/><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hyperlink" Target="http://www.pngall.com/certified-stamp-png"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38.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4.xml"/><Relationship Id="rId5" Type="http://schemas.microsoft.com/office/2007/relationships/hdphoto" Target="../media/hdphoto9.wdp"/><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hyperlink" Target="https://www.goodfreephotos.com/vector-images/blue-calendar-vector-clipart.png.php" TargetMode="Externa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38.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38.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9.png"/><Relationship Id="rId1" Type="http://schemas.openxmlformats.org/officeDocument/2006/relationships/slideLayout" Target="../slideLayouts/slideLayout24.xml"/><Relationship Id="rId5" Type="http://schemas.openxmlformats.org/officeDocument/2006/relationships/hyperlink" Target="http://wrlthd.blogspot.com/2012/06/flag-day-facts-about-us-flag.html" TargetMode="External"/><Relationship Id="rId4" Type="http://schemas.openxmlformats.org/officeDocument/2006/relationships/image" Target="../media/image86.jp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hyperlink" Target="https://en.wikipedia.org/wiki/File:Blank_US_Map_with_borders.svg" TargetMode="Externa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4.xml"/><Relationship Id="rId5" Type="http://schemas.microsoft.com/office/2007/relationships/hdphoto" Target="../media/hdphoto10.wdp"/><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24.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24.xml"/><Relationship Id="rId5" Type="http://schemas.microsoft.com/office/2007/relationships/hdphoto" Target="../media/hdphoto11.wdp"/><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50.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50.xml"/><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rgbClr val="052E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4D6B5D-7F16-4A9E-AF2F-5CCB89C058B8}"/>
              </a:ext>
            </a:extLst>
          </p:cNvPr>
          <p:cNvPicPr>
            <a:picLocks noChangeAspect="1"/>
          </p:cNvPicPr>
          <p:nvPr/>
        </p:nvPicPr>
        <p:blipFill>
          <a:blip r:embed="rId3"/>
          <a:stretch>
            <a:fillRect/>
          </a:stretch>
        </p:blipFill>
        <p:spPr>
          <a:xfrm>
            <a:off x="0" y="890760"/>
            <a:ext cx="12192000" cy="6095999"/>
          </a:xfrm>
          <a:prstGeom prst="rect">
            <a:avLst/>
          </a:prstGeom>
        </p:spPr>
      </p:pic>
      <p:grpSp>
        <p:nvGrpSpPr>
          <p:cNvPr id="12" name="Group 11">
            <a:extLst>
              <a:ext uri="{FF2B5EF4-FFF2-40B4-BE49-F238E27FC236}">
                <a16:creationId xmlns:a16="http://schemas.microsoft.com/office/drawing/2014/main" id="{0A9574ED-718F-47DF-AF1B-EB1AD69C62D8}"/>
              </a:ext>
            </a:extLst>
          </p:cNvPr>
          <p:cNvGrpSpPr/>
          <p:nvPr/>
        </p:nvGrpSpPr>
        <p:grpSpPr>
          <a:xfrm>
            <a:off x="0" y="-17941"/>
            <a:ext cx="12192000" cy="7004700"/>
            <a:chOff x="0" y="-17941"/>
            <a:chExt cx="12192000" cy="7004700"/>
          </a:xfrm>
        </p:grpSpPr>
        <p:sp>
          <p:nvSpPr>
            <p:cNvPr id="3" name="Rectangle 2"/>
            <p:cNvSpPr/>
            <p:nvPr/>
          </p:nvSpPr>
          <p:spPr>
            <a:xfrm>
              <a:off x="0" y="-17941"/>
              <a:ext cx="12192000" cy="85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7A2038A-7B5B-42AF-B91E-85628AE2F5DB}"/>
                </a:ext>
              </a:extLst>
            </p:cNvPr>
            <p:cNvGrpSpPr/>
            <p:nvPr/>
          </p:nvGrpSpPr>
          <p:grpSpPr>
            <a:xfrm>
              <a:off x="0" y="200023"/>
              <a:ext cx="12192000" cy="6786736"/>
              <a:chOff x="0" y="200023"/>
              <a:chExt cx="12192000" cy="6786736"/>
            </a:xfrm>
          </p:grpSpPr>
          <p:sp>
            <p:nvSpPr>
              <p:cNvPr id="14" name="Rectangle 13">
                <a:extLst>
                  <a:ext uri="{FF2B5EF4-FFF2-40B4-BE49-F238E27FC236}">
                    <a16:creationId xmlns:a16="http://schemas.microsoft.com/office/drawing/2014/main" id="{A29D4800-7776-45E7-A05B-B15743C8D989}"/>
                  </a:ext>
                </a:extLst>
              </p:cNvPr>
              <p:cNvSpPr/>
              <p:nvPr/>
            </p:nvSpPr>
            <p:spPr>
              <a:xfrm>
                <a:off x="0" y="856037"/>
                <a:ext cx="12192000" cy="6130722"/>
              </a:xfrm>
              <a:prstGeom prst="rect">
                <a:avLst/>
              </a:prstGeom>
              <a:solidFill>
                <a:srgbClr val="1E3D58">
                  <a:alpha val="84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3258" y="200023"/>
                <a:ext cx="1580349" cy="1578769"/>
              </a:xfrm>
              <a:prstGeom prst="rect">
                <a:avLst/>
              </a:prstGeom>
            </p:spPr>
          </p:pic>
          <p:sp>
            <p:nvSpPr>
              <p:cNvPr id="4" name="Rectangle 3"/>
              <p:cNvSpPr/>
              <p:nvPr/>
            </p:nvSpPr>
            <p:spPr>
              <a:xfrm>
                <a:off x="1575270" y="2133807"/>
                <a:ext cx="10115203" cy="2158540"/>
              </a:xfrm>
              <a:prstGeom prst="rect">
                <a:avLst/>
              </a:prstGeom>
            </p:spPr>
            <p:txBody>
              <a:bodyPr wrap="square">
                <a:spAutoFit/>
              </a:bodyPr>
              <a:lstStyle/>
              <a:p>
                <a:pPr marL="0" marR="0" lvl="0" indent="0" algn="r"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YALBswrqCsg 0"/>
                    <a:ea typeface="+mn-ea"/>
                    <a:cs typeface="+mn-cs"/>
                  </a:rPr>
                  <a:t>Pre-Separation</a:t>
                </a:r>
              </a:p>
              <a:p>
                <a:pPr marL="0" marR="0" lvl="0" indent="0" algn="r" defTabSz="914400" rtl="0" eaLnBrk="1" fontAlgn="auto" latinLnBrk="0" hangingPunct="1">
                  <a:lnSpc>
                    <a:spcPts val="8000"/>
                  </a:lnSpc>
                  <a:spcBef>
                    <a:spcPts val="0"/>
                  </a:spcBef>
                  <a:spcAft>
                    <a:spcPts val="0"/>
                  </a:spcAft>
                  <a:buClrTx/>
                  <a:buSzTx/>
                  <a:buFontTx/>
                  <a:buNone/>
                  <a:tabLst/>
                  <a:defRPr/>
                </a:pPr>
                <a:r>
                  <a:rPr kumimoji="0" lang="en-US" sz="80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YALBswrqCsg 0"/>
                    <a:ea typeface="+mn-ea"/>
                    <a:cs typeface="+mn-cs"/>
                  </a:rPr>
                  <a:t>Counseling</a:t>
                </a:r>
              </a:p>
            </p:txBody>
          </p:sp>
        </p:grpSp>
      </p:grpSp>
      <p:sp>
        <p:nvSpPr>
          <p:cNvPr id="7" name="Rectangle 6"/>
          <p:cNvSpPr/>
          <p:nvPr/>
        </p:nvSpPr>
        <p:spPr>
          <a:xfrm>
            <a:off x="4663485" y="200023"/>
            <a:ext cx="248901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dirty="0">
                <a:ln>
                  <a:noFill/>
                </a:ln>
                <a:solidFill>
                  <a:srgbClr val="001746"/>
                </a:solidFill>
                <a:effectLst/>
                <a:uLnTx/>
                <a:uFillTx/>
                <a:latin typeface="YACgEev4gKc 0"/>
                <a:ea typeface="+mn-ea"/>
                <a:cs typeface="+mn-cs"/>
              </a:rPr>
              <a:t>October 2022</a:t>
            </a:r>
            <a:endParaRPr kumimoji="0" lang="en-US" sz="24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7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10E2A2-029A-427F-9AC2-1BE1F76938F2}"/>
              </a:ext>
            </a:extLst>
          </p:cNvPr>
          <p:cNvSpPr/>
          <p:nvPr/>
        </p:nvSpPr>
        <p:spPr>
          <a:xfrm>
            <a:off x="322729" y="265044"/>
            <a:ext cx="3840962" cy="21236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p:sp>
        <p:nvSpPr>
          <p:cNvPr id="7" name="TextBox 6">
            <a:extLst>
              <a:ext uri="{FF2B5EF4-FFF2-40B4-BE49-F238E27FC236}">
                <a16:creationId xmlns:a16="http://schemas.microsoft.com/office/drawing/2014/main" id="{B8EAD2A6-B3AE-4CDD-A8C5-ED5847D8089F}"/>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a:t>
            </a:r>
          </a:p>
        </p:txBody>
      </p:sp>
      <p:sp>
        <p:nvSpPr>
          <p:cNvPr id="8" name="Oval 7"/>
          <p:cNvSpPr/>
          <p:nvPr/>
        </p:nvSpPr>
        <p:spPr>
          <a:xfrm>
            <a:off x="322729" y="2761355"/>
            <a:ext cx="1645920" cy="164592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36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sp>
        <p:nvSpPr>
          <p:cNvPr id="11" name="TextBox 10"/>
          <p:cNvSpPr txBox="1"/>
          <p:nvPr/>
        </p:nvSpPr>
        <p:spPr>
          <a:xfrm>
            <a:off x="8895840" y="763250"/>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assigned</a:t>
            </a:r>
          </a:p>
        </p:txBody>
      </p:sp>
      <p:sp>
        <p:nvSpPr>
          <p:cNvPr id="16" name="TextBox 15"/>
          <p:cNvSpPr txBox="1"/>
          <p:nvPr/>
        </p:nvSpPr>
        <p:spPr>
          <a:xfrm>
            <a:off x="8895840" y="2966636"/>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initiated</a:t>
            </a:r>
          </a:p>
        </p:txBody>
      </p:sp>
      <p:sp>
        <p:nvSpPr>
          <p:cNvPr id="19" name="TextBox 18"/>
          <p:cNvSpPr txBox="1"/>
          <p:nvPr/>
        </p:nvSpPr>
        <p:spPr>
          <a:xfrm>
            <a:off x="8895840" y="5170022"/>
            <a:ext cx="2705837" cy="954107"/>
          </a:xfrm>
          <a:prstGeom prst="rect">
            <a:avLst/>
          </a:prstGeom>
          <a:noFill/>
        </p:spPr>
        <p:txBody>
          <a:bodyPr wrap="square" rtlCol="0">
            <a:spAutoFit/>
          </a:bodyPr>
          <a:lstStyle/>
          <a:p>
            <a:pPr algn="ctr"/>
            <a:r>
              <a:rPr lang="en-US" sz="2800" dirty="0">
                <a:solidFill>
                  <a:schemeClr val="bg1"/>
                </a:solidFill>
              </a:rPr>
              <a:t>Deliverables </a:t>
            </a:r>
            <a:r>
              <a:rPr lang="en-US" sz="2800" b="1" i="1" dirty="0">
                <a:solidFill>
                  <a:schemeClr val="bg1"/>
                </a:solidFill>
              </a:rPr>
              <a:t>verified</a:t>
            </a:r>
          </a:p>
        </p:txBody>
      </p:sp>
      <p:sp>
        <p:nvSpPr>
          <p:cNvPr id="12" name="Isosceles Triangle 11"/>
          <p:cNvSpPr/>
          <p:nvPr/>
        </p:nvSpPr>
        <p:spPr>
          <a:xfrm rot="5400000">
            <a:off x="6815473" y="267428"/>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5257804" y="557968"/>
            <a:ext cx="2530548" cy="136466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Franklin Gothic Demi" panose="020B0703020102020204" pitchFamily="34" charset="0"/>
              </a:rPr>
              <a:t>Individualized Initial Counseling</a:t>
            </a:r>
          </a:p>
        </p:txBody>
      </p:sp>
      <p:sp>
        <p:nvSpPr>
          <p:cNvPr id="20" name="Isosceles Triangle 19"/>
          <p:cNvSpPr/>
          <p:nvPr/>
        </p:nvSpPr>
        <p:spPr>
          <a:xfrm rot="5400000">
            <a:off x="6823783" y="2470810"/>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209958" y="2761355"/>
            <a:ext cx="2530548" cy="136466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Franklin Gothic Demi" panose="020B0703020102020204" pitchFamily="34" charset="0"/>
              </a:rPr>
              <a:t>TAP Modules</a:t>
            </a:r>
          </a:p>
        </p:txBody>
      </p:sp>
      <p:sp>
        <p:nvSpPr>
          <p:cNvPr id="21" name="Isosceles Triangle 20"/>
          <p:cNvSpPr/>
          <p:nvPr/>
        </p:nvSpPr>
        <p:spPr>
          <a:xfrm rot="5400000">
            <a:off x="6823783" y="4674197"/>
            <a:ext cx="1945758" cy="1945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209958" y="4964742"/>
            <a:ext cx="2530548" cy="136466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Franklin Gothic Demi" panose="020B0703020102020204" pitchFamily="34" charset="0"/>
              </a:rPr>
              <a:t>Capstone</a:t>
            </a:r>
          </a:p>
        </p:txBody>
      </p:sp>
      <p:sp>
        <p:nvSpPr>
          <p:cNvPr id="17" name="TextBox 16"/>
          <p:cNvSpPr txBox="1"/>
          <p:nvPr/>
        </p:nvSpPr>
        <p:spPr>
          <a:xfrm>
            <a:off x="1968649" y="2891817"/>
            <a:ext cx="2705837" cy="1384995"/>
          </a:xfrm>
          <a:prstGeom prst="rect">
            <a:avLst/>
          </a:prstGeom>
          <a:noFill/>
        </p:spPr>
        <p:txBody>
          <a:bodyPr wrap="square" rtlCol="0">
            <a:spAutoFit/>
          </a:bodyPr>
          <a:lstStyle/>
          <a:p>
            <a:pPr algn="ctr"/>
            <a:r>
              <a:rPr lang="en-US" sz="2800" dirty="0">
                <a:solidFill>
                  <a:schemeClr val="bg1"/>
                </a:solidFill>
              </a:rPr>
              <a:t>Ensure you are ready for transition.</a:t>
            </a:r>
            <a:endParaRPr lang="en-US" sz="2800" b="1" i="1" dirty="0">
              <a:solidFill>
                <a:schemeClr val="bg1"/>
              </a:solidFill>
            </a:endParaRPr>
          </a:p>
        </p:txBody>
      </p:sp>
    </p:spTree>
    <p:extLst>
      <p:ext uri="{BB962C8B-B14F-4D97-AF65-F5344CB8AC3E}">
        <p14:creationId xmlns:p14="http://schemas.microsoft.com/office/powerpoint/2010/main" val="32280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929C83-6F98-4387-96DA-034FFD7CA6A5}"/>
              </a:ext>
            </a:extLst>
          </p:cNvPr>
          <p:cNvSpPr/>
          <p:nvPr/>
        </p:nvSpPr>
        <p:spPr>
          <a:xfrm>
            <a:off x="812818" y="-2315"/>
            <a:ext cx="11379181" cy="6858000"/>
          </a:xfrm>
          <a:prstGeom prst="rect">
            <a:avLst/>
          </a:prstGeom>
          <a:solidFill>
            <a:schemeClr val="accent1">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812819" y="-2315"/>
            <a:ext cx="11379181" cy="3729038"/>
          </a:xfrm>
          <a:prstGeom prst="rect">
            <a:avLst/>
          </a:prstGeom>
        </p:spPr>
      </p:pic>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5"/>
          <a:stretch>
            <a:fillRect/>
          </a:stretch>
        </p:blipFill>
        <p:spPr>
          <a:xfrm>
            <a:off x="0" y="-80744"/>
            <a:ext cx="754563" cy="6858000"/>
          </a:xfrm>
          <a:prstGeom prst="rect">
            <a:avLst/>
          </a:prstGeom>
        </p:spPr>
      </p:pic>
      <p:sp>
        <p:nvSpPr>
          <p:cNvPr id="10" name="Rectangle 9">
            <a:extLst>
              <a:ext uri="{FF2B5EF4-FFF2-40B4-BE49-F238E27FC236}">
                <a16:creationId xmlns:a16="http://schemas.microsoft.com/office/drawing/2014/main" id="{BABA62A3-0931-4782-9284-BEC926EC08C8}"/>
              </a:ext>
            </a:extLst>
          </p:cNvPr>
          <p:cNvSpPr/>
          <p:nvPr/>
        </p:nvSpPr>
        <p:spPr>
          <a:xfrm>
            <a:off x="1535732" y="1292066"/>
            <a:ext cx="5645520" cy="1186479"/>
          </a:xfrm>
          <a:prstGeom prst="rect">
            <a:avLst/>
          </a:prstGeom>
        </p:spPr>
        <p:txBody>
          <a:bodyPr wrap="non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GETTING STARTED</a:t>
            </a:r>
          </a:p>
        </p:txBody>
      </p:sp>
      <p:grpSp>
        <p:nvGrpSpPr>
          <p:cNvPr id="5" name="Group 4">
            <a:extLst>
              <a:ext uri="{FF2B5EF4-FFF2-40B4-BE49-F238E27FC236}">
                <a16:creationId xmlns:a16="http://schemas.microsoft.com/office/drawing/2014/main" id="{EC596310-CB6A-4316-B841-796B6BBAF706}"/>
              </a:ext>
            </a:extLst>
          </p:cNvPr>
          <p:cNvGrpSpPr/>
          <p:nvPr/>
        </p:nvGrpSpPr>
        <p:grpSpPr>
          <a:xfrm>
            <a:off x="74081" y="1862204"/>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13" name="Straight Connector 12"/>
          <p:cNvCxnSpPr/>
          <p:nvPr/>
        </p:nvCxnSpPr>
        <p:spPr>
          <a:xfrm>
            <a:off x="769038" y="3726723"/>
            <a:ext cx="11422962"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08E2F1D-B8E5-4ECD-A1CE-0F89D8A126F0}"/>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a:t>
            </a:r>
          </a:p>
        </p:txBody>
      </p:sp>
      <p:grpSp>
        <p:nvGrpSpPr>
          <p:cNvPr id="3" name="Group 2"/>
          <p:cNvGrpSpPr/>
          <p:nvPr/>
        </p:nvGrpSpPr>
        <p:grpSpPr>
          <a:xfrm>
            <a:off x="2087593" y="4585110"/>
            <a:ext cx="9200893" cy="1167367"/>
            <a:chOff x="2447633" y="4125040"/>
            <a:chExt cx="8499336" cy="1097280"/>
          </a:xfrm>
        </p:grpSpPr>
        <p:grpSp>
          <p:nvGrpSpPr>
            <p:cNvPr id="18" name="Group 17"/>
            <p:cNvGrpSpPr/>
            <p:nvPr/>
          </p:nvGrpSpPr>
          <p:grpSpPr>
            <a:xfrm>
              <a:off x="2447633" y="4125040"/>
              <a:ext cx="8499336" cy="1097280"/>
              <a:chOff x="2447633" y="4125040"/>
              <a:chExt cx="8499336" cy="1097280"/>
            </a:xfrm>
          </p:grpSpPr>
          <p:sp>
            <p:nvSpPr>
              <p:cNvPr id="16" name="Flowchart: Delay 15"/>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elay 14"/>
              <p:cNvSpPr/>
              <p:nvPr/>
            </p:nvSpPr>
            <p:spPr>
              <a:xfrm>
                <a:off x="9530040" y="4125040"/>
                <a:ext cx="975872" cy="1097280"/>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23505" y="4125040"/>
                <a:ext cx="7523464"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Wingdings" panose="05000000000000000000" pitchFamily="2" charset="2"/>
                  <a:buChar char="§"/>
                </a:pPr>
                <a:r>
                  <a:rPr lang="en-US" sz="2800" b="1" dirty="0">
                    <a:solidFill>
                      <a:schemeClr val="tx1"/>
                    </a:solidFill>
                  </a:rPr>
                  <a:t>Complete a personal self-assessment</a:t>
                </a:r>
              </a:p>
              <a:p>
                <a:pPr marL="800100" lvl="1" indent="-342900">
                  <a:buFont typeface="Wingdings" panose="05000000000000000000" pitchFamily="2" charset="2"/>
                  <a:buChar char="§"/>
                </a:pPr>
                <a:r>
                  <a:rPr lang="en-US" sz="2800" b="1" dirty="0">
                    <a:solidFill>
                      <a:schemeClr val="tx1"/>
                    </a:solidFill>
                  </a:rPr>
                  <a:t>Initiate an Individualized Transition Plan (ITP)</a:t>
                </a:r>
              </a:p>
            </p:txBody>
          </p:sp>
        </p:grpSp>
        <p:sp>
          <p:nvSpPr>
            <p:cNvPr id="8" name="Oval 7"/>
            <p:cNvSpPr/>
            <p:nvPr/>
          </p:nvSpPr>
          <p:spPr>
            <a:xfrm>
              <a:off x="2552885" y="4216480"/>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Franklin Gothic Demi Cond" panose="020B0706030402020204" pitchFamily="34" charset="0"/>
                </a:rPr>
                <a:t>CRS</a:t>
              </a:r>
              <a:endParaRPr lang="en-US" sz="1600" b="1" dirty="0">
                <a:solidFill>
                  <a:schemeClr val="bg1"/>
                </a:solidFill>
                <a:effectLst>
                  <a:outerShdw blurRad="38100" dist="38100" dir="2700000" algn="tl">
                    <a:srgbClr val="000000">
                      <a:alpha val="43137"/>
                    </a:srgbClr>
                  </a:outerShdw>
                </a:effectLst>
                <a:latin typeface="Franklin Gothic Demi Cond" panose="020B0706030402020204" pitchFamily="34" charset="0"/>
              </a:endParaRPr>
            </a:p>
          </p:txBody>
        </p:sp>
      </p:grpSp>
      <p:sp>
        <p:nvSpPr>
          <p:cNvPr id="19" name="Isosceles Triangle 18"/>
          <p:cNvSpPr/>
          <p:nvPr/>
        </p:nvSpPr>
        <p:spPr>
          <a:xfrm rot="5400000">
            <a:off x="1571793" y="403908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Rectangle 20"/>
          <p:cNvSpPr/>
          <p:nvPr/>
        </p:nvSpPr>
        <p:spPr>
          <a:xfrm>
            <a:off x="2236713" y="3889747"/>
            <a:ext cx="6096000" cy="738664"/>
          </a:xfrm>
          <a:prstGeom prst="rect">
            <a:avLst/>
          </a:prstGeom>
        </p:spPr>
        <p:txBody>
          <a:bodyPr anchor="ctr">
            <a:spAutoFit/>
          </a:bodyPr>
          <a:lstStyle/>
          <a:p>
            <a:pPr lvl="0">
              <a:lnSpc>
                <a:spcPct val="150000"/>
              </a:lnSpc>
              <a:buClr>
                <a:srgbClr val="43B0F1"/>
              </a:buClr>
              <a:defRPr/>
            </a:pPr>
            <a:r>
              <a:rPr lang="en-US" sz="2800" b="1" dirty="0">
                <a:solidFill>
                  <a:prstClr val="white"/>
                </a:solidFill>
              </a:rPr>
              <a:t>INDIVIDUALIZED INITIAL COUNSELING</a:t>
            </a:r>
          </a:p>
        </p:txBody>
      </p:sp>
      <p:sp>
        <p:nvSpPr>
          <p:cNvPr id="22" name="Isosceles Triangle 21"/>
          <p:cNvSpPr/>
          <p:nvPr/>
        </p:nvSpPr>
        <p:spPr>
          <a:xfrm rot="5400000">
            <a:off x="1571793" y="585851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Rectangle 22"/>
          <p:cNvSpPr/>
          <p:nvPr/>
        </p:nvSpPr>
        <p:spPr>
          <a:xfrm>
            <a:off x="2236713" y="5742583"/>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PRE-SEPARATION COUNSELING</a:t>
            </a:r>
          </a:p>
        </p:txBody>
      </p:sp>
    </p:spTree>
    <p:extLst>
      <p:ext uri="{BB962C8B-B14F-4D97-AF65-F5344CB8AC3E}">
        <p14:creationId xmlns:p14="http://schemas.microsoft.com/office/powerpoint/2010/main" val="73926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a:t>
            </a:r>
            <a:r>
              <a:rPr lang="en-US" sz="2400" b="1" dirty="0">
                <a:solidFill>
                  <a:prstClr val="black"/>
                </a:solidFill>
                <a:latin typeface="Calibri" panose="020F0502020204030204"/>
              </a:rPr>
              <a:t>Service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the </a:t>
            </a:r>
            <a:r>
              <a:rPr lang="en-US" sz="2400" b="1" dirty="0">
                <a:solidFill>
                  <a:prstClr val="black"/>
                </a:solidFill>
                <a:latin typeface="Calibri" panose="020F0502020204030204"/>
              </a:rPr>
              <a:t>ITP or a transition checklist.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 </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INDIVIDUAL TRANSITION PLAN (ITP)</a:t>
            </a:r>
            <a:endPar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ndParaRPr>
          </a:p>
        </p:txBody>
      </p:sp>
    </p:spTree>
    <p:extLst>
      <p:ext uri="{BB962C8B-B14F-4D97-AF65-F5344CB8AC3E}">
        <p14:creationId xmlns:p14="http://schemas.microsoft.com/office/powerpoint/2010/main" val="86288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81140" y="674557"/>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DD FORM 2648</a:t>
            </a:r>
          </a:p>
        </p:txBody>
      </p:sp>
      <p:sp>
        <p:nvSpPr>
          <p:cNvPr id="5" name="Rectangle 4"/>
          <p:cNvSpPr/>
          <p:nvPr/>
        </p:nvSpPr>
        <p:spPr>
          <a:xfrm>
            <a:off x="-1" y="2629087"/>
            <a:ext cx="12192000" cy="584775"/>
          </a:xfrm>
          <a:prstGeom prst="rect">
            <a:avLst/>
          </a:prstGeom>
          <a:solidFill>
            <a:schemeClr val="bg1"/>
          </a:solidFill>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rPr>
              <a:t>DD eFORM 2648 tracks completion of all TAP requirements.</a:t>
            </a:r>
          </a:p>
        </p:txBody>
      </p:sp>
      <p:grpSp>
        <p:nvGrpSpPr>
          <p:cNvPr id="27" name="Group 26"/>
          <p:cNvGrpSpPr/>
          <p:nvPr/>
        </p:nvGrpSpPr>
        <p:grpSpPr>
          <a:xfrm>
            <a:off x="1013786" y="3764332"/>
            <a:ext cx="10253329" cy="1997447"/>
            <a:chOff x="1176120" y="3472232"/>
            <a:chExt cx="10253329" cy="1997447"/>
          </a:xfrm>
        </p:grpSpPr>
        <p:sp>
          <p:nvSpPr>
            <p:cNvPr id="28" name="Oval 27"/>
            <p:cNvSpPr/>
            <p:nvPr/>
          </p:nvSpPr>
          <p:spPr>
            <a:xfrm>
              <a:off x="9432329" y="3472232"/>
              <a:ext cx="1997120" cy="1997447"/>
            </a:xfrm>
            <a:prstGeom prst="ellipse">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Freeform 28"/>
            <p:cNvSpPr/>
            <p:nvPr/>
          </p:nvSpPr>
          <p:spPr>
            <a:xfrm>
              <a:off x="9498226"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Save copy for your records</a:t>
              </a:r>
            </a:p>
          </p:txBody>
        </p:sp>
        <p:sp>
          <p:nvSpPr>
            <p:cNvPr id="30" name="Teardrop 29"/>
            <p:cNvSpPr/>
            <p:nvPr/>
          </p:nvSpPr>
          <p:spPr>
            <a:xfrm rot="2700000">
              <a:off x="7367300"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1" name="Freeform 30"/>
            <p:cNvSpPr/>
            <p:nvPr/>
          </p:nvSpPr>
          <p:spPr>
            <a:xfrm>
              <a:off x="7435208"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2386" tIns="293043" rIns="293448"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Filed in official military record</a:t>
              </a:r>
            </a:p>
          </p:txBody>
        </p:sp>
        <p:sp>
          <p:nvSpPr>
            <p:cNvPr id="32" name="Teardrop 31"/>
            <p:cNvSpPr/>
            <p:nvPr/>
          </p:nvSpPr>
          <p:spPr>
            <a:xfrm rot="2700000">
              <a:off x="5304282"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3" name="Freeform 32"/>
            <p:cNvSpPr/>
            <p:nvPr/>
          </p:nvSpPr>
          <p:spPr>
            <a:xfrm>
              <a:off x="5371127"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2386" tIns="293043" rIns="293448"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Capstone: e-Sign</a:t>
              </a:r>
            </a:p>
          </p:txBody>
        </p:sp>
        <p:sp>
          <p:nvSpPr>
            <p:cNvPr id="34" name="Teardrop 33"/>
            <p:cNvSpPr/>
            <p:nvPr/>
          </p:nvSpPr>
          <p:spPr>
            <a:xfrm rot="2700000">
              <a:off x="3240201"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5" name="Freeform 34"/>
            <p:cNvSpPr/>
            <p:nvPr/>
          </p:nvSpPr>
          <p:spPr>
            <a:xfrm>
              <a:off x="3307046"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Pre-Separation Counseling: e-Sign</a:t>
              </a:r>
            </a:p>
          </p:txBody>
        </p:sp>
        <p:sp>
          <p:nvSpPr>
            <p:cNvPr id="36" name="Teardrop 35"/>
            <p:cNvSpPr/>
            <p:nvPr/>
          </p:nvSpPr>
          <p:spPr>
            <a:xfrm rot="2700000">
              <a:off x="1176120" y="3472335"/>
              <a:ext cx="1996889" cy="1996889"/>
            </a:xfrm>
            <a:prstGeom prst="teardrop">
              <a:avLst>
                <a:gd name="adj" fmla="val 100000"/>
              </a:avLst>
            </a:prstGeom>
            <a:solidFill>
              <a:srgbClr val="00B0F0"/>
            </a:solidFill>
            <a:ln>
              <a:solidFill>
                <a:srgbClr val="00B0F0"/>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37" name="Freeform 36"/>
            <p:cNvSpPr/>
            <p:nvPr/>
          </p:nvSpPr>
          <p:spPr>
            <a:xfrm>
              <a:off x="1242965" y="3538825"/>
              <a:ext cx="1864262" cy="1864260"/>
            </a:xfrm>
            <a:custGeom>
              <a:avLst/>
              <a:gdLst>
                <a:gd name="connsiteX0" fmla="*/ 0 w 1864262"/>
                <a:gd name="connsiteY0" fmla="*/ 932130 h 1864260"/>
                <a:gd name="connsiteX1" fmla="*/ 932131 w 1864262"/>
                <a:gd name="connsiteY1" fmla="*/ 0 h 1864260"/>
                <a:gd name="connsiteX2" fmla="*/ 1864262 w 1864262"/>
                <a:gd name="connsiteY2" fmla="*/ 932130 h 1864260"/>
                <a:gd name="connsiteX3" fmla="*/ 932131 w 1864262"/>
                <a:gd name="connsiteY3" fmla="*/ 1864260 h 1864260"/>
                <a:gd name="connsiteX4" fmla="*/ 0 w 1864262"/>
                <a:gd name="connsiteY4" fmla="*/ 932130 h 1864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262" h="1864260">
                  <a:moveTo>
                    <a:pt x="0" y="932130"/>
                  </a:moveTo>
                  <a:cubicBezTo>
                    <a:pt x="0" y="417329"/>
                    <a:pt x="417329" y="0"/>
                    <a:pt x="932131" y="0"/>
                  </a:cubicBezTo>
                  <a:cubicBezTo>
                    <a:pt x="1446933" y="0"/>
                    <a:pt x="1864262" y="417329"/>
                    <a:pt x="1864262" y="932130"/>
                  </a:cubicBezTo>
                  <a:cubicBezTo>
                    <a:pt x="1864262" y="1446931"/>
                    <a:pt x="1446933" y="1864260"/>
                    <a:pt x="932131" y="1864260"/>
                  </a:cubicBezTo>
                  <a:cubicBezTo>
                    <a:pt x="417329" y="1864260"/>
                    <a:pt x="0" y="1446931"/>
                    <a:pt x="0" y="932130"/>
                  </a:cubicBezTo>
                  <a:close/>
                </a:path>
              </a:pathLst>
            </a:custGeom>
            <a:ln>
              <a:solidFill>
                <a:srgbClr val="00B0F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93449" tIns="293043" rIns="292385" bIns="293043"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Initial Counseling: Initiated</a:t>
              </a:r>
            </a:p>
          </p:txBody>
        </p:sp>
      </p:grpSp>
      <p:sp>
        <p:nvSpPr>
          <p:cNvPr id="3" name="TextBox 2"/>
          <p:cNvSpPr txBox="1"/>
          <p:nvPr/>
        </p:nvSpPr>
        <p:spPr>
          <a:xfrm>
            <a:off x="1497540" y="1640373"/>
            <a:ext cx="9196917" cy="707886"/>
          </a:xfrm>
          <a:prstGeom prst="rect">
            <a:avLst/>
          </a:prstGeom>
          <a:noFill/>
        </p:spPr>
        <p:txBody>
          <a:bodyPr wrap="square" rtlCol="0">
            <a:spAutoFit/>
          </a:bodyPr>
          <a:lstStyle/>
          <a:p>
            <a:pPr algn="ctr"/>
            <a:r>
              <a:rPr lang="en-US" sz="2000" dirty="0">
                <a:solidFill>
                  <a:schemeClr val="bg1"/>
                </a:solidFill>
              </a:rPr>
              <a:t>Service Member Pre-Separation/Transition Counseling and Career Readiness Standards eForm for Service Members Separating, Retiring, Released from Active Duty (REFRAD)</a:t>
            </a:r>
          </a:p>
        </p:txBody>
      </p:sp>
      <p:sp>
        <p:nvSpPr>
          <p:cNvPr id="17" name="TextBox 16">
            <a:extLst>
              <a:ext uri="{FF2B5EF4-FFF2-40B4-BE49-F238E27FC236}">
                <a16:creationId xmlns:a16="http://schemas.microsoft.com/office/drawing/2014/main" id="{139F7455-A300-4AC0-8409-55FA63542684}"/>
              </a:ext>
            </a:extLst>
          </p:cNvPr>
          <p:cNvSpPr txBox="1"/>
          <p:nvPr/>
        </p:nvSpPr>
        <p:spPr>
          <a:xfrm>
            <a:off x="85778" y="6368633"/>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RG, p. 9</a:t>
            </a:r>
          </a:p>
        </p:txBody>
      </p:sp>
    </p:spTree>
    <p:extLst>
      <p:ext uri="{BB962C8B-B14F-4D97-AF65-F5344CB8AC3E}">
        <p14:creationId xmlns:p14="http://schemas.microsoft.com/office/powerpoint/2010/main" val="7232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6D81F6-5214-4543-836B-E9BFB07C1D54}"/>
              </a:ext>
            </a:extLst>
          </p:cNvPr>
          <p:cNvSpPr/>
          <p:nvPr/>
        </p:nvSpPr>
        <p:spPr>
          <a:xfrm>
            <a:off x="2909724" y="520872"/>
            <a:ext cx="7187481" cy="2492990"/>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TAP CORE CURRICULUM: </a:t>
            </a:r>
          </a:p>
          <a:p>
            <a:r>
              <a:rPr lang="en-US" sz="5400" b="1" dirty="0">
                <a:solidFill>
                  <a:srgbClr val="43B0F1"/>
                </a:solidFill>
                <a:effectLst>
                  <a:outerShdw blurRad="38100" dist="38100" dir="2700000" algn="tl">
                    <a:srgbClr val="000000">
                      <a:alpha val="43137"/>
                    </a:srgbClr>
                  </a:outerShdw>
                </a:effectLst>
              </a:rPr>
              <a:t>DoD/DHS Transition Day</a:t>
            </a:r>
          </a:p>
          <a:p>
            <a:endPar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pic>
        <p:nvPicPr>
          <p:cNvPr id="10" name="Picture 9">
            <a:extLst>
              <a:ext uri="{FF2B5EF4-FFF2-40B4-BE49-F238E27FC236}">
                <a16:creationId xmlns:a16="http://schemas.microsoft.com/office/drawing/2014/main" id="{031EBD61-E1AF-4AEC-840D-DB504235D33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1000"/>
                    </a14:imgEffect>
                  </a14:imgLayer>
                </a14:imgProps>
              </a:ext>
            </a:extLst>
          </a:blip>
          <a:stretch>
            <a:fillRect/>
          </a:stretch>
        </p:blipFill>
        <p:spPr>
          <a:xfrm>
            <a:off x="5511" y="597957"/>
            <a:ext cx="2801115" cy="2492990"/>
          </a:xfrm>
          <a:prstGeom prst="rect">
            <a:avLst/>
          </a:prstGeom>
          <a:ln>
            <a:solidFill>
              <a:schemeClr val="tx1"/>
            </a:solidFill>
          </a:ln>
          <a:effectLst>
            <a:outerShdw blurRad="330200" dist="342900" dir="2700000" algn="tl" rotWithShape="0">
              <a:prstClr val="black">
                <a:alpha val="40000"/>
              </a:prstClr>
            </a:outerShdw>
          </a:effectLst>
        </p:spPr>
      </p:pic>
      <p:sp>
        <p:nvSpPr>
          <p:cNvPr id="11" name="TextBox 10">
            <a:extLst>
              <a:ext uri="{FF2B5EF4-FFF2-40B4-BE49-F238E27FC236}">
                <a16:creationId xmlns:a16="http://schemas.microsoft.com/office/drawing/2014/main" id="{9F2F4137-F208-4A46-B0DB-AF09EBB9402B}"/>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139F7455-A300-4AC0-8409-55FA63542684}"/>
              </a:ext>
            </a:extLst>
          </p:cNvPr>
          <p:cNvSpPr txBox="1"/>
          <p:nvPr/>
        </p:nvSpPr>
        <p:spPr>
          <a:xfrm>
            <a:off x="85778" y="6368633"/>
            <a:ext cx="10291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p.10</a:t>
            </a:r>
          </a:p>
        </p:txBody>
      </p:sp>
      <p:cxnSp>
        <p:nvCxnSpPr>
          <p:cNvPr id="15" name="Straight Connector 14">
            <a:extLst>
              <a:ext uri="{FF2B5EF4-FFF2-40B4-BE49-F238E27FC236}">
                <a16:creationId xmlns:a16="http://schemas.microsoft.com/office/drawing/2014/main" id="{C0EBBF68-B940-4A89-9510-890C742CC092}"/>
              </a:ext>
            </a:extLst>
          </p:cNvPr>
          <p:cNvCxnSpPr>
            <a:cxnSpLocks/>
          </p:cNvCxnSpPr>
          <p:nvPr/>
        </p:nvCxnSpPr>
        <p:spPr>
          <a:xfrm>
            <a:off x="3107933" y="2147098"/>
            <a:ext cx="899828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769081" y="3633315"/>
            <a:ext cx="7660924" cy="1167367"/>
            <a:chOff x="2447633" y="4125040"/>
            <a:chExt cx="8058279" cy="1097280"/>
          </a:xfrm>
          <a:solidFill>
            <a:srgbClr val="00B0F0"/>
          </a:solidFill>
        </p:grpSpPr>
        <p:sp>
          <p:nvSpPr>
            <p:cNvPr id="17" name="Flowchart: Delay 16"/>
            <p:cNvSpPr/>
            <p:nvPr/>
          </p:nvSpPr>
          <p:spPr>
            <a:xfrm rot="10800000">
              <a:off x="2447633" y="4125040"/>
              <a:ext cx="975872" cy="109728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Delay 18"/>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423505" y="4125040"/>
              <a:ext cx="6207888" cy="1097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Gap Analysis or provide verification of employment</a:t>
              </a:r>
            </a:p>
          </p:txBody>
        </p:sp>
      </p:grpSp>
      <p:sp>
        <p:nvSpPr>
          <p:cNvPr id="16" name="Oval 15"/>
          <p:cNvSpPr/>
          <p:nvPr/>
        </p:nvSpPr>
        <p:spPr>
          <a:xfrm>
            <a:off x="3869142" y="3730596"/>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4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nvGrpSpPr>
          <p:cNvPr id="21" name="Group 20"/>
          <p:cNvGrpSpPr/>
          <p:nvPr/>
        </p:nvGrpSpPr>
        <p:grpSpPr>
          <a:xfrm>
            <a:off x="3769080" y="5566391"/>
            <a:ext cx="7660924" cy="1167367"/>
            <a:chOff x="2447633" y="4125040"/>
            <a:chExt cx="8058279" cy="1097280"/>
          </a:xfrm>
        </p:grpSpPr>
        <p:grpSp>
          <p:nvGrpSpPr>
            <p:cNvPr id="22" name="Group 21"/>
            <p:cNvGrpSpPr/>
            <p:nvPr/>
          </p:nvGrpSpPr>
          <p:grpSpPr>
            <a:xfrm>
              <a:off x="2447633" y="4125040"/>
              <a:ext cx="8058279" cy="1097280"/>
              <a:chOff x="2447633" y="4125040"/>
              <a:chExt cx="8058279" cy="1097280"/>
            </a:xfrm>
          </p:grpSpPr>
          <p:sp>
            <p:nvSpPr>
              <p:cNvPr id="24" name="Flowchart: Delay 23"/>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lay 24"/>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423505" y="4125040"/>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Prepare a criterion-based, post-separation financial plan</a:t>
                </a:r>
              </a:p>
            </p:txBody>
          </p:sp>
        </p:grpSp>
        <p:sp>
          <p:nvSpPr>
            <p:cNvPr id="23" name="Oval 22"/>
            <p:cNvSpPr/>
            <p:nvPr/>
          </p:nvSpPr>
          <p:spPr>
            <a:xfrm>
              <a:off x="2552884" y="4216480"/>
              <a:ext cx="961828" cy="859501"/>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4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sp>
        <p:nvSpPr>
          <p:cNvPr id="27" name="Isosceles Triangle 26"/>
          <p:cNvSpPr/>
          <p:nvPr/>
        </p:nvSpPr>
        <p:spPr>
          <a:xfrm rot="5400000">
            <a:off x="3132211" y="232847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3797131" y="2212544"/>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MANAGING YOUR (MY) TRANSITION</a:t>
            </a:r>
          </a:p>
        </p:txBody>
      </p:sp>
      <p:sp>
        <p:nvSpPr>
          <p:cNvPr id="29" name="Isosceles Triangle 28"/>
          <p:cNvSpPr/>
          <p:nvPr/>
        </p:nvSpPr>
        <p:spPr>
          <a:xfrm rot="5400000">
            <a:off x="3132210" y="3030780"/>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3797130" y="2914852"/>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MOC CROSSWALK</a:t>
            </a:r>
          </a:p>
        </p:txBody>
      </p:sp>
      <p:sp>
        <p:nvSpPr>
          <p:cNvPr id="31" name="Isosceles Triangle 30"/>
          <p:cNvSpPr/>
          <p:nvPr/>
        </p:nvSpPr>
        <p:spPr>
          <a:xfrm rot="5400000">
            <a:off x="3144291" y="4916610"/>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p:cNvSpPr/>
          <p:nvPr/>
        </p:nvSpPr>
        <p:spPr>
          <a:xfrm>
            <a:off x="3809211" y="4800682"/>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FINANCIAL PLANNING FOR TRANSITION</a:t>
            </a:r>
          </a:p>
        </p:txBody>
      </p:sp>
    </p:spTree>
    <p:extLst>
      <p:ext uri="{BB962C8B-B14F-4D97-AF65-F5344CB8AC3E}">
        <p14:creationId xmlns:p14="http://schemas.microsoft.com/office/powerpoint/2010/main" val="170268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83440-629F-47BA-A7A9-25838003659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6000"/>
                    </a14:imgEffect>
                  </a14:imgLayer>
                </a14:imgProps>
              </a:ext>
            </a:extLst>
          </a:blip>
          <a:stretch>
            <a:fillRect/>
          </a:stretch>
        </p:blipFill>
        <p:spPr>
          <a:xfrm>
            <a:off x="0" y="613926"/>
            <a:ext cx="2501499" cy="2194557"/>
          </a:xfrm>
          <a:prstGeom prst="rect">
            <a:avLst/>
          </a:prstGeom>
          <a:ln>
            <a:solidFill>
              <a:schemeClr val="tx1"/>
            </a:solidFill>
          </a:ln>
          <a:effectLst>
            <a:outerShdw blurRad="228600" dist="355600" dir="2700000" algn="tl" rotWithShape="0">
              <a:prstClr val="black">
                <a:alpha val="40000"/>
              </a:prstClr>
            </a:outerShdw>
          </a:effectLst>
        </p:spPr>
      </p:pic>
      <p:sp>
        <p:nvSpPr>
          <p:cNvPr id="11" name="TextBox 10">
            <a:extLst>
              <a:ext uri="{FF2B5EF4-FFF2-40B4-BE49-F238E27FC236}">
                <a16:creationId xmlns:a16="http://schemas.microsoft.com/office/drawing/2014/main" id="{9F2F4137-F208-4A46-B0DB-AF09EBB9402B}"/>
              </a:ext>
            </a:extLst>
          </p:cNvPr>
          <p:cNvSpPr txBox="1"/>
          <p:nvPr/>
        </p:nvSpPr>
        <p:spPr>
          <a:xfrm>
            <a:off x="136913" y="6372194"/>
            <a:ext cx="995016" cy="400110"/>
          </a:xfrm>
          <a:prstGeom prst="rect">
            <a:avLst/>
          </a:prstGeom>
          <a:noFill/>
        </p:spPr>
        <p:txBody>
          <a:bodyPr wrap="none" rtlCol="0">
            <a:spAutoFit/>
          </a:bodyPr>
          <a:lstStyle/>
          <a:p>
            <a:r>
              <a:rPr lang="en-US" sz="2000" dirty="0">
                <a:solidFill>
                  <a:schemeClr val="bg1"/>
                </a:solidFill>
              </a:rPr>
              <a:t>RG, p. X</a:t>
            </a:r>
          </a:p>
        </p:txBody>
      </p:sp>
      <p:sp>
        <p:nvSpPr>
          <p:cNvPr id="13" name="TextBox 12">
            <a:extLst>
              <a:ext uri="{FF2B5EF4-FFF2-40B4-BE49-F238E27FC236}">
                <a16:creationId xmlns:a16="http://schemas.microsoft.com/office/drawing/2014/main" id="{139F7455-A300-4AC0-8409-55FA63542684}"/>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sp>
        <p:nvSpPr>
          <p:cNvPr id="19" name="Rectangle 18">
            <a:extLst>
              <a:ext uri="{FF2B5EF4-FFF2-40B4-BE49-F238E27FC236}">
                <a16:creationId xmlns:a16="http://schemas.microsoft.com/office/drawing/2014/main" id="{2DD0B526-8B2B-4A2E-BBDC-890FBB437971}"/>
              </a:ext>
            </a:extLst>
          </p:cNvPr>
          <p:cNvSpPr/>
          <p:nvPr/>
        </p:nvSpPr>
        <p:spPr>
          <a:xfrm>
            <a:off x="2676650" y="625337"/>
            <a:ext cx="7487627" cy="1661993"/>
          </a:xfrm>
          <a:prstGeom prst="rect">
            <a:avLst/>
          </a:prstGeom>
        </p:spPr>
        <p:txBody>
          <a:bodyPr wrap="none">
            <a:spAutoFit/>
          </a:bodyPr>
          <a:lstStyle/>
          <a:p>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TAP CORE CURRICULUM: </a:t>
            </a:r>
          </a:p>
          <a:p>
            <a:r>
              <a:rPr lang="en-US" sz="5400" b="1" dirty="0">
                <a:solidFill>
                  <a:srgbClr val="43B0F1"/>
                </a:solidFill>
                <a:effectLst>
                  <a:outerShdw blurRad="38100" dist="38100" dir="2700000" algn="tl">
                    <a:srgbClr val="000000">
                      <a:alpha val="43137"/>
                    </a:srgbClr>
                  </a:outerShdw>
                </a:effectLst>
              </a:rPr>
              <a:t>VA Benefits and Services</a:t>
            </a:r>
          </a:p>
        </p:txBody>
      </p:sp>
      <p:cxnSp>
        <p:nvCxnSpPr>
          <p:cNvPr id="20" name="Straight Connector 19">
            <a:extLst>
              <a:ext uri="{FF2B5EF4-FFF2-40B4-BE49-F238E27FC236}">
                <a16:creationId xmlns:a16="http://schemas.microsoft.com/office/drawing/2014/main" id="{A7B7DACD-BF32-4241-9F5E-CE0EF6B2F639}"/>
              </a:ext>
            </a:extLst>
          </p:cNvPr>
          <p:cNvCxnSpPr>
            <a:cxnSpLocks/>
          </p:cNvCxnSpPr>
          <p:nvPr/>
        </p:nvCxnSpPr>
        <p:spPr>
          <a:xfrm>
            <a:off x="2901455" y="2707537"/>
            <a:ext cx="92905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734285" y="3954402"/>
            <a:ext cx="8723430" cy="1167367"/>
            <a:chOff x="2447633" y="4125040"/>
            <a:chExt cx="8058279" cy="1097280"/>
          </a:xfrm>
        </p:grpSpPr>
        <p:grpSp>
          <p:nvGrpSpPr>
            <p:cNvPr id="12" name="Group 11"/>
            <p:cNvGrpSpPr/>
            <p:nvPr/>
          </p:nvGrpSpPr>
          <p:grpSpPr>
            <a:xfrm>
              <a:off x="2447633" y="4125040"/>
              <a:ext cx="8058279" cy="1097280"/>
              <a:chOff x="2447633" y="4125040"/>
              <a:chExt cx="8058279" cy="1097280"/>
            </a:xfrm>
          </p:grpSpPr>
          <p:sp>
            <p:nvSpPr>
              <p:cNvPr id="15" name="Flowchart: Delay 14"/>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elay 15"/>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423505" y="4125040"/>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Register on VA.gov</a:t>
                </a:r>
              </a:p>
            </p:txBody>
          </p:sp>
        </p:grpSp>
        <p:sp>
          <p:nvSpPr>
            <p:cNvPr id="14" name="Oval 13"/>
            <p:cNvSpPr/>
            <p:nvPr/>
          </p:nvSpPr>
          <p:spPr>
            <a:xfrm>
              <a:off x="2552885" y="4216480"/>
              <a:ext cx="914400" cy="914400"/>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grpSp>
    </p:spTree>
    <p:extLst>
      <p:ext uri="{BB962C8B-B14F-4D97-AF65-F5344CB8AC3E}">
        <p14:creationId xmlns:p14="http://schemas.microsoft.com/office/powerpoint/2010/main" val="34806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93210" y="388097"/>
            <a:ext cx="1106805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grpSp>
        <p:nvGrpSpPr>
          <p:cNvPr id="20" name="Group 19"/>
          <p:cNvGrpSpPr/>
          <p:nvPr/>
        </p:nvGrpSpPr>
        <p:grpSpPr>
          <a:xfrm>
            <a:off x="2029992" y="3260389"/>
            <a:ext cx="914400" cy="914400"/>
            <a:chOff x="1058280" y="3308020"/>
            <a:chExt cx="914400" cy="914400"/>
          </a:xfrm>
        </p:grpSpPr>
        <p:sp>
          <p:nvSpPr>
            <p:cNvPr id="7" name="Oval 6"/>
            <p:cNvSpPr/>
            <p:nvPr/>
          </p:nvSpPr>
          <p:spPr>
            <a:xfrm>
              <a:off x="1058280" y="3308020"/>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231" y="3537971"/>
              <a:ext cx="454497" cy="454497"/>
            </a:xfrm>
            <a:prstGeom prst="rect">
              <a:avLst/>
            </a:prstGeom>
          </p:spPr>
        </p:pic>
      </p:grpSp>
      <p:grpSp>
        <p:nvGrpSpPr>
          <p:cNvPr id="21" name="Group 20"/>
          <p:cNvGrpSpPr/>
          <p:nvPr/>
        </p:nvGrpSpPr>
        <p:grpSpPr>
          <a:xfrm>
            <a:off x="2029992" y="4447119"/>
            <a:ext cx="914400" cy="914400"/>
            <a:chOff x="1070521" y="4497214"/>
            <a:chExt cx="914400" cy="914400"/>
          </a:xfrm>
        </p:grpSpPr>
        <p:sp>
          <p:nvSpPr>
            <p:cNvPr id="16" name="Oval 15"/>
            <p:cNvSpPr/>
            <p:nvPr/>
          </p:nvSpPr>
          <p:spPr>
            <a:xfrm>
              <a:off x="1070521" y="449721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61" y="4686354"/>
              <a:ext cx="536120" cy="536120"/>
            </a:xfrm>
            <a:prstGeom prst="rect">
              <a:avLst/>
            </a:prstGeom>
          </p:spPr>
        </p:pic>
      </p:grpSp>
      <p:grpSp>
        <p:nvGrpSpPr>
          <p:cNvPr id="22" name="Group 21"/>
          <p:cNvGrpSpPr/>
          <p:nvPr/>
        </p:nvGrpSpPr>
        <p:grpSpPr>
          <a:xfrm>
            <a:off x="2029992" y="5633850"/>
            <a:ext cx="914400" cy="914400"/>
            <a:chOff x="1058280" y="5681481"/>
            <a:chExt cx="914400" cy="914400"/>
          </a:xfrm>
        </p:grpSpPr>
        <p:sp>
          <p:nvSpPr>
            <p:cNvPr id="18" name="Oval 17"/>
            <p:cNvSpPr/>
            <p:nvPr/>
          </p:nvSpPr>
          <p:spPr>
            <a:xfrm>
              <a:off x="1058280" y="5681481"/>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1100" y="5904301"/>
              <a:ext cx="468760" cy="468760"/>
            </a:xfrm>
            <a:prstGeom prst="rect">
              <a:avLst/>
            </a:prstGeom>
          </p:spPr>
        </p:pic>
      </p:grpSp>
      <p:sp>
        <p:nvSpPr>
          <p:cNvPr id="14" name="Rectangle 13"/>
          <p:cNvSpPr/>
          <p:nvPr/>
        </p:nvSpPr>
        <p:spPr>
          <a:xfrm>
            <a:off x="3113393" y="3429000"/>
            <a:ext cx="9231565" cy="89255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Introduces the essential tools and resources to evaluate career options.</a:t>
            </a:r>
          </a:p>
        </p:txBody>
      </p:sp>
      <p:sp>
        <p:nvSpPr>
          <p:cNvPr id="17" name="Rectangle 16"/>
          <p:cNvSpPr/>
          <p:nvPr/>
        </p:nvSpPr>
        <p:spPr>
          <a:xfrm>
            <a:off x="3113393" y="4615730"/>
            <a:ext cx="8311470" cy="49244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Provides key information for civilian employment.</a:t>
            </a:r>
          </a:p>
        </p:txBody>
      </p:sp>
      <p:sp>
        <p:nvSpPr>
          <p:cNvPr id="19" name="Rectangle 18"/>
          <p:cNvSpPr/>
          <p:nvPr/>
        </p:nvSpPr>
        <p:spPr>
          <a:xfrm>
            <a:off x="3113393" y="5802461"/>
            <a:ext cx="8179095" cy="49244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Explains the fundamentals of the employment process.</a:t>
            </a:r>
          </a:p>
        </p:txBody>
      </p:sp>
      <p:grpSp>
        <p:nvGrpSpPr>
          <p:cNvPr id="40" name="Group 39">
            <a:extLst>
              <a:ext uri="{FF2B5EF4-FFF2-40B4-BE49-F238E27FC236}">
                <a16:creationId xmlns:a16="http://schemas.microsoft.com/office/drawing/2014/main" id="{AEF7333E-95DE-4ECF-8E84-1EFF2041DECB}"/>
              </a:ext>
            </a:extLst>
          </p:cNvPr>
          <p:cNvGrpSpPr/>
          <p:nvPr/>
        </p:nvGrpSpPr>
        <p:grpSpPr>
          <a:xfrm>
            <a:off x="-170" y="283778"/>
            <a:ext cx="1691296" cy="6574221"/>
            <a:chOff x="-170" y="0"/>
            <a:chExt cx="1787326" cy="6858000"/>
          </a:xfrm>
        </p:grpSpPr>
        <p:pic>
          <p:nvPicPr>
            <p:cNvPr id="38" name="Picture 37">
              <a:extLst>
                <a:ext uri="{FF2B5EF4-FFF2-40B4-BE49-F238E27FC236}">
                  <a16:creationId xmlns:a16="http://schemas.microsoft.com/office/drawing/2014/main" id="{7A73D02E-8F3F-43B4-A726-7215B60AC6C1}"/>
                </a:ext>
              </a:extLst>
            </p:cNvPr>
            <p:cNvPicPr>
              <a:picLocks noChangeAspect="1"/>
            </p:cNvPicPr>
            <p:nvPr/>
          </p:nvPicPr>
          <p:blipFill>
            <a:blip r:embed="rId7"/>
            <a:stretch>
              <a:fillRect/>
            </a:stretch>
          </p:blipFill>
          <p:spPr>
            <a:xfrm>
              <a:off x="-170" y="0"/>
              <a:ext cx="1787326" cy="6858000"/>
            </a:xfrm>
            <a:prstGeom prst="rect">
              <a:avLst/>
            </a:prstGeom>
          </p:spPr>
        </p:pic>
        <p:sp>
          <p:nvSpPr>
            <p:cNvPr id="39" name="Rectangle 38">
              <a:extLst>
                <a:ext uri="{FF2B5EF4-FFF2-40B4-BE49-F238E27FC236}">
                  <a16:creationId xmlns:a16="http://schemas.microsoft.com/office/drawing/2014/main" id="{7CCE6919-3FA5-49AD-BAE0-3154891D834D}"/>
                </a:ext>
              </a:extLst>
            </p:cNvPr>
            <p:cNvSpPr/>
            <p:nvPr/>
          </p:nvSpPr>
          <p:spPr>
            <a:xfrm>
              <a:off x="-170" y="0"/>
              <a:ext cx="1787326" cy="6858000"/>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0CAA690-2208-41F3-8800-71F418BD6987}"/>
              </a:ext>
            </a:extLst>
          </p:cNvPr>
          <p:cNvSpPr txBox="1"/>
          <p:nvPr/>
        </p:nvSpPr>
        <p:spPr>
          <a:xfrm>
            <a:off x="168916" y="6319809"/>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11</a:t>
            </a:r>
          </a:p>
        </p:txBody>
      </p:sp>
      <p:sp>
        <p:nvSpPr>
          <p:cNvPr id="23" name="Rectangle 22">
            <a:extLst>
              <a:ext uri="{FF2B5EF4-FFF2-40B4-BE49-F238E27FC236}">
                <a16:creationId xmlns:a16="http://schemas.microsoft.com/office/drawing/2014/main" id="{152512C6-AD29-4B1D-8982-1D5884EEB03D}"/>
              </a:ext>
            </a:extLst>
          </p:cNvPr>
          <p:cNvSpPr/>
          <p:nvPr/>
        </p:nvSpPr>
        <p:spPr>
          <a:xfrm>
            <a:off x="2029993" y="480430"/>
            <a:ext cx="6849632"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CORE CURRICULUM: </a:t>
            </a:r>
          </a:p>
        </p:txBody>
      </p:sp>
      <p:sp>
        <p:nvSpPr>
          <p:cNvPr id="13" name="TextBox 12">
            <a:extLst>
              <a:ext uri="{FF2B5EF4-FFF2-40B4-BE49-F238E27FC236}">
                <a16:creationId xmlns:a16="http://schemas.microsoft.com/office/drawing/2014/main" id="{17F9397C-9ED7-459B-984F-1F58EDAFDF3E}"/>
              </a:ext>
            </a:extLst>
          </p:cNvPr>
          <p:cNvSpPr txBox="1"/>
          <p:nvPr/>
        </p:nvSpPr>
        <p:spPr>
          <a:xfrm>
            <a:off x="2029993" y="1311427"/>
            <a:ext cx="10801338" cy="132343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DOL one-day workshop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Employment Fundamentals for Career Transition (EFCT)</a:t>
            </a:r>
          </a:p>
        </p:txBody>
      </p:sp>
      <p:cxnSp>
        <p:nvCxnSpPr>
          <p:cNvPr id="43" name="Straight Connector 42">
            <a:extLst>
              <a:ext uri="{FF2B5EF4-FFF2-40B4-BE49-F238E27FC236}">
                <a16:creationId xmlns:a16="http://schemas.microsoft.com/office/drawing/2014/main" id="{5F0BA1DC-BEF4-4535-A3DF-D7BE9F5E9B4D}"/>
              </a:ext>
            </a:extLst>
          </p:cNvPr>
          <p:cNvCxnSpPr/>
          <p:nvPr/>
        </p:nvCxnSpPr>
        <p:spPr>
          <a:xfrm>
            <a:off x="1691126" y="3050381"/>
            <a:ext cx="104920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4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64673AB-3DD2-4941-A662-5555C6248C17}"/>
              </a:ext>
            </a:extLst>
          </p:cNvPr>
          <p:cNvSpPr txBox="1">
            <a:spLocks/>
          </p:cNvSpPr>
          <p:nvPr/>
        </p:nvSpPr>
        <p:spPr>
          <a:xfrm>
            <a:off x="1067474" y="406693"/>
            <a:ext cx="3449780" cy="27051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2-DAY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TRACKS</a:t>
            </a:r>
          </a:p>
        </p:txBody>
      </p:sp>
      <p:sp>
        <p:nvSpPr>
          <p:cNvPr id="6" name="Rectangle 5">
            <a:extLst>
              <a:ext uri="{FF2B5EF4-FFF2-40B4-BE49-F238E27FC236}">
                <a16:creationId xmlns:a16="http://schemas.microsoft.com/office/drawing/2014/main" id="{586EB77A-BA8D-4791-A4C3-22C6B4C9BCAA}"/>
              </a:ext>
            </a:extLst>
          </p:cNvPr>
          <p:cNvSpPr/>
          <p:nvPr/>
        </p:nvSpPr>
        <p:spPr>
          <a:xfrm>
            <a:off x="3796526" y="5338"/>
            <a:ext cx="8776473" cy="6858000"/>
          </a:xfrm>
          <a:prstGeom prst="rect">
            <a:avLst/>
          </a:prstGeom>
          <a:solidFill>
            <a:srgbClr val="1F3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5083F0A-8584-4AA0-BDE5-BDB38AF82A21}"/>
              </a:ext>
            </a:extLst>
          </p:cNvPr>
          <p:cNvGrpSpPr/>
          <p:nvPr/>
        </p:nvGrpSpPr>
        <p:grpSpPr>
          <a:xfrm>
            <a:off x="856454" y="2649787"/>
            <a:ext cx="2689828" cy="2375437"/>
            <a:chOff x="743378" y="4213186"/>
            <a:chExt cx="1330456" cy="1463184"/>
          </a:xfrm>
        </p:grpSpPr>
        <p:grpSp>
          <p:nvGrpSpPr>
            <p:cNvPr id="20" name="Group 19">
              <a:extLst>
                <a:ext uri="{FF2B5EF4-FFF2-40B4-BE49-F238E27FC236}">
                  <a16:creationId xmlns:a16="http://schemas.microsoft.com/office/drawing/2014/main" id="{725A6E06-50B8-49A0-8943-B707D52B0333}"/>
                </a:ext>
              </a:extLst>
            </p:cNvPr>
            <p:cNvGrpSpPr/>
            <p:nvPr/>
          </p:nvGrpSpPr>
          <p:grpSpPr>
            <a:xfrm>
              <a:off x="783084" y="4213186"/>
              <a:ext cx="1290750" cy="1463184"/>
              <a:chOff x="1380204" y="1230174"/>
              <a:chExt cx="2454476" cy="2446295"/>
            </a:xfrm>
          </p:grpSpPr>
          <p:grpSp>
            <p:nvGrpSpPr>
              <p:cNvPr id="17" name="Group 16">
                <a:extLst>
                  <a:ext uri="{FF2B5EF4-FFF2-40B4-BE49-F238E27FC236}">
                    <a16:creationId xmlns:a16="http://schemas.microsoft.com/office/drawing/2014/main" id="{19DF30AD-5D05-4669-A158-9128FB6AA215}"/>
                  </a:ext>
                </a:extLst>
              </p:cNvPr>
              <p:cNvGrpSpPr/>
              <p:nvPr/>
            </p:nvGrpSpPr>
            <p:grpSpPr>
              <a:xfrm rot="20442600">
                <a:off x="1380204" y="1230174"/>
                <a:ext cx="2454476" cy="2446295"/>
                <a:chOff x="1319698" y="1302744"/>
                <a:chExt cx="2454476" cy="2446295"/>
              </a:xfrm>
            </p:grpSpPr>
            <p:pic>
              <p:nvPicPr>
                <p:cNvPr id="11" name="Picture 10">
                  <a:extLst>
                    <a:ext uri="{FF2B5EF4-FFF2-40B4-BE49-F238E27FC236}">
                      <a16:creationId xmlns:a16="http://schemas.microsoft.com/office/drawing/2014/main" id="{25B17764-2BF0-40D0-B97D-636BFFBA25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16" name="Rectangle 15">
                  <a:extLst>
                    <a:ext uri="{FF2B5EF4-FFF2-40B4-BE49-F238E27FC236}">
                      <a16:creationId xmlns:a16="http://schemas.microsoft.com/office/drawing/2014/main" id="{17C4B148-2F78-43B4-BA99-B11F993A46B0}"/>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35AD49F-847C-482C-9F5D-9ABA9D64BE7C}"/>
                  </a:ext>
                </a:extLst>
              </p:cNvPr>
              <p:cNvGrpSpPr/>
              <p:nvPr/>
            </p:nvGrpSpPr>
            <p:grpSpPr>
              <a:xfrm>
                <a:off x="2133424" y="2600098"/>
                <a:ext cx="534257" cy="340490"/>
                <a:chOff x="2399818" y="2530592"/>
                <a:chExt cx="534257" cy="340490"/>
              </a:xfrm>
            </p:grpSpPr>
            <p:sp>
              <p:nvSpPr>
                <p:cNvPr id="18" name="Multiplication Sign 17">
                  <a:extLst>
                    <a:ext uri="{FF2B5EF4-FFF2-40B4-BE49-F238E27FC236}">
                      <a16:creationId xmlns:a16="http://schemas.microsoft.com/office/drawing/2014/main" id="{7CD5169D-3067-4BBF-B083-B3BBBDBE7A0E}"/>
                    </a:ext>
                  </a:extLst>
                </p:cNvPr>
                <p:cNvSpPr/>
                <p:nvPr/>
              </p:nvSpPr>
              <p:spPr>
                <a:xfrm rot="20735455">
                  <a:off x="2399818" y="2587158"/>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61ADB694-7476-4940-A591-781662E68665}"/>
                    </a:ext>
                  </a:extLst>
                </p:cNvPr>
                <p:cNvSpPr/>
                <p:nvPr/>
              </p:nvSpPr>
              <p:spPr>
                <a:xfrm rot="20735455">
                  <a:off x="2639419" y="2530592"/>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Rectangle 21">
              <a:extLst>
                <a:ext uri="{FF2B5EF4-FFF2-40B4-BE49-F238E27FC236}">
                  <a16:creationId xmlns:a16="http://schemas.microsoft.com/office/drawing/2014/main" id="{F85A067E-FB52-4EC9-B8A8-F3A0A505F6F4}"/>
                </a:ext>
              </a:extLst>
            </p:cNvPr>
            <p:cNvSpPr/>
            <p:nvPr/>
          </p:nvSpPr>
          <p:spPr>
            <a:xfrm rot="20886326">
              <a:off x="743378" y="4307718"/>
              <a:ext cx="1159649" cy="292817"/>
            </a:xfrm>
            <a:prstGeom prst="rect">
              <a:avLst/>
            </a:prstGeom>
            <a:solidFill>
              <a:srgbClr val="63A527"/>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B1F0C2F7-02DB-497B-A310-D21DB871FD7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11</a:t>
            </a:r>
          </a:p>
        </p:txBody>
      </p:sp>
      <p:grpSp>
        <p:nvGrpSpPr>
          <p:cNvPr id="32" name="Group 31"/>
          <p:cNvGrpSpPr/>
          <p:nvPr/>
        </p:nvGrpSpPr>
        <p:grpSpPr>
          <a:xfrm>
            <a:off x="4589749" y="901988"/>
            <a:ext cx="7313458" cy="985012"/>
            <a:chOff x="2447633" y="4125039"/>
            <a:chExt cx="8058279" cy="1097281"/>
          </a:xfrm>
        </p:grpSpPr>
        <p:grpSp>
          <p:nvGrpSpPr>
            <p:cNvPr id="33" name="Group 32"/>
            <p:cNvGrpSpPr/>
            <p:nvPr/>
          </p:nvGrpSpPr>
          <p:grpSpPr>
            <a:xfrm>
              <a:off x="2447633" y="4125039"/>
              <a:ext cx="8058279" cy="1097281"/>
              <a:chOff x="2447633" y="4125039"/>
              <a:chExt cx="8058279" cy="1097281"/>
            </a:xfrm>
          </p:grpSpPr>
          <p:sp>
            <p:nvSpPr>
              <p:cNvPr id="36" name="Flowchart: Delay 35"/>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Delay 36"/>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resume or provide verification of employment</a:t>
                </a:r>
              </a:p>
            </p:txBody>
          </p:sp>
        </p:grpSp>
        <p:sp>
          <p:nvSpPr>
            <p:cNvPr id="35" name="Oval 34"/>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p>
          </p:txBody>
        </p:sp>
      </p:grpSp>
      <p:grpSp>
        <p:nvGrpSpPr>
          <p:cNvPr id="40" name="Group 39"/>
          <p:cNvGrpSpPr/>
          <p:nvPr/>
        </p:nvGrpSpPr>
        <p:grpSpPr>
          <a:xfrm>
            <a:off x="4589749" y="2681176"/>
            <a:ext cx="7313458" cy="985012"/>
            <a:chOff x="2447633" y="4125039"/>
            <a:chExt cx="8058279" cy="1097281"/>
          </a:xfrm>
        </p:grpSpPr>
        <p:grpSp>
          <p:nvGrpSpPr>
            <p:cNvPr id="41" name="Group 40"/>
            <p:cNvGrpSpPr/>
            <p:nvPr/>
          </p:nvGrpSpPr>
          <p:grpSpPr>
            <a:xfrm>
              <a:off x="2447633" y="4125039"/>
              <a:ext cx="8058279" cy="1097281"/>
              <a:chOff x="2447633" y="4125039"/>
              <a:chExt cx="8058279" cy="1097281"/>
            </a:xfrm>
          </p:grpSpPr>
          <p:sp>
            <p:nvSpPr>
              <p:cNvPr id="43" name="Flowchart: Delay 42"/>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3423506" y="4125039"/>
                <a:ext cx="6142684"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US" sz="2800" b="1" dirty="0">
                  <a:solidFill>
                    <a:schemeClr val="bg1"/>
                  </a:solidFill>
                </a:endParaRPr>
              </a:p>
            </p:txBody>
          </p:sp>
        </p:grpSp>
        <p:sp>
          <p:nvSpPr>
            <p:cNvPr id="42" name="Oval 41"/>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grpSp>
        <p:nvGrpSpPr>
          <p:cNvPr id="46" name="Group 45"/>
          <p:cNvGrpSpPr/>
          <p:nvPr/>
        </p:nvGrpSpPr>
        <p:grpSpPr>
          <a:xfrm>
            <a:off x="4685271" y="4455303"/>
            <a:ext cx="7313458" cy="985012"/>
            <a:chOff x="2447633" y="4125039"/>
            <a:chExt cx="8058279" cy="1097281"/>
          </a:xfrm>
        </p:grpSpPr>
        <p:grpSp>
          <p:nvGrpSpPr>
            <p:cNvPr id="47" name="Group 46"/>
            <p:cNvGrpSpPr/>
            <p:nvPr/>
          </p:nvGrpSpPr>
          <p:grpSpPr>
            <a:xfrm>
              <a:off x="2447633" y="4125039"/>
              <a:ext cx="8058279" cy="1097281"/>
              <a:chOff x="2447633" y="4125039"/>
              <a:chExt cx="8058279" cy="1097281"/>
            </a:xfrm>
          </p:grpSpPr>
          <p:sp>
            <p:nvSpPr>
              <p:cNvPr id="49" name="Flowchart: Delay 48"/>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Delay 49"/>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comparison of higher education institution options</a:t>
                </a:r>
              </a:p>
            </p:txBody>
          </p:sp>
        </p:grpSp>
        <p:sp>
          <p:nvSpPr>
            <p:cNvPr id="48" name="Oval 47"/>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sp>
        <p:nvSpPr>
          <p:cNvPr id="39" name="Isosceles Triangle 38"/>
          <p:cNvSpPr/>
          <p:nvPr/>
        </p:nvSpPr>
        <p:spPr>
          <a:xfrm rot="5400000">
            <a:off x="3924829" y="257139"/>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Rectangle 51"/>
          <p:cNvSpPr/>
          <p:nvPr/>
        </p:nvSpPr>
        <p:spPr>
          <a:xfrm>
            <a:off x="4589749" y="104187"/>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EMPLOYMENT</a:t>
            </a:r>
          </a:p>
        </p:txBody>
      </p:sp>
      <p:sp>
        <p:nvSpPr>
          <p:cNvPr id="56" name="Isosceles Triangle 55"/>
          <p:cNvSpPr/>
          <p:nvPr/>
        </p:nvSpPr>
        <p:spPr>
          <a:xfrm rot="5400000">
            <a:off x="3921318" y="2047347"/>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Rectangle 56"/>
          <p:cNvSpPr/>
          <p:nvPr/>
        </p:nvSpPr>
        <p:spPr>
          <a:xfrm>
            <a:off x="4586238" y="1894395"/>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VOCATIONAL</a:t>
            </a:r>
          </a:p>
        </p:txBody>
      </p:sp>
      <p:sp>
        <p:nvSpPr>
          <p:cNvPr id="58" name="Isosceles Triangle 57"/>
          <p:cNvSpPr/>
          <p:nvPr/>
        </p:nvSpPr>
        <p:spPr>
          <a:xfrm rot="5400000">
            <a:off x="3921318" y="3852249"/>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Rectangle 58"/>
          <p:cNvSpPr/>
          <p:nvPr/>
        </p:nvSpPr>
        <p:spPr>
          <a:xfrm>
            <a:off x="4586238" y="3699297"/>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EDUCATION</a:t>
            </a:r>
          </a:p>
        </p:txBody>
      </p:sp>
      <p:sp>
        <p:nvSpPr>
          <p:cNvPr id="60" name="Isosceles Triangle 59"/>
          <p:cNvSpPr/>
          <p:nvPr/>
        </p:nvSpPr>
        <p:spPr>
          <a:xfrm rot="5400000">
            <a:off x="3921318" y="572712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Rectangle 60"/>
          <p:cNvSpPr/>
          <p:nvPr/>
        </p:nvSpPr>
        <p:spPr>
          <a:xfrm>
            <a:off x="4586238" y="5574170"/>
            <a:ext cx="6096000" cy="671851"/>
          </a:xfrm>
          <a:prstGeom prst="rect">
            <a:avLst/>
          </a:prstGeom>
        </p:spPr>
        <p:txBody>
          <a:bodyPr anchor="ctr">
            <a:spAutoFit/>
          </a:bodyPr>
          <a:lstStyle/>
          <a:p>
            <a:pPr lvl="0">
              <a:lnSpc>
                <a:spcPct val="150000"/>
              </a:lnSpc>
              <a:buClr>
                <a:srgbClr val="43B0F1"/>
              </a:buClr>
              <a:defRPr/>
            </a:pPr>
            <a:r>
              <a:rPr lang="en-US" sz="2800" b="1" dirty="0">
                <a:solidFill>
                  <a:prstClr val="white"/>
                </a:solidFill>
              </a:rPr>
              <a:t>ENTREPRENEURSHIP</a:t>
            </a:r>
          </a:p>
        </p:txBody>
      </p:sp>
      <p:sp>
        <p:nvSpPr>
          <p:cNvPr id="2" name="Rectangle 1"/>
          <p:cNvSpPr/>
          <p:nvPr/>
        </p:nvSpPr>
        <p:spPr>
          <a:xfrm>
            <a:off x="5326993" y="2696627"/>
            <a:ext cx="6096000" cy="954107"/>
          </a:xfrm>
          <a:prstGeom prst="rect">
            <a:avLst/>
          </a:prstGeom>
        </p:spPr>
        <p:txBody>
          <a:bodyPr>
            <a:spAutoFit/>
          </a:bodyPr>
          <a:lstStyle/>
          <a:p>
            <a:pPr lvl="1"/>
            <a:r>
              <a:rPr lang="en-US" sz="2800" b="1" dirty="0"/>
              <a:t>Complete a comparison of technical training institution options</a:t>
            </a:r>
          </a:p>
        </p:txBody>
      </p:sp>
    </p:spTree>
    <p:extLst>
      <p:ext uri="{BB962C8B-B14F-4D97-AF65-F5344CB8AC3E}">
        <p14:creationId xmlns:p14="http://schemas.microsoft.com/office/powerpoint/2010/main" val="28585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2-DAY TRACKS</a:t>
            </a:r>
          </a:p>
        </p:txBody>
      </p:sp>
      <p:sp>
        <p:nvSpPr>
          <p:cNvPr id="5" name="Rectangle 4">
            <a:extLst>
              <a:ext uri="{FF2B5EF4-FFF2-40B4-BE49-F238E27FC236}">
                <a16:creationId xmlns:a16="http://schemas.microsoft.com/office/drawing/2014/main" id="{767F062E-7DEC-F43C-68E0-CE29E7B66E88}"/>
              </a:ext>
            </a:extLst>
          </p:cNvPr>
          <p:cNvSpPr/>
          <p:nvPr/>
        </p:nvSpPr>
        <p:spPr>
          <a:xfrm>
            <a:off x="0" y="1921530"/>
            <a:ext cx="12192000" cy="4755778"/>
          </a:xfrm>
          <a:prstGeom prst="rect">
            <a:avLst/>
          </a:prstGeom>
          <a:solidFill>
            <a:srgbClr val="1F3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ENTREPRENEURSHIP ( Boots to Business (B2B)</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Contact the Military &amp; Family Readiness Center to register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719-556-6141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200"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VOCATIONAL (Career &amp; Credentialing Exploration (C2E)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noProof="0" dirty="0">
                <a:solidFill>
                  <a:prstClr val="white"/>
                </a:solidFill>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Contact the Military &amp; Family Readiness Center to register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719-556-6141</a:t>
            </a:r>
          </a:p>
        </p:txBody>
      </p:sp>
      <p:sp>
        <p:nvSpPr>
          <p:cNvPr id="7" name="Isosceles Triangle 6">
            <a:extLst>
              <a:ext uri="{FF2B5EF4-FFF2-40B4-BE49-F238E27FC236}">
                <a16:creationId xmlns:a16="http://schemas.microsoft.com/office/drawing/2014/main" id="{342D5B8F-72A8-7FFE-8A60-EF51881FBDEC}"/>
              </a:ext>
            </a:extLst>
          </p:cNvPr>
          <p:cNvSpPr/>
          <p:nvPr/>
        </p:nvSpPr>
        <p:spPr>
          <a:xfrm rot="5400000">
            <a:off x="669890" y="205826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30AC8F-8A9A-CD06-AD3D-6EB2472431F4}"/>
              </a:ext>
            </a:extLst>
          </p:cNvPr>
          <p:cNvPicPr>
            <a:picLocks noChangeAspect="1"/>
          </p:cNvPicPr>
          <p:nvPr/>
        </p:nvPicPr>
        <p:blipFill>
          <a:blip r:embed="rId4"/>
          <a:stretch>
            <a:fillRect/>
          </a:stretch>
        </p:blipFill>
        <p:spPr>
          <a:xfrm>
            <a:off x="1477422" y="1921530"/>
            <a:ext cx="8181541" cy="1828959"/>
          </a:xfrm>
          <a:prstGeom prst="rect">
            <a:avLst/>
          </a:prstGeom>
        </p:spPr>
      </p:pic>
      <p:sp>
        <p:nvSpPr>
          <p:cNvPr id="11" name="Isosceles Triangle 10">
            <a:extLst>
              <a:ext uri="{FF2B5EF4-FFF2-40B4-BE49-F238E27FC236}">
                <a16:creationId xmlns:a16="http://schemas.microsoft.com/office/drawing/2014/main" id="{DA35A2DA-3FBE-B594-317F-B952A8326CCD}"/>
              </a:ext>
            </a:extLst>
          </p:cNvPr>
          <p:cNvSpPr/>
          <p:nvPr/>
        </p:nvSpPr>
        <p:spPr>
          <a:xfrm rot="5400000">
            <a:off x="690372" y="3576801"/>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60E175D4-6E6F-B099-6CCE-F3C42040E582}"/>
              </a:ext>
            </a:extLst>
          </p:cNvPr>
          <p:cNvSpPr/>
          <p:nvPr/>
        </p:nvSpPr>
        <p:spPr>
          <a:xfrm rot="5400000">
            <a:off x="677521" y="5303742"/>
            <a:ext cx="477452" cy="4399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27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8A0CE5-26AB-01AE-09F7-785E056240A4}"/>
              </a:ext>
            </a:extLst>
          </p:cNvPr>
          <p:cNvSpPr txBox="1"/>
          <p:nvPr/>
        </p:nvSpPr>
        <p:spPr>
          <a:xfrm>
            <a:off x="2540000" y="775911"/>
            <a:ext cx="6096000" cy="1200329"/>
          </a:xfrm>
          <a:prstGeom prst="rect">
            <a:avLst/>
          </a:prstGeom>
          <a:noFill/>
        </p:spPr>
        <p:txBody>
          <a:bodyPr wrap="square">
            <a:sp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CONTINUUM OF MILITARY</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SERVICE OPPORTUNITY</a:t>
            </a:r>
          </a:p>
        </p:txBody>
      </p:sp>
      <p:pic>
        <p:nvPicPr>
          <p:cNvPr id="6" name="Picture 5">
            <a:extLst>
              <a:ext uri="{FF2B5EF4-FFF2-40B4-BE49-F238E27FC236}">
                <a16:creationId xmlns:a16="http://schemas.microsoft.com/office/drawing/2014/main" id="{B87A3FF7-978F-CAA9-5177-6838AD485577}"/>
              </a:ext>
            </a:extLst>
          </p:cNvPr>
          <p:cNvPicPr>
            <a:picLocks noChangeAspect="1"/>
          </p:cNvPicPr>
          <p:nvPr/>
        </p:nvPicPr>
        <p:blipFill>
          <a:blip r:embed="rId4"/>
          <a:stretch>
            <a:fillRect/>
          </a:stretch>
        </p:blipFill>
        <p:spPr>
          <a:xfrm>
            <a:off x="554255" y="2026798"/>
            <a:ext cx="11083489" cy="2804403"/>
          </a:xfrm>
          <a:prstGeom prst="rect">
            <a:avLst/>
          </a:prstGeom>
        </p:spPr>
      </p:pic>
      <p:sp>
        <p:nvSpPr>
          <p:cNvPr id="8" name="TextBox 7">
            <a:extLst>
              <a:ext uri="{FF2B5EF4-FFF2-40B4-BE49-F238E27FC236}">
                <a16:creationId xmlns:a16="http://schemas.microsoft.com/office/drawing/2014/main" id="{4076D314-CBFA-8B3B-A6E3-0F4B0FE44E7C}"/>
              </a:ext>
            </a:extLst>
          </p:cNvPr>
          <p:cNvSpPr txBox="1"/>
          <p:nvPr/>
        </p:nvSpPr>
        <p:spPr>
          <a:xfrm>
            <a:off x="1264296" y="4735078"/>
            <a:ext cx="9411807" cy="1077218"/>
          </a:xfrm>
          <a:prstGeom prst="rect">
            <a:avLst/>
          </a:prstGeom>
          <a:noFill/>
        </p:spPr>
        <p:txBody>
          <a:bodyPr wrap="none" rtlCol="0">
            <a:spAutoFit/>
          </a:bodyPr>
          <a:lstStyle/>
          <a:p>
            <a:r>
              <a:rPr lang="en-US" sz="3200" i="1">
                <a:solidFill>
                  <a:schemeClr val="bg1"/>
                </a:solidFill>
              </a:rPr>
              <a:t>Air </a:t>
            </a:r>
            <a:r>
              <a:rPr lang="en-US" sz="3200" i="1" dirty="0">
                <a:solidFill>
                  <a:schemeClr val="bg1"/>
                </a:solidFill>
              </a:rPr>
              <a:t>National Guard (719-359-6356) &amp; Air Force Reserve </a:t>
            </a:r>
            <a:br>
              <a:rPr lang="en-US" sz="3200" i="1" dirty="0">
                <a:solidFill>
                  <a:schemeClr val="bg1"/>
                </a:solidFill>
              </a:rPr>
            </a:br>
            <a:r>
              <a:rPr lang="en-US" sz="3200" i="1" dirty="0">
                <a:solidFill>
                  <a:schemeClr val="bg1"/>
                </a:solidFill>
              </a:rPr>
              <a:t>(719-556-0151) briefing will be held during TAP</a:t>
            </a:r>
          </a:p>
        </p:txBody>
      </p:sp>
    </p:spTree>
    <p:extLst>
      <p:ext uri="{BB962C8B-B14F-4D97-AF65-F5344CB8AC3E}">
        <p14:creationId xmlns:p14="http://schemas.microsoft.com/office/powerpoint/2010/main" val="14620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770659" y="1587790"/>
            <a:ext cx="10610850" cy="3298030"/>
          </a:xfrm>
        </p:spPr>
        <p:txBody>
          <a:bodyPr>
            <a:noAutofit/>
          </a:bodyPr>
          <a:lstStyle/>
          <a:p>
            <a:pPr marL="0" indent="0">
              <a:lnSpc>
                <a:spcPct val="150000"/>
              </a:lnSpc>
              <a:buNone/>
            </a:pPr>
            <a:r>
              <a:rPr lang="en-US" sz="1900" dirty="0">
                <a:solidFill>
                  <a:schemeClr val="bg1"/>
                </a:solidFill>
              </a:rPr>
              <a:t>The information provided herein does not constitute a formal endorsement of any company, its products, or services by the U.S. Department of Defense (DoD). Specifically, the appearance or use of external hyperlinks does not constitute endorsement by the DoD of the linked websites or the information, products, or services contained therein. The DoD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 </a:t>
            </a:r>
          </a:p>
          <a:p>
            <a:pPr marL="0" indent="0">
              <a:lnSpc>
                <a:spcPct val="150000"/>
              </a:lnSpc>
              <a:buNone/>
            </a:pPr>
            <a:r>
              <a:rPr lang="en-US" sz="19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p:txBody>
      </p:sp>
    </p:spTree>
    <p:extLst>
      <p:ext uri="{BB962C8B-B14F-4D97-AF65-F5344CB8AC3E}">
        <p14:creationId xmlns:p14="http://schemas.microsoft.com/office/powerpoint/2010/main" val="31688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the Capstone process.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62611"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CAPSTONE</a:t>
            </a:r>
          </a:p>
        </p:txBody>
      </p:sp>
    </p:spTree>
    <p:extLst>
      <p:ext uri="{BB962C8B-B14F-4D97-AF65-F5344CB8AC3E}">
        <p14:creationId xmlns:p14="http://schemas.microsoft.com/office/powerpoint/2010/main" val="225685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10E2A2-029A-427F-9AC2-1BE1F76938F2}"/>
              </a:ext>
            </a:extLst>
          </p:cNvPr>
          <p:cNvSpPr/>
          <p:nvPr/>
        </p:nvSpPr>
        <p:spPr>
          <a:xfrm>
            <a:off x="288684" y="265044"/>
            <a:ext cx="3856596" cy="2308324"/>
          </a:xfrm>
          <a:prstGeom prst="rect">
            <a:avLst/>
          </a:prstGeom>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AREER </a:t>
            </a:r>
          </a:p>
          <a:p>
            <a:pPr marL="0" marR="0" lvl="0" indent="0" algn="l" defTabSz="4572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EADINESS </a:t>
            </a:r>
          </a:p>
          <a:p>
            <a:pPr marL="0" marR="0" lvl="0" indent="0" algn="l" defTabSz="4572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TANDARDS</a:t>
            </a:r>
          </a:p>
        </p:txBody>
      </p:sp>
      <mc:AlternateContent xmlns:mc="http://schemas.openxmlformats.org/markup-compatibility/2006">
        <mc:Choice xmlns:am3d="http://schemas.microsoft.com/office/drawing/2017/model3d" Requires="am3d">
          <p:graphicFrame>
            <p:nvGraphicFramePr>
              <p:cNvPr id="13" name="3D Model 12" descr="Checklist">
                <a:extLst>
                  <a:ext uri="{FF2B5EF4-FFF2-40B4-BE49-F238E27FC236}">
                    <a16:creationId xmlns:a16="http://schemas.microsoft.com/office/drawing/2014/main" id="{4A401CA7-A050-41C2-8267-0138AD0BCE1C}"/>
                  </a:ext>
                </a:extLst>
              </p:cNvPr>
              <p:cNvGraphicFramePr>
                <a:graphicFrameLocks noChangeAspect="1"/>
              </p:cNvGraphicFramePr>
              <p:nvPr>
                <p:extLst>
                  <p:ext uri="{D42A27DB-BD31-4B8C-83A1-F6EECF244321}">
                    <p14:modId xmlns:p14="http://schemas.microsoft.com/office/powerpoint/2010/main" val="1159106199"/>
                  </p:ext>
                </p:extLst>
              </p:nvPr>
            </p:nvGraphicFramePr>
            <p:xfrm>
              <a:off x="-115122" y="1216792"/>
              <a:ext cx="3605776" cy="3901902"/>
            </p:xfrm>
            <a:graphic>
              <a:graphicData uri="http://schemas.microsoft.com/office/drawing/2017/model3d">
                <am3d:model3d r:embed="rId4">
                  <am3d:spPr>
                    <a:xfrm>
                      <a:off x="0" y="0"/>
                      <a:ext cx="3605776" cy="3901902"/>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1898304" ay="1433450" az="840647"/>
                    <am3d:postTrans dx="0" dy="0" dz="0"/>
                  </am3d:trans>
                  <am3d:raster rName="Office3DRenderer" rVer="16.0.8326">
                    <am3d:blip r:embed="rId5"/>
                  </am3d:raster>
                  <am3d:objViewport viewportSz="4633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Checklist">
                <a:extLst>
                  <a:ext uri="{FF2B5EF4-FFF2-40B4-BE49-F238E27FC236}">
                    <a16:creationId xmlns:a16="http://schemas.microsoft.com/office/drawing/2014/main" id="{4A401CA7-A050-41C2-8267-0138AD0BCE1C}"/>
                  </a:ext>
                </a:extLst>
              </p:cNvPr>
              <p:cNvPicPr>
                <a:picLocks noGrp="1" noRot="1" noChangeAspect="1" noMove="1" noResize="1" noEditPoints="1" noAdjustHandles="1" noChangeArrowheads="1" noChangeShapeType="1" noCrop="1"/>
              </p:cNvPicPr>
              <p:nvPr/>
            </p:nvPicPr>
            <p:blipFill>
              <a:blip r:embed="rId5"/>
              <a:stretch>
                <a:fillRect/>
              </a:stretch>
            </p:blipFill>
            <p:spPr>
              <a:xfrm>
                <a:off x="-115122" y="1216792"/>
                <a:ext cx="3605776" cy="3901902"/>
              </a:xfrm>
              <a:prstGeom prst="rect">
                <a:avLst/>
              </a:prstGeom>
            </p:spPr>
          </p:pic>
        </mc:Fallback>
      </mc:AlternateContent>
      <p:graphicFrame>
        <p:nvGraphicFramePr>
          <p:cNvPr id="6" name="Table 5"/>
          <p:cNvGraphicFramePr>
            <a:graphicFrameLocks noGrp="1"/>
          </p:cNvGraphicFramePr>
          <p:nvPr>
            <p:extLst>
              <p:ext uri="{D42A27DB-BD31-4B8C-83A1-F6EECF244321}">
                <p14:modId xmlns:p14="http://schemas.microsoft.com/office/powerpoint/2010/main" val="2971727421"/>
              </p:ext>
            </p:extLst>
          </p:nvPr>
        </p:nvGraphicFramePr>
        <p:xfrm>
          <a:off x="3879669" y="273920"/>
          <a:ext cx="8025944" cy="6259779"/>
        </p:xfrm>
        <a:graphic>
          <a:graphicData uri="http://schemas.openxmlformats.org/drawingml/2006/table">
            <a:tbl>
              <a:tblPr firstRow="1" firstCol="1" bandRow="1">
                <a:tableStyleId>{5C22544A-7EE6-4342-B048-85BDC9FD1C3A}</a:tableStyleId>
              </a:tblPr>
              <a:tblGrid>
                <a:gridCol w="1154535">
                  <a:extLst>
                    <a:ext uri="{9D8B030D-6E8A-4147-A177-3AD203B41FA5}">
                      <a16:colId xmlns:a16="http://schemas.microsoft.com/office/drawing/2014/main" val="1600737758"/>
                    </a:ext>
                  </a:extLst>
                </a:gridCol>
                <a:gridCol w="4550323">
                  <a:extLst>
                    <a:ext uri="{9D8B030D-6E8A-4147-A177-3AD203B41FA5}">
                      <a16:colId xmlns:a16="http://schemas.microsoft.com/office/drawing/2014/main" val="1189624002"/>
                    </a:ext>
                  </a:extLst>
                </a:gridCol>
                <a:gridCol w="2321086">
                  <a:extLst>
                    <a:ext uri="{9D8B030D-6E8A-4147-A177-3AD203B41FA5}">
                      <a16:colId xmlns:a16="http://schemas.microsoft.com/office/drawing/2014/main" val="881262854"/>
                    </a:ext>
                  </a:extLst>
                </a:gridCol>
              </a:tblGrid>
              <a:tr h="381428">
                <a:tc>
                  <a:txBody>
                    <a:bodyPr/>
                    <a:lstStyle/>
                    <a:p>
                      <a:pPr marL="0" marR="0" defTabSz="1031875">
                        <a:lnSpc>
                          <a:spcPct val="115000"/>
                        </a:lnSpc>
                        <a:spcBef>
                          <a:spcPts val="0"/>
                        </a:spcBef>
                        <a:spcAft>
                          <a:spcPts val="600"/>
                        </a:spcAft>
                      </a:pPr>
                      <a:r>
                        <a:rPr lang="en-US" sz="1700" dirty="0">
                          <a:effectLst/>
                        </a:rPr>
                        <a:t>Completed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CRS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Course/Brief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8281201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Start a personal self-assessment/ Individual Transition Plan (ITP)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IC/Pre-Separation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4447278"/>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Complete a Gap Analysis or provide verification of employment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MOC Crosswalk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499551"/>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Prepare a criterion-based, post-separation financial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Financial Planning for Transition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3501820"/>
                  </a:ext>
                </a:extLst>
              </a:tr>
              <a:tr h="381428">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Register on VA.gov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VA Benefits and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5423777"/>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Complete a resume or provide verification of employment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DOL Employment Workshop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047672"/>
                  </a:ext>
                </a:extLst>
              </a:tr>
              <a:tr h="119174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Complete a comparison of higher education or technical training institution options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DoD Managing Your Education/ DOL Career Credential Exploration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8280886"/>
                  </a:ext>
                </a:extLst>
              </a:tr>
              <a:tr h="786587">
                <a:tc>
                  <a:txBody>
                    <a:bodyPr/>
                    <a:lstStyle/>
                    <a:p>
                      <a:pPr marL="0" marR="0">
                        <a:lnSpc>
                          <a:spcPct val="115000"/>
                        </a:lnSpc>
                        <a:spcBef>
                          <a:spcPts val="0"/>
                        </a:spcBef>
                        <a:spcAft>
                          <a:spcPts val="6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nSpc>
                          <a:spcPct val="115000"/>
                        </a:lnSpc>
                        <a:spcBef>
                          <a:spcPts val="0"/>
                        </a:spcBef>
                        <a:spcAft>
                          <a:spcPts val="600"/>
                        </a:spcAft>
                      </a:pPr>
                      <a:r>
                        <a:rPr lang="en-US" sz="1800" dirty="0">
                          <a:effectLst/>
                        </a:rPr>
                        <a:t>Complete a continuum of Military Service Opportunity counseling (Active-component only)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600"/>
                        </a:spcAft>
                      </a:pPr>
                      <a:r>
                        <a:rPr lang="en-US" sz="1800" dirty="0">
                          <a:effectLst/>
                        </a:rPr>
                        <a:t>By Installation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8292583"/>
                  </a:ext>
                </a:extLst>
              </a:tr>
            </a:tbl>
          </a:graphicData>
        </a:graphic>
      </p:graphicFrame>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13</a:t>
            </a:r>
          </a:p>
        </p:txBody>
      </p:sp>
    </p:spTree>
    <p:extLst>
      <p:ext uri="{BB962C8B-B14F-4D97-AF65-F5344CB8AC3E}">
        <p14:creationId xmlns:p14="http://schemas.microsoft.com/office/powerpoint/2010/main" val="7881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62611"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6600" b="1" dirty="0">
                <a:solidFill>
                  <a:prstClr val="white"/>
                </a:solidFill>
                <a:effectLst>
                  <a:outerShdw blurRad="38100" dist="38100" dir="2700000" algn="tl">
                    <a:srgbClr val="000000">
                      <a:alpha val="43137"/>
                    </a:srgbClr>
                  </a:outerShdw>
                </a:effectLst>
                <a:latin typeface="Franklin Gothic Medium" panose="020B0603020102020204" pitchFamily="34" charset="0"/>
              </a:rPr>
              <a:t>DS LOGON &amp; LOGIN.GOV</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6" name="TextBox 5">
            <a:extLst>
              <a:ext uri="{FF2B5EF4-FFF2-40B4-BE49-F238E27FC236}">
                <a16:creationId xmlns:a16="http://schemas.microsoft.com/office/drawing/2014/main" id="{64A41CA4-18AF-4DAD-91FC-ED189F71FCE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14</a:t>
            </a:r>
          </a:p>
        </p:txBody>
      </p:sp>
      <p:grpSp>
        <p:nvGrpSpPr>
          <p:cNvPr id="12" name="Group 11"/>
          <p:cNvGrpSpPr/>
          <p:nvPr/>
        </p:nvGrpSpPr>
        <p:grpSpPr>
          <a:xfrm>
            <a:off x="1159743" y="2454966"/>
            <a:ext cx="9877255" cy="3743874"/>
            <a:chOff x="1179053" y="2852057"/>
            <a:chExt cx="9550335" cy="3356721"/>
          </a:xfrm>
        </p:grpSpPr>
        <p:sp>
          <p:nvSpPr>
            <p:cNvPr id="11" name="Rectangle 10"/>
            <p:cNvSpPr/>
            <p:nvPr/>
          </p:nvSpPr>
          <p:spPr>
            <a:xfrm>
              <a:off x="1179053" y="2852057"/>
              <a:ext cx="4372131" cy="335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357257" y="2852058"/>
              <a:ext cx="4372131" cy="335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stretch>
              <a:fillRect/>
            </a:stretch>
          </p:blipFill>
          <p:spPr>
            <a:xfrm>
              <a:off x="7066566" y="3217438"/>
              <a:ext cx="2971800" cy="400050"/>
            </a:xfrm>
            <a:prstGeom prst="rect">
              <a:avLst/>
            </a:prstGeom>
          </p:spPr>
        </p:pic>
        <p:pic>
          <p:nvPicPr>
            <p:cNvPr id="2052" name="Picture 4" descr="DS Logon S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200" y="2984075"/>
              <a:ext cx="2524125" cy="8667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76164" y="4689170"/>
              <a:ext cx="3577909" cy="1015663"/>
            </a:xfrm>
            <a:prstGeom prst="rect">
              <a:avLst/>
            </a:prstGeom>
            <a:noFill/>
          </p:spPr>
          <p:txBody>
            <a:bodyPr wrap="square" rtlCol="0">
              <a:spAutoFit/>
            </a:bodyPr>
            <a:lstStyle/>
            <a:p>
              <a:pPr lvl="0" algn="ctr"/>
              <a:r>
                <a:rPr lang="en-US" sz="2000" dirty="0">
                  <a:latin typeface="Franklin Gothic Medium" panose="020B0603020102020204" pitchFamily="34" charset="0"/>
                </a:rPr>
                <a:t>MilConnect</a:t>
              </a:r>
            </a:p>
            <a:p>
              <a:pPr lvl="0" algn="ctr"/>
              <a:r>
                <a:rPr lang="en-US" sz="2000" dirty="0">
                  <a:latin typeface="Franklin Gothic Medium" panose="020B0603020102020204" pitchFamily="34" charset="0"/>
                </a:rPr>
                <a:t>DFAS</a:t>
              </a:r>
            </a:p>
            <a:p>
              <a:pPr lvl="0" algn="ctr"/>
              <a:r>
                <a:rPr lang="en-US" sz="2000" dirty="0">
                  <a:latin typeface="Franklin Gothic Medium" panose="020B0603020102020204" pitchFamily="34" charset="0"/>
                </a:rPr>
                <a:t>TRICARE OnLine</a:t>
              </a:r>
            </a:p>
          </p:txBody>
        </p:sp>
        <p:sp>
          <p:nvSpPr>
            <p:cNvPr id="13" name="TextBox 12"/>
            <p:cNvSpPr txBox="1"/>
            <p:nvPr/>
          </p:nvSpPr>
          <p:spPr>
            <a:xfrm>
              <a:off x="6754368" y="4689170"/>
              <a:ext cx="3577909" cy="1323439"/>
            </a:xfrm>
            <a:prstGeom prst="rect">
              <a:avLst/>
            </a:prstGeom>
            <a:noFill/>
          </p:spPr>
          <p:txBody>
            <a:bodyPr wrap="square" rtlCol="0">
              <a:spAutoFit/>
            </a:bodyPr>
            <a:lstStyle/>
            <a:p>
              <a:pPr lvl="0" algn="ctr"/>
              <a:r>
                <a:rPr lang="en-US" sz="2000" dirty="0">
                  <a:latin typeface="Franklin Gothic Medium" panose="020B0603020102020204" pitchFamily="34" charset="0"/>
                </a:rPr>
                <a:t>VA.gov</a:t>
              </a:r>
            </a:p>
            <a:p>
              <a:pPr lvl="0" algn="ctr"/>
              <a:r>
                <a:rPr lang="en-US" sz="2000" dirty="0">
                  <a:latin typeface="Franklin Gothic Medium" panose="020B0603020102020204" pitchFamily="34" charset="0"/>
                </a:rPr>
                <a:t>Social Security Benefits</a:t>
              </a:r>
            </a:p>
            <a:p>
              <a:pPr lvl="0" algn="ctr"/>
              <a:r>
                <a:rPr lang="en-US" sz="2000" dirty="0">
                  <a:latin typeface="Franklin Gothic Medium" panose="020B0603020102020204" pitchFamily="34" charset="0"/>
                </a:rPr>
                <a:t>Small Business Loans</a:t>
              </a:r>
            </a:p>
            <a:p>
              <a:pPr lvl="0" algn="ctr"/>
              <a:r>
                <a:rPr lang="en-US" sz="2000" dirty="0">
                  <a:latin typeface="Franklin Gothic Medium" panose="020B0603020102020204" pitchFamily="34" charset="0"/>
                </a:rPr>
                <a:t>USAJobs</a:t>
              </a:r>
            </a:p>
          </p:txBody>
        </p:sp>
        <p:sp>
          <p:nvSpPr>
            <p:cNvPr id="10" name="Rectangle 9"/>
            <p:cNvSpPr/>
            <p:nvPr/>
          </p:nvSpPr>
          <p:spPr>
            <a:xfrm>
              <a:off x="1179053" y="4045413"/>
              <a:ext cx="4372131" cy="44781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tx1"/>
                  </a:solidFill>
                  <a:latin typeface="Franklin Gothic Medium" panose="020B0603020102020204" pitchFamily="34" charset="0"/>
                </a:rPr>
                <a:t>https://myaccess.dmdc.osd.mil/</a:t>
              </a:r>
              <a:endParaRPr lang="en-US" sz="2000" dirty="0">
                <a:solidFill>
                  <a:schemeClr val="tx1"/>
                </a:solidFill>
                <a:latin typeface="Franklin Gothic Medium" panose="020B0603020102020204" pitchFamily="34" charset="0"/>
              </a:endParaRPr>
            </a:p>
          </p:txBody>
        </p:sp>
        <p:sp>
          <p:nvSpPr>
            <p:cNvPr id="16" name="Rectangle 15"/>
            <p:cNvSpPr/>
            <p:nvPr/>
          </p:nvSpPr>
          <p:spPr>
            <a:xfrm>
              <a:off x="6357257" y="4044436"/>
              <a:ext cx="4372131" cy="44781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u="sng" dirty="0">
                  <a:solidFill>
                    <a:schemeClr val="tx1"/>
                  </a:solidFill>
                  <a:latin typeface="Franklin Gothic Medium" panose="020B0603020102020204" pitchFamily="34" charset="0"/>
                </a:rPr>
                <a:t>Login.gov</a:t>
              </a:r>
            </a:p>
          </p:txBody>
        </p:sp>
      </p:grpSp>
    </p:spTree>
    <p:extLst>
      <p:ext uri="{BB962C8B-B14F-4D97-AF65-F5344CB8AC3E}">
        <p14:creationId xmlns:p14="http://schemas.microsoft.com/office/powerpoint/2010/main" val="399649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Isosceles Triangle 15"/>
          <p:cNvSpPr/>
          <p:nvPr/>
        </p:nvSpPr>
        <p:spPr>
          <a:xfrm rot="5400000">
            <a:off x="4201741" y="4970367"/>
            <a:ext cx="375347" cy="312162"/>
          </a:xfrm>
          <a:prstGeom prst="triangle">
            <a:avLst>
              <a:gd name="adj" fmla="val 0"/>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15</a:t>
            </a:r>
          </a:p>
        </p:txBody>
      </p:sp>
      <p:sp>
        <p:nvSpPr>
          <p:cNvPr id="8" name="TextBox 7"/>
          <p:cNvSpPr txBox="1"/>
          <p:nvPr/>
        </p:nvSpPr>
        <p:spPr>
          <a:xfrm>
            <a:off x="4022224" y="0"/>
            <a:ext cx="7701334" cy="178510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DD Form</a:t>
            </a:r>
            <a:r>
              <a:rPr kumimoji="0" lang="en-US" sz="54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214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Certificate of Release or Discharge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from Active Duty</a:t>
            </a:r>
          </a:p>
        </p:txBody>
      </p:sp>
      <p:sp>
        <p:nvSpPr>
          <p:cNvPr id="9" name="TextBox 8"/>
          <p:cNvSpPr txBox="1"/>
          <p:nvPr/>
        </p:nvSpPr>
        <p:spPr>
          <a:xfrm>
            <a:off x="5085344" y="3296603"/>
            <a:ext cx="6929532" cy="2952301"/>
          </a:xfrm>
          <a:prstGeom prst="round2DiagRect">
            <a:avLst/>
          </a:prstGeom>
          <a:noFill/>
        </p:spPr>
        <p:txBody>
          <a:bodyPr wrap="square" anchor="ctr">
            <a:noAutofit/>
          </a:bodyPr>
          <a:lstStyle>
            <a:defPPr>
              <a:defRPr lang="en-US"/>
            </a:defPPr>
            <a:lvl1pPr algn="ctr">
              <a:defRPr sz="3200">
                <a:solidFill>
                  <a:schemeClr val="bg1"/>
                </a:solidFill>
              </a:defRPr>
            </a:lvl1pPr>
          </a:lstStyle>
          <a:p>
            <a:pPr marR="0" lvl="0" algn="l" defTabSz="914400" rtl="0" eaLnBrk="1" fontAlgn="auto" latinLnBrk="0" hangingPunct="1">
              <a:spcBef>
                <a:spcPts val="0"/>
              </a:spcBef>
              <a:spcAft>
                <a:spcPts val="0"/>
              </a:spcAft>
              <a:buClrTx/>
              <a:buSzTx/>
              <a:tabLst/>
              <a:defRPr/>
            </a:pPr>
            <a:endParaRPr lang="en-US" noProof="0" dirty="0">
              <a:solidFill>
                <a:prstClr val="white"/>
              </a:solidFill>
              <a:latin typeface="Calibri" panose="020F0502020204030204"/>
            </a:endParaRPr>
          </a:p>
          <a:p>
            <a:pPr marR="0" lvl="0" algn="l" defTabSz="914400" rtl="0" eaLnBrk="1" fontAlgn="auto" latinLnBrk="0" hangingPunct="1">
              <a:spcBef>
                <a:spcPts val="0"/>
              </a:spcBef>
              <a:spcAft>
                <a:spcPts val="0"/>
              </a:spcAft>
              <a:buClrTx/>
              <a:buSzTx/>
              <a:tabLst/>
              <a:defRPr/>
            </a:pPr>
            <a:r>
              <a:rPr lang="en-US" sz="3600" noProof="0" dirty="0">
                <a:solidFill>
                  <a:prstClr val="white"/>
                </a:solidFill>
                <a:latin typeface="Calibri" panose="020F0502020204030204"/>
              </a:rPr>
              <a:t>BEFORE TRANSITION:</a:t>
            </a:r>
          </a:p>
          <a:p>
            <a:pPr marR="0" lvl="0" algn="l" defTabSz="914400" rtl="0" eaLnBrk="1" fontAlgn="auto" latinLnBrk="0" hangingPunct="1">
              <a:spcBef>
                <a:spcPts val="0"/>
              </a:spcBef>
              <a:spcAft>
                <a:spcPts val="0"/>
              </a:spcAft>
              <a:buClrTx/>
              <a:buSzTx/>
              <a:tabLst/>
              <a:defRPr/>
            </a:pPr>
            <a:endParaRPr lang="en-US" sz="1000" noProof="0" dirty="0">
              <a:solidFill>
                <a:prstClr val="white"/>
              </a:solidFill>
              <a:latin typeface="Calibri" panose="020F0502020204030204"/>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a:solidFill>
                  <a:prstClr val="white"/>
                </a:solidFill>
                <a:latin typeface="Calibri" panose="020F0502020204030204"/>
              </a:rPr>
              <a:t>Review the dates and locations of Service on your DD 214 CAREFULLY.</a:t>
            </a: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50" noProof="0" dirty="0">
              <a:solidFill>
                <a:prstClr val="white"/>
              </a:solidFill>
              <a:latin typeface="Calibri" panose="020F0502020204030204"/>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noProof="0" dirty="0">
                <a:solidFill>
                  <a:prstClr val="white"/>
                </a:solidFill>
                <a:latin typeface="Calibri" panose="020F0502020204030204"/>
              </a:rPr>
              <a:t>Have mistakes corrected.</a:t>
            </a:r>
            <a:endParaRPr kumimoji="0" lang="en-US" b="0" i="0" u="none" strike="noStrike" kern="1200" cap="none" spc="0" normalizeH="0" baseline="0" noProof="0" dirty="0">
              <a:ln>
                <a:noFill/>
              </a:ln>
              <a:solidFill>
                <a:prstClr val="white"/>
              </a:solidFill>
              <a:effectLst/>
              <a:uLnTx/>
              <a:uFillTx/>
              <a:latin typeface="Calibri" panose="020F0502020204030204"/>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8" y="223613"/>
            <a:ext cx="4233333" cy="5486400"/>
          </a:xfrm>
          <a:prstGeom prst="rect">
            <a:avLst/>
          </a:prstGeom>
          <a:effectLst>
            <a:outerShdw blurRad="50800" dist="38100" dir="2700000" algn="tl" rotWithShape="0">
              <a:prstClr val="black">
                <a:alpha val="40000"/>
              </a:prstClr>
            </a:outerShdw>
          </a:effectLst>
        </p:spPr>
      </p:pic>
      <p:sp>
        <p:nvSpPr>
          <p:cNvPr id="11" name="Rectangle 10"/>
          <p:cNvSpPr/>
          <p:nvPr/>
        </p:nvSpPr>
        <p:spPr>
          <a:xfrm>
            <a:off x="1" y="3776869"/>
            <a:ext cx="4556041" cy="116190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Safeguard your DD 214! </a:t>
            </a:r>
          </a:p>
        </p:txBody>
      </p:sp>
      <p:grpSp>
        <p:nvGrpSpPr>
          <p:cNvPr id="12" name="Group 11"/>
          <p:cNvGrpSpPr/>
          <p:nvPr/>
        </p:nvGrpSpPr>
        <p:grpSpPr>
          <a:xfrm>
            <a:off x="206269" y="3992061"/>
            <a:ext cx="731520" cy="731520"/>
            <a:chOff x="5090132" y="5075583"/>
            <a:chExt cx="1280160" cy="1280160"/>
          </a:xfrm>
        </p:grpSpPr>
        <p:sp>
          <p:nvSpPr>
            <p:cNvPr id="14" name="Oval 13"/>
            <p:cNvSpPr/>
            <p:nvPr/>
          </p:nvSpPr>
          <p:spPr>
            <a:xfrm>
              <a:off x="5090132" y="5075583"/>
              <a:ext cx="1280160" cy="1280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4214" y="5289665"/>
              <a:ext cx="851996" cy="851996"/>
            </a:xfrm>
            <a:prstGeom prst="rect">
              <a:avLst/>
            </a:prstGeom>
          </p:spPr>
        </p:pic>
      </p:grpSp>
      <p:sp>
        <p:nvSpPr>
          <p:cNvPr id="2" name="TextBox 1"/>
          <p:cNvSpPr txBox="1"/>
          <p:nvPr/>
        </p:nvSpPr>
        <p:spPr>
          <a:xfrm>
            <a:off x="4877234" y="2258506"/>
            <a:ext cx="5534977" cy="1200329"/>
          </a:xfrm>
          <a:prstGeom prst="rect">
            <a:avLst/>
          </a:prstGeom>
          <a:noFill/>
        </p:spPr>
        <p:txBody>
          <a:bodyPr wrap="none" rtlCol="0">
            <a:spAutoFit/>
          </a:bodyPr>
          <a:lstStyle/>
          <a:p>
            <a:r>
              <a:rPr lang="en-US" sz="3600" dirty="0">
                <a:solidFill>
                  <a:schemeClr val="bg1"/>
                </a:solidFill>
              </a:rPr>
              <a:t>Your DD 214 is the </a:t>
            </a:r>
            <a:r>
              <a:rPr lang="en-US" sz="3600" b="1" dirty="0">
                <a:solidFill>
                  <a:schemeClr val="accent4">
                    <a:lumMod val="40000"/>
                    <a:lumOff val="60000"/>
                  </a:schemeClr>
                </a:solidFill>
                <a:effectLst>
                  <a:outerShdw blurRad="38100" dist="38100" dir="2700000" algn="tl">
                    <a:srgbClr val="000000">
                      <a:alpha val="43137"/>
                    </a:srgbClr>
                  </a:outerShdw>
                </a:effectLst>
              </a:rPr>
              <a:t>key</a:t>
            </a:r>
            <a:r>
              <a:rPr lang="en-US" sz="3600" dirty="0">
                <a:solidFill>
                  <a:schemeClr val="bg1"/>
                </a:solidFill>
              </a:rPr>
              <a:t> to </a:t>
            </a:r>
          </a:p>
          <a:p>
            <a:r>
              <a:rPr lang="en-US" sz="3600" dirty="0">
                <a:solidFill>
                  <a:schemeClr val="bg1"/>
                </a:solidFill>
              </a:rPr>
              <a:t>unlocking all future benefits.</a:t>
            </a:r>
          </a:p>
        </p:txBody>
      </p:sp>
      <p:cxnSp>
        <p:nvCxnSpPr>
          <p:cNvPr id="5" name="Straight Connector 4">
            <a:extLst>
              <a:ext uri="{FF2B5EF4-FFF2-40B4-BE49-F238E27FC236}">
                <a16:creationId xmlns:a16="http://schemas.microsoft.com/office/drawing/2014/main" id="{D6C70F9F-D303-44DF-B299-0BD12E6162CE}"/>
              </a:ext>
            </a:extLst>
          </p:cNvPr>
          <p:cNvCxnSpPr/>
          <p:nvPr/>
        </p:nvCxnSpPr>
        <p:spPr>
          <a:xfrm>
            <a:off x="4319111" y="1785104"/>
            <a:ext cx="787288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0AE7251-9796-40FF-8C0C-5BA82ADD0F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3208667" flipV="1">
            <a:off x="9311816" y="1800118"/>
            <a:ext cx="2710681" cy="1250202"/>
          </a:xfrm>
          <a:prstGeom prst="rect">
            <a:avLst/>
          </a:prstGeom>
          <a:effectLst>
            <a:outerShdw blurRad="266700" dist="368300" dir="720000" algn="ctr" rotWithShape="0">
              <a:srgbClr val="000000">
                <a:alpha val="43137"/>
              </a:srgbClr>
            </a:outerShdw>
          </a:effectLst>
        </p:spPr>
      </p:pic>
    </p:spTree>
    <p:extLst>
      <p:ext uri="{BB962C8B-B14F-4D97-AF65-F5344CB8AC3E}">
        <p14:creationId xmlns:p14="http://schemas.microsoft.com/office/powerpoint/2010/main" val="7462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6116" y="880059"/>
            <a:ext cx="1088033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MY transition timeline</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pic>
        <p:nvPicPr>
          <p:cNvPr id="11" name="Picture 10">
            <a:extLst>
              <a:ext uri="{FF2B5EF4-FFF2-40B4-BE49-F238E27FC236}">
                <a16:creationId xmlns:a16="http://schemas.microsoft.com/office/drawing/2014/main" id="{FD1AAA7B-879A-4CA2-9189-A9B5C2B9B20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7000"/>
                    </a14:imgEffect>
                  </a14:imgLayer>
                </a14:imgProps>
              </a:ext>
            </a:extLst>
          </a:blip>
          <a:stretch>
            <a:fillRect/>
          </a:stretch>
        </p:blipFill>
        <p:spPr>
          <a:xfrm>
            <a:off x="0" y="2303421"/>
            <a:ext cx="12192000" cy="3298817"/>
          </a:xfrm>
          <a:prstGeom prst="rect">
            <a:avLst/>
          </a:prstGeom>
          <a:gradFill>
            <a:gsLst>
              <a:gs pos="0">
                <a:schemeClr val="accent5">
                  <a:lumMod val="5000"/>
                  <a:lumOff val="95000"/>
                  <a:alpha val="0"/>
                </a:schemeClr>
              </a:gs>
              <a:gs pos="75000">
                <a:schemeClr val="accent5">
                  <a:lumMod val="45000"/>
                  <a:lumOff val="55000"/>
                </a:schemeClr>
              </a:gs>
              <a:gs pos="87000">
                <a:schemeClr val="accent5">
                  <a:lumMod val="45000"/>
                  <a:lumOff val="55000"/>
                </a:schemeClr>
              </a:gs>
              <a:gs pos="100000">
                <a:schemeClr val="accent5">
                  <a:lumMod val="30000"/>
                  <a:lumOff val="70000"/>
                </a:schemeClr>
              </a:gs>
            </a:gsLst>
            <a:lin ang="5400000" scaled="1"/>
          </a:gradFill>
        </p:spPr>
      </p:pic>
      <p:sp>
        <p:nvSpPr>
          <p:cNvPr id="5" name="Rectangle 4">
            <a:extLst>
              <a:ext uri="{FF2B5EF4-FFF2-40B4-BE49-F238E27FC236}">
                <a16:creationId xmlns:a16="http://schemas.microsoft.com/office/drawing/2014/main" id="{A5907F82-1FBC-4430-A481-6ACE561859B6}"/>
              </a:ext>
            </a:extLst>
          </p:cNvPr>
          <p:cNvSpPr/>
          <p:nvPr/>
        </p:nvSpPr>
        <p:spPr>
          <a:xfrm rot="10800000">
            <a:off x="0" y="3111518"/>
            <a:ext cx="12192000" cy="2490720"/>
          </a:xfrm>
          <a:prstGeom prst="rect">
            <a:avLst/>
          </a:prstGeom>
          <a:gradFill flip="none" rotWithShape="1">
            <a:gsLst>
              <a:gs pos="14000">
                <a:srgbClr val="203864"/>
              </a:gs>
              <a:gs pos="13375">
                <a:srgbClr val="203864"/>
              </a:gs>
              <a:gs pos="11750">
                <a:srgbClr val="203864"/>
              </a:gs>
              <a:gs pos="8500">
                <a:srgbClr val="203864"/>
              </a:gs>
              <a:gs pos="2000">
                <a:schemeClr val="accent5">
                  <a:lumMod val="50000"/>
                </a:schemeClr>
              </a:gs>
              <a:gs pos="98000">
                <a:schemeClr val="bg1">
                  <a:alpha val="53000"/>
                </a:schemeClr>
              </a:gs>
              <a:gs pos="80000">
                <a:schemeClr val="accent5">
                  <a:lumMod val="45000"/>
                  <a:lumOff val="55000"/>
                  <a:alpha val="56000"/>
                </a:schemeClr>
              </a:gs>
              <a:gs pos="9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2382487" y="4706764"/>
            <a:ext cx="7107588" cy="1077218"/>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Located on </a:t>
            </a:r>
            <a:endParaRPr kumimoji="0" lang="en-US" sz="3200" b="1" i="0" u="none" strike="noStrike" kern="1200" cap="none" spc="0" normalizeH="0" baseline="0" noProof="0" dirty="0">
              <a:ln>
                <a:noFill/>
              </a:ln>
              <a:solidFill>
                <a:srgbClr val="44B5E8"/>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effectLst>
                  <a:outerShdw blurRad="38100" dist="38100" dir="2700000" algn="tl">
                    <a:srgbClr val="000000">
                      <a:alpha val="43137"/>
                    </a:srgbClr>
                  </a:outerShdw>
                </a:effectLst>
                <a:latin typeface="Calibri" panose="020F0502020204030204"/>
                <a:hlinkClick r:id="rId6">
                  <a:extLst>
                    <a:ext uri="{A12FA001-AC4F-418D-AE19-62706E023703}">
                      <ahyp:hlinkClr xmlns:ahyp="http://schemas.microsoft.com/office/drawing/2018/hyperlinkcolor" val="tx"/>
                    </a:ext>
                  </a:extLst>
                </a:hlinkClick>
              </a:rPr>
              <a:t>www.DoDTAP.mil</a:t>
            </a:r>
            <a:r>
              <a:rPr lang="en-US" sz="3200" b="1" dirty="0">
                <a:solidFill>
                  <a:schemeClr val="bg1"/>
                </a:solidFill>
                <a:effectLst>
                  <a:outerShdw blurRad="38100" dist="38100" dir="2700000" algn="tl">
                    <a:srgbClr val="000000">
                      <a:alpha val="43137"/>
                    </a:srgbClr>
                  </a:outerShdw>
                </a:effectLst>
                <a:latin typeface="Calibri" panose="020F0502020204030204"/>
              </a:rPr>
              <a:t> </a:t>
            </a:r>
            <a:r>
              <a:rPr kumimoji="0" lang="en-US" sz="3200" b="1"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under Resources/FAQs</a:t>
            </a:r>
          </a:p>
        </p:txBody>
      </p:sp>
      <p:sp>
        <p:nvSpPr>
          <p:cNvPr id="9" name="TextBox 8">
            <a:extLst>
              <a:ext uri="{FF2B5EF4-FFF2-40B4-BE49-F238E27FC236}">
                <a16:creationId xmlns:a16="http://schemas.microsoft.com/office/drawing/2014/main" id="{C99918B4-036E-40B3-83FF-D5A85BA5C7B6}"/>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16</a:t>
            </a:r>
          </a:p>
        </p:txBody>
      </p:sp>
    </p:spTree>
    <p:extLst>
      <p:ext uri="{BB962C8B-B14F-4D97-AF65-F5344CB8AC3E}">
        <p14:creationId xmlns:p14="http://schemas.microsoft.com/office/powerpoint/2010/main" val="416941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a:t>
            </a:r>
            <a:r>
              <a:rPr lang="en-US" sz="2400" b="1" noProof="0" dirty="0">
                <a:solidFill>
                  <a:prstClr val="black"/>
                </a:solidFill>
                <a:latin typeface="Calibri" panose="020F0502020204030204"/>
              </a:rPr>
              <a:t>a Service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-specific transition timeline.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HIDE slide if not used; do not DELETE slide as it may be needed for future</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presentations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SERVICE TR</a:t>
            </a:r>
            <a:r>
              <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ANSITION TIMELINE</a:t>
            </a:r>
          </a:p>
        </p:txBody>
      </p:sp>
    </p:spTree>
    <p:extLst>
      <p:ext uri="{BB962C8B-B14F-4D97-AF65-F5344CB8AC3E}">
        <p14:creationId xmlns:p14="http://schemas.microsoft.com/office/powerpoint/2010/main" val="2735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1408670"/>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744230"/>
            <a:ext cx="8553163" cy="6232475"/>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indent="-1371600">
              <a:spcAft>
                <a:spcPts val="600"/>
              </a:spcAft>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Plan for Health/Mental Care and Health Insurance</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9" name="TextBox 8">
            <a:extLst>
              <a:ext uri="{FF2B5EF4-FFF2-40B4-BE49-F238E27FC236}">
                <a16:creationId xmlns:a16="http://schemas.microsoft.com/office/drawing/2014/main" id="{B1AEC832-87E6-4AA0-81A5-C78265D421A4}"/>
              </a:ext>
            </a:extLst>
          </p:cNvPr>
          <p:cNvSpPr txBox="1"/>
          <p:nvPr/>
        </p:nvSpPr>
        <p:spPr>
          <a:xfrm>
            <a:off x="143177" y="6347866"/>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18</a:t>
            </a:r>
          </a:p>
        </p:txBody>
      </p:sp>
    </p:spTree>
    <p:extLst>
      <p:ext uri="{BB962C8B-B14F-4D97-AF65-F5344CB8AC3E}">
        <p14:creationId xmlns:p14="http://schemas.microsoft.com/office/powerpoint/2010/main" val="376567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517CE-03FF-4EB2-99E1-EC447FEEB39A}"/>
              </a:ext>
            </a:extLst>
          </p:cNvPr>
          <p:cNvPicPr>
            <a:picLocks noChangeAspect="1"/>
          </p:cNvPicPr>
          <p:nvPr/>
        </p:nvPicPr>
        <p:blipFill>
          <a:blip r:embed="rId4"/>
          <a:stretch>
            <a:fillRect/>
          </a:stretch>
        </p:blipFill>
        <p:spPr>
          <a:xfrm>
            <a:off x="1" y="0"/>
            <a:ext cx="4414344" cy="6858000"/>
          </a:xfrm>
          <a:prstGeom prst="rect">
            <a:avLst/>
          </a:prstGeom>
        </p:spPr>
      </p:pic>
      <p:sp>
        <p:nvSpPr>
          <p:cNvPr id="3" name="Rectangle 2">
            <a:extLst>
              <a:ext uri="{FF2B5EF4-FFF2-40B4-BE49-F238E27FC236}">
                <a16:creationId xmlns:a16="http://schemas.microsoft.com/office/drawing/2014/main" id="{77D3A37E-F6EC-4D15-884B-DAB28E6539D8}"/>
              </a:ext>
            </a:extLst>
          </p:cNvPr>
          <p:cNvSpPr/>
          <p:nvPr/>
        </p:nvSpPr>
        <p:spPr>
          <a:xfrm>
            <a:off x="0" y="0"/>
            <a:ext cx="4414344" cy="6858000"/>
          </a:xfrm>
          <a:prstGeom prst="rect">
            <a:avLst/>
          </a:prstGeom>
          <a:solidFill>
            <a:srgbClr val="15355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0A4BB04-B954-47CC-B2BB-E002CE764FF9}"/>
              </a:ext>
            </a:extLst>
          </p:cNvPr>
          <p:cNvGrpSpPr/>
          <p:nvPr/>
        </p:nvGrpSpPr>
        <p:grpSpPr>
          <a:xfrm>
            <a:off x="0" y="388015"/>
            <a:ext cx="872148" cy="418921"/>
            <a:chOff x="365760" y="4664206"/>
            <a:chExt cx="872148" cy="418921"/>
          </a:xfrm>
        </p:grpSpPr>
        <p:cxnSp>
          <p:nvCxnSpPr>
            <p:cNvPr id="5" name="Straight Connector 4">
              <a:extLst>
                <a:ext uri="{FF2B5EF4-FFF2-40B4-BE49-F238E27FC236}">
                  <a16:creationId xmlns:a16="http://schemas.microsoft.com/office/drawing/2014/main" id="{652B2BA9-40D9-415C-8C5D-743EFDE3B6D7}"/>
                </a:ext>
              </a:extLst>
            </p:cNvPr>
            <p:cNvCxnSpPr>
              <a:cxnSpLocks/>
            </p:cNvCxnSpPr>
            <p:nvPr/>
          </p:nvCxnSpPr>
          <p:spPr>
            <a:xfrm>
              <a:off x="365760" y="4873665"/>
              <a:ext cx="565867" cy="2"/>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807DD49-F60D-41B8-BE01-1777AF27E5C0}"/>
                </a:ext>
              </a:extLst>
            </p:cNvPr>
            <p:cNvSpPr/>
            <p:nvPr/>
          </p:nvSpPr>
          <p:spPr>
            <a:xfrm>
              <a:off x="794328" y="4664206"/>
              <a:ext cx="443580" cy="41892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6C45CA4-BF33-4611-9B8E-F2B62F224860}"/>
              </a:ext>
            </a:extLst>
          </p:cNvPr>
          <p:cNvSpPr txBox="1"/>
          <p:nvPr/>
        </p:nvSpPr>
        <p:spPr>
          <a:xfrm>
            <a:off x="28884" y="6353538"/>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18</a:t>
            </a:r>
          </a:p>
        </p:txBody>
      </p:sp>
      <p:sp>
        <p:nvSpPr>
          <p:cNvPr id="8" name="TextBox 7">
            <a:extLst>
              <a:ext uri="{FF2B5EF4-FFF2-40B4-BE49-F238E27FC236}">
                <a16:creationId xmlns:a16="http://schemas.microsoft.com/office/drawing/2014/main" id="{14388326-555E-4A4D-B15E-C3CBE43AA6AE}"/>
              </a:ext>
            </a:extLst>
          </p:cNvPr>
          <p:cNvSpPr txBox="1"/>
          <p:nvPr/>
        </p:nvSpPr>
        <p:spPr>
          <a:xfrm>
            <a:off x="903186" y="184649"/>
            <a:ext cx="5301672"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YOUR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TRANSITION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TEAM</a:t>
            </a:r>
          </a:p>
        </p:txBody>
      </p:sp>
      <p:sp>
        <p:nvSpPr>
          <p:cNvPr id="9" name="TextBox 8">
            <a:extLst>
              <a:ext uri="{FF2B5EF4-FFF2-40B4-BE49-F238E27FC236}">
                <a16:creationId xmlns:a16="http://schemas.microsoft.com/office/drawing/2014/main" id="{234F27A2-6B46-4483-A329-B72318039F49}"/>
              </a:ext>
            </a:extLst>
          </p:cNvPr>
          <p:cNvSpPr txBox="1"/>
          <p:nvPr/>
        </p:nvSpPr>
        <p:spPr>
          <a:xfrm>
            <a:off x="5317529" y="835246"/>
            <a:ext cx="653369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&amp; Family Support Staff </a:t>
            </a:r>
          </a:p>
        </p:txBody>
      </p:sp>
      <p:sp>
        <p:nvSpPr>
          <p:cNvPr id="10" name="Rectangle 9">
            <a:extLst>
              <a:ext uri="{FF2B5EF4-FFF2-40B4-BE49-F238E27FC236}">
                <a16:creationId xmlns:a16="http://schemas.microsoft.com/office/drawing/2014/main" id="{E52E4BF6-F2C0-4B1B-9DCF-8349362B1B80}"/>
              </a:ext>
            </a:extLst>
          </p:cNvPr>
          <p:cNvSpPr/>
          <p:nvPr/>
        </p:nvSpPr>
        <p:spPr>
          <a:xfrm>
            <a:off x="5291724" y="1486298"/>
            <a:ext cx="646584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Service Transition or TAP Office</a:t>
            </a:r>
          </a:p>
        </p:txBody>
      </p:sp>
      <p:sp>
        <p:nvSpPr>
          <p:cNvPr id="11" name="Rectangle 10">
            <a:extLst>
              <a:ext uri="{FF2B5EF4-FFF2-40B4-BE49-F238E27FC236}">
                <a16:creationId xmlns:a16="http://schemas.microsoft.com/office/drawing/2014/main" id="{E2E67ECF-6D47-4822-BDFC-E4CA768B1FF2}"/>
              </a:ext>
            </a:extLst>
          </p:cNvPr>
          <p:cNvSpPr/>
          <p:nvPr/>
        </p:nvSpPr>
        <p:spPr>
          <a:xfrm>
            <a:off x="5327640" y="2834510"/>
            <a:ext cx="661211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Chaplains, Health Professionals, Education Office</a:t>
            </a:r>
          </a:p>
        </p:txBody>
      </p:sp>
      <p:sp>
        <p:nvSpPr>
          <p:cNvPr id="12" name="Rectangle 11">
            <a:extLst>
              <a:ext uri="{FF2B5EF4-FFF2-40B4-BE49-F238E27FC236}">
                <a16:creationId xmlns:a16="http://schemas.microsoft.com/office/drawing/2014/main" id="{D93F1E82-43D2-41E8-AC1F-F69C6C52264C}"/>
              </a:ext>
            </a:extLst>
          </p:cNvPr>
          <p:cNvSpPr/>
          <p:nvPr/>
        </p:nvSpPr>
        <p:spPr>
          <a:xfrm>
            <a:off x="5317527" y="4233372"/>
            <a:ext cx="301294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American Job Centers </a:t>
            </a:r>
          </a:p>
        </p:txBody>
      </p:sp>
      <p:sp>
        <p:nvSpPr>
          <p:cNvPr id="13" name="TextBox 12">
            <a:extLst>
              <a:ext uri="{FF2B5EF4-FFF2-40B4-BE49-F238E27FC236}">
                <a16:creationId xmlns:a16="http://schemas.microsoft.com/office/drawing/2014/main" id="{3D5808E7-3264-4891-AB95-1DCF50EDF51A}"/>
              </a:ext>
            </a:extLst>
          </p:cNvPr>
          <p:cNvSpPr txBox="1"/>
          <p:nvPr/>
        </p:nvSpPr>
        <p:spPr>
          <a:xfrm>
            <a:off x="5317527" y="2143468"/>
            <a:ext cx="41887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 Benefits Advisor</a:t>
            </a:r>
          </a:p>
        </p:txBody>
      </p:sp>
      <p:sp>
        <p:nvSpPr>
          <p:cNvPr id="14" name="Rectangle 13">
            <a:extLst>
              <a:ext uri="{FF2B5EF4-FFF2-40B4-BE49-F238E27FC236}">
                <a16:creationId xmlns:a16="http://schemas.microsoft.com/office/drawing/2014/main" id="{8F3608FC-6D48-4DBD-894E-1AD49299AC9F}"/>
              </a:ext>
            </a:extLst>
          </p:cNvPr>
          <p:cNvSpPr/>
          <p:nvPr/>
        </p:nvSpPr>
        <p:spPr>
          <a:xfrm>
            <a:off x="5338064" y="5391522"/>
            <a:ext cx="280435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OneSource </a:t>
            </a:r>
          </a:p>
        </p:txBody>
      </p:sp>
      <p:sp>
        <p:nvSpPr>
          <p:cNvPr id="15" name="Rectangle 14">
            <a:extLst>
              <a:ext uri="{FF2B5EF4-FFF2-40B4-BE49-F238E27FC236}">
                <a16:creationId xmlns:a16="http://schemas.microsoft.com/office/drawing/2014/main" id="{D6C70B9A-17FD-4A5D-B814-AEE60F6E050D}"/>
              </a:ext>
            </a:extLst>
          </p:cNvPr>
          <p:cNvSpPr/>
          <p:nvPr/>
        </p:nvSpPr>
        <p:spPr>
          <a:xfrm>
            <a:off x="5338064" y="6012158"/>
            <a:ext cx="581146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Military and</a:t>
            </a:r>
            <a:r>
              <a:rPr kumimoji="0" lang="en-US"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Veteran Service Organizations</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5724F969-A2DE-4E36-921B-AB67124D99FA}"/>
              </a:ext>
            </a:extLst>
          </p:cNvPr>
          <p:cNvSpPr txBox="1"/>
          <p:nvPr/>
        </p:nvSpPr>
        <p:spPr>
          <a:xfrm>
            <a:off x="6328109" y="47338"/>
            <a:ext cx="3444789" cy="523220"/>
          </a:xfrm>
          <a:prstGeom prst="rect">
            <a:avLst/>
          </a:prstGeom>
          <a:solidFill>
            <a:srgbClr val="00B0F0"/>
          </a:solidFill>
          <a:ln>
            <a:no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Installation Resources</a:t>
            </a:r>
          </a:p>
        </p:txBody>
      </p:sp>
      <p:sp>
        <p:nvSpPr>
          <p:cNvPr id="17" name="TextBox 16">
            <a:extLst>
              <a:ext uri="{FF2B5EF4-FFF2-40B4-BE49-F238E27FC236}">
                <a16:creationId xmlns:a16="http://schemas.microsoft.com/office/drawing/2014/main" id="{3435654A-2C67-4554-908B-4381BDB3F537}"/>
              </a:ext>
            </a:extLst>
          </p:cNvPr>
          <p:cNvSpPr txBox="1"/>
          <p:nvPr/>
        </p:nvSpPr>
        <p:spPr>
          <a:xfrm>
            <a:off x="6041973" y="3609956"/>
            <a:ext cx="4017062" cy="523220"/>
          </a:xfrm>
          <a:prstGeom prst="rect">
            <a:avLst/>
          </a:prstGeom>
          <a:solidFill>
            <a:srgbClr val="00B0F0"/>
          </a:solidFill>
          <a:ln>
            <a:noFill/>
          </a:ln>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ea typeface="+mn-ea"/>
                <a:cs typeface="+mn-cs"/>
              </a:rPr>
              <a:t>Off-installation Resources</a:t>
            </a:r>
          </a:p>
        </p:txBody>
      </p:sp>
      <p:grpSp>
        <p:nvGrpSpPr>
          <p:cNvPr id="18" name="Group 17">
            <a:extLst>
              <a:ext uri="{FF2B5EF4-FFF2-40B4-BE49-F238E27FC236}">
                <a16:creationId xmlns:a16="http://schemas.microsoft.com/office/drawing/2014/main" id="{D3586020-506D-4E5D-B54D-A9C15284A958}"/>
              </a:ext>
            </a:extLst>
          </p:cNvPr>
          <p:cNvGrpSpPr/>
          <p:nvPr/>
        </p:nvGrpSpPr>
        <p:grpSpPr>
          <a:xfrm>
            <a:off x="4414344" y="947417"/>
            <a:ext cx="743508" cy="254187"/>
            <a:chOff x="1594022" y="1248032"/>
            <a:chExt cx="1717588" cy="494271"/>
          </a:xfrm>
        </p:grpSpPr>
        <p:cxnSp>
          <p:nvCxnSpPr>
            <p:cNvPr id="19" name="Straight Connector 18">
              <a:extLst>
                <a:ext uri="{FF2B5EF4-FFF2-40B4-BE49-F238E27FC236}">
                  <a16:creationId xmlns:a16="http://schemas.microsoft.com/office/drawing/2014/main" id="{6942618D-C4F9-4473-9836-F73D48170ED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961601F-03E2-4FF2-AFCA-E95DC61C3176}"/>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A5ABB509-25F1-4991-9BCD-CA984DD995B8}"/>
              </a:ext>
            </a:extLst>
          </p:cNvPr>
          <p:cNvGrpSpPr/>
          <p:nvPr/>
        </p:nvGrpSpPr>
        <p:grpSpPr>
          <a:xfrm>
            <a:off x="4414344" y="1590036"/>
            <a:ext cx="743508" cy="254187"/>
            <a:chOff x="1594022" y="1248032"/>
            <a:chExt cx="1717588" cy="494271"/>
          </a:xfrm>
        </p:grpSpPr>
        <p:cxnSp>
          <p:nvCxnSpPr>
            <p:cNvPr id="22" name="Straight Connector 21">
              <a:extLst>
                <a:ext uri="{FF2B5EF4-FFF2-40B4-BE49-F238E27FC236}">
                  <a16:creationId xmlns:a16="http://schemas.microsoft.com/office/drawing/2014/main" id="{1FA6A105-DCEB-431E-887F-1C60BEA4865F}"/>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F6CED3C-FA0A-4A53-830D-75350BD43843}"/>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1C66A94A-4FFD-4B07-94D6-2883191D608D}"/>
              </a:ext>
            </a:extLst>
          </p:cNvPr>
          <p:cNvGrpSpPr/>
          <p:nvPr/>
        </p:nvGrpSpPr>
        <p:grpSpPr>
          <a:xfrm>
            <a:off x="4440033" y="2245563"/>
            <a:ext cx="743508" cy="254187"/>
            <a:chOff x="1594022" y="1248032"/>
            <a:chExt cx="1717588" cy="494271"/>
          </a:xfrm>
        </p:grpSpPr>
        <p:cxnSp>
          <p:nvCxnSpPr>
            <p:cNvPr id="25" name="Straight Connector 24">
              <a:extLst>
                <a:ext uri="{FF2B5EF4-FFF2-40B4-BE49-F238E27FC236}">
                  <a16:creationId xmlns:a16="http://schemas.microsoft.com/office/drawing/2014/main" id="{1FF4B371-1A16-4A8E-A58E-0B48FAF7E6C0}"/>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6FDB34C-55B1-4821-965D-0B85AE90201A}"/>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522AD4DF-5BFC-4CEB-B178-02099A4D0F26}"/>
              </a:ext>
            </a:extLst>
          </p:cNvPr>
          <p:cNvGrpSpPr/>
          <p:nvPr/>
        </p:nvGrpSpPr>
        <p:grpSpPr>
          <a:xfrm>
            <a:off x="4450896" y="2970696"/>
            <a:ext cx="743508" cy="254187"/>
            <a:chOff x="1594022" y="1248032"/>
            <a:chExt cx="1717588" cy="494271"/>
          </a:xfrm>
        </p:grpSpPr>
        <p:cxnSp>
          <p:nvCxnSpPr>
            <p:cNvPr id="28" name="Straight Connector 27">
              <a:extLst>
                <a:ext uri="{FF2B5EF4-FFF2-40B4-BE49-F238E27FC236}">
                  <a16:creationId xmlns:a16="http://schemas.microsoft.com/office/drawing/2014/main" id="{B078118F-2CDD-4B39-BE3E-3059C4613632}"/>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8504EAC-DDB5-42F1-8D7E-4086D30A652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FC590AE-9A68-4873-B8D5-94FA2A61E2FC}"/>
              </a:ext>
            </a:extLst>
          </p:cNvPr>
          <p:cNvGrpSpPr/>
          <p:nvPr/>
        </p:nvGrpSpPr>
        <p:grpSpPr>
          <a:xfrm>
            <a:off x="4416644" y="4339378"/>
            <a:ext cx="743508" cy="254187"/>
            <a:chOff x="1594022" y="1248032"/>
            <a:chExt cx="1717588" cy="494271"/>
          </a:xfrm>
        </p:grpSpPr>
        <p:cxnSp>
          <p:nvCxnSpPr>
            <p:cNvPr id="31" name="Straight Connector 30">
              <a:extLst>
                <a:ext uri="{FF2B5EF4-FFF2-40B4-BE49-F238E27FC236}">
                  <a16:creationId xmlns:a16="http://schemas.microsoft.com/office/drawing/2014/main" id="{C3115B0E-F8B4-4DA2-99A3-07AF8A4C874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8954E47-2B75-494F-8FC6-B5FF0C553300}"/>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F73FF558-553B-4E74-8BB2-B3CD4AEB7486}"/>
              </a:ext>
            </a:extLst>
          </p:cNvPr>
          <p:cNvGrpSpPr/>
          <p:nvPr/>
        </p:nvGrpSpPr>
        <p:grpSpPr>
          <a:xfrm>
            <a:off x="4438221" y="4937418"/>
            <a:ext cx="743508" cy="254187"/>
            <a:chOff x="1594022" y="1248032"/>
            <a:chExt cx="1717588" cy="494271"/>
          </a:xfrm>
        </p:grpSpPr>
        <p:cxnSp>
          <p:nvCxnSpPr>
            <p:cNvPr id="34" name="Straight Connector 33">
              <a:extLst>
                <a:ext uri="{FF2B5EF4-FFF2-40B4-BE49-F238E27FC236}">
                  <a16:creationId xmlns:a16="http://schemas.microsoft.com/office/drawing/2014/main" id="{46ABBDAA-6E9D-433C-92B4-26B0C3FDB8F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34D5D8E-77D6-49B8-B837-83212BD89CF2}"/>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29D8E9C6-880E-4FB0-B358-F0013726D2AA}"/>
              </a:ext>
            </a:extLst>
          </p:cNvPr>
          <p:cNvGrpSpPr/>
          <p:nvPr/>
        </p:nvGrpSpPr>
        <p:grpSpPr>
          <a:xfrm>
            <a:off x="4436915" y="5561812"/>
            <a:ext cx="743508" cy="254187"/>
            <a:chOff x="1594022" y="1248032"/>
            <a:chExt cx="1717588" cy="494271"/>
          </a:xfrm>
        </p:grpSpPr>
        <p:cxnSp>
          <p:nvCxnSpPr>
            <p:cNvPr id="37" name="Straight Connector 36">
              <a:extLst>
                <a:ext uri="{FF2B5EF4-FFF2-40B4-BE49-F238E27FC236}">
                  <a16:creationId xmlns:a16="http://schemas.microsoft.com/office/drawing/2014/main" id="{687EB880-F8FD-43D6-A0A3-4C316F712F2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7BD64C8-3B35-4FC0-9B0D-29089A4685F2}"/>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1" name="Straight Connector 40">
            <a:extLst>
              <a:ext uri="{FF2B5EF4-FFF2-40B4-BE49-F238E27FC236}">
                <a16:creationId xmlns:a16="http://schemas.microsoft.com/office/drawing/2014/main" id="{E4AC872C-BEA5-4A54-B57A-D200DFBB17C7}"/>
              </a:ext>
            </a:extLst>
          </p:cNvPr>
          <p:cNvCxnSpPr/>
          <p:nvPr/>
        </p:nvCxnSpPr>
        <p:spPr>
          <a:xfrm flipH="1">
            <a:off x="4414344" y="0"/>
            <a:ext cx="12736" cy="6858000"/>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022D4EA-889C-42A5-947B-C83D97A0B565}"/>
              </a:ext>
            </a:extLst>
          </p:cNvPr>
          <p:cNvSpPr txBox="1"/>
          <p:nvPr/>
        </p:nvSpPr>
        <p:spPr>
          <a:xfrm>
            <a:off x="5348177" y="4794179"/>
            <a:ext cx="185006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Vet Centers</a:t>
            </a:r>
          </a:p>
        </p:txBody>
      </p:sp>
      <p:grpSp>
        <p:nvGrpSpPr>
          <p:cNvPr id="45" name="Group 44">
            <a:extLst>
              <a:ext uri="{FF2B5EF4-FFF2-40B4-BE49-F238E27FC236}">
                <a16:creationId xmlns:a16="http://schemas.microsoft.com/office/drawing/2014/main" id="{1B949FB8-0E89-4E3A-9C84-E6238AEF44E8}"/>
              </a:ext>
            </a:extLst>
          </p:cNvPr>
          <p:cNvGrpSpPr/>
          <p:nvPr/>
        </p:nvGrpSpPr>
        <p:grpSpPr>
          <a:xfrm>
            <a:off x="4441249" y="6099351"/>
            <a:ext cx="743508" cy="254187"/>
            <a:chOff x="1594022" y="1248032"/>
            <a:chExt cx="1717588" cy="494271"/>
          </a:xfrm>
        </p:grpSpPr>
        <p:cxnSp>
          <p:nvCxnSpPr>
            <p:cNvPr id="46" name="Straight Connector 45">
              <a:extLst>
                <a:ext uri="{FF2B5EF4-FFF2-40B4-BE49-F238E27FC236}">
                  <a16:creationId xmlns:a16="http://schemas.microsoft.com/office/drawing/2014/main" id="{14E71662-355F-4F7C-8159-33D6ED7B5768}"/>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7E32AC6-FA87-4C1A-94C7-DB6CE8E5C483}"/>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8" name="Straight Connector 47">
            <a:extLst>
              <a:ext uri="{FF2B5EF4-FFF2-40B4-BE49-F238E27FC236}">
                <a16:creationId xmlns:a16="http://schemas.microsoft.com/office/drawing/2014/main" id="{09F43F31-61C2-40A0-B8B0-635EFE2DE57B}"/>
              </a:ext>
            </a:extLst>
          </p:cNvPr>
          <p:cNvCxnSpPr>
            <a:cxnSpLocks/>
          </p:cNvCxnSpPr>
          <p:nvPr/>
        </p:nvCxnSpPr>
        <p:spPr>
          <a:xfrm flipV="1">
            <a:off x="4414344" y="3608979"/>
            <a:ext cx="7777656" cy="6183"/>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DB02B1-2753-4401-80DD-77D983E6B82B}"/>
              </a:ext>
            </a:extLst>
          </p:cNvPr>
          <p:cNvCxnSpPr>
            <a:cxnSpLocks/>
          </p:cNvCxnSpPr>
          <p:nvPr/>
        </p:nvCxnSpPr>
        <p:spPr>
          <a:xfrm flipV="1">
            <a:off x="4427080" y="12344"/>
            <a:ext cx="7764919" cy="15903"/>
          </a:xfrm>
          <a:prstGeom prst="line">
            <a:avLst/>
          </a:prstGeom>
          <a:ln w="57150">
            <a:solidFill>
              <a:srgbClr val="44B5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433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587CD0-36FC-73E8-9544-F42D0A8D6321}"/>
              </a:ext>
            </a:extLst>
          </p:cNvPr>
          <p:cNvPicPr>
            <a:picLocks noChangeAspect="1"/>
          </p:cNvPicPr>
          <p:nvPr/>
        </p:nvPicPr>
        <p:blipFill>
          <a:blip r:embed="rId4">
            <a:duotone>
              <a:prstClr val="black"/>
              <a:schemeClr val="accent5">
                <a:tint val="45000"/>
                <a:satMod val="400000"/>
              </a:schemeClr>
            </a:duotone>
          </a:blip>
          <a:stretch>
            <a:fillRect/>
          </a:stretch>
        </p:blipFill>
        <p:spPr>
          <a:xfrm>
            <a:off x="2089779" y="-10903"/>
            <a:ext cx="10102221" cy="3779335"/>
          </a:xfrm>
          <a:prstGeom prst="rect">
            <a:avLst/>
          </a:prstGeom>
        </p:spPr>
      </p:pic>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5"/>
          <a:stretch>
            <a:fillRect/>
          </a:stretch>
        </p:blipFill>
        <p:spPr>
          <a:xfrm rot="10800000">
            <a:off x="-38357" y="-10903"/>
            <a:ext cx="2075935" cy="6868903"/>
          </a:xfrm>
          <a:prstGeom prst="rect">
            <a:avLst/>
          </a:prstGeom>
        </p:spPr>
      </p:pic>
      <p:sp>
        <p:nvSpPr>
          <p:cNvPr id="12" name="TextBox 11"/>
          <p:cNvSpPr txBox="1"/>
          <p:nvPr/>
        </p:nvSpPr>
        <p:spPr>
          <a:xfrm>
            <a:off x="3145532" y="682368"/>
            <a:ext cx="799071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INTERAGENCY PARTNERS</a:t>
            </a:r>
          </a:p>
        </p:txBody>
      </p:sp>
      <p:sp>
        <p:nvSpPr>
          <p:cNvPr id="13" name="Slide Number Placeholder 3">
            <a:extLst>
              <a:ext uri="{FF2B5EF4-FFF2-40B4-BE49-F238E27FC236}">
                <a16:creationId xmlns:a16="http://schemas.microsoft.com/office/drawing/2014/main" id="{1BD30699-11A3-4E8A-9884-6C214BCADA24}"/>
              </a:ext>
            </a:extLst>
          </p:cNvPr>
          <p:cNvSpPr txBox="1">
            <a:spLocks/>
          </p:cNvSpPr>
          <p:nvPr/>
        </p:nvSpPr>
        <p:spPr>
          <a:xfrm>
            <a:off x="9287933" y="631113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C1ECC76-26E2-4091-9D2F-B27E793EC8D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20</a:t>
            </a:r>
          </a:p>
        </p:txBody>
      </p:sp>
      <p:graphicFrame>
        <p:nvGraphicFramePr>
          <p:cNvPr id="24" name="Table 8">
            <a:extLst>
              <a:ext uri="{FF2B5EF4-FFF2-40B4-BE49-F238E27FC236}">
                <a16:creationId xmlns:a16="http://schemas.microsoft.com/office/drawing/2014/main" id="{BBB29FBD-5C64-8F7B-4A1E-460F58107775}"/>
              </a:ext>
            </a:extLst>
          </p:cNvPr>
          <p:cNvGraphicFramePr>
            <a:graphicFrameLocks noGrp="1"/>
          </p:cNvGraphicFramePr>
          <p:nvPr/>
        </p:nvGraphicFramePr>
        <p:xfrm>
          <a:off x="3919392" y="2360662"/>
          <a:ext cx="7653751" cy="4118887"/>
        </p:xfrm>
        <a:graphic>
          <a:graphicData uri="http://schemas.openxmlformats.org/drawingml/2006/table">
            <a:tbl>
              <a:tblPr firstRow="1" bandRow="1">
                <a:effectLst>
                  <a:outerShdw blurRad="241300" dist="381000" dir="18900000" algn="bl" rotWithShape="0">
                    <a:prstClr val="black">
                      <a:alpha val="40000"/>
                    </a:prstClr>
                  </a:outerShdw>
                </a:effectLst>
                <a:tableStyleId>{5C22544A-7EE6-4342-B048-85BDC9FD1C3A}</a:tableStyleId>
              </a:tblPr>
              <a:tblGrid>
                <a:gridCol w="7653751">
                  <a:extLst>
                    <a:ext uri="{9D8B030D-6E8A-4147-A177-3AD203B41FA5}">
                      <a16:colId xmlns:a16="http://schemas.microsoft.com/office/drawing/2014/main" val="699808600"/>
                    </a:ext>
                  </a:extLst>
                </a:gridCol>
              </a:tblGrid>
              <a:tr h="1054252">
                <a:tc>
                  <a:txBody>
                    <a:bodyPr/>
                    <a:lstStyle/>
                    <a:p>
                      <a:r>
                        <a:rPr lang="en-US" sz="2800" b="1" dirty="0">
                          <a:solidFill>
                            <a:schemeClr val="tx1"/>
                          </a:solidFill>
                          <a:latin typeface="+mn-lt"/>
                        </a:rPr>
                        <a:t>DoD TAP</a:t>
                      </a:r>
                    </a:p>
                  </a:txBody>
                  <a:tcPr marL="274320" marR="274320" marT="274320" marB="274320">
                    <a:solidFill>
                      <a:schemeClr val="accent5">
                        <a:lumMod val="40000"/>
                        <a:lumOff val="60000"/>
                      </a:schemeClr>
                    </a:solidFill>
                  </a:tcPr>
                </a:tc>
                <a:extLst>
                  <a:ext uri="{0D108BD9-81ED-4DB2-BD59-A6C34878D82A}">
                    <a16:rowId xmlns:a16="http://schemas.microsoft.com/office/drawing/2014/main" val="677159695"/>
                  </a:ext>
                </a:extLst>
              </a:tr>
              <a:tr h="1021545">
                <a:tc>
                  <a:txBody>
                    <a:bodyPr/>
                    <a:lstStyle/>
                    <a:p>
                      <a:r>
                        <a:rPr lang="en-US" sz="2800" b="1" dirty="0">
                          <a:latin typeface="+mn-lt"/>
                        </a:rPr>
                        <a:t>DOL VETS</a:t>
                      </a:r>
                    </a:p>
                  </a:txBody>
                  <a:tcPr marL="274320" marR="274320" marT="274320" marB="274320"/>
                </a:tc>
                <a:extLst>
                  <a:ext uri="{0D108BD9-81ED-4DB2-BD59-A6C34878D82A}">
                    <a16:rowId xmlns:a16="http://schemas.microsoft.com/office/drawing/2014/main" val="3934169021"/>
                  </a:ext>
                </a:extLst>
              </a:tr>
              <a:tr h="1021545">
                <a:tc>
                  <a:txBody>
                    <a:bodyPr/>
                    <a:lstStyle/>
                    <a:p>
                      <a:r>
                        <a:rPr lang="en-US" sz="2800" b="1" dirty="0">
                          <a:latin typeface="+mn-lt"/>
                        </a:rPr>
                        <a:t>VA Veterans Resources</a:t>
                      </a:r>
                    </a:p>
                  </a:txBody>
                  <a:tcPr marL="274320" marR="274320" marT="274320" marB="274320">
                    <a:solidFill>
                      <a:schemeClr val="accent5">
                        <a:lumMod val="40000"/>
                        <a:lumOff val="60000"/>
                      </a:schemeClr>
                    </a:solidFill>
                  </a:tcPr>
                </a:tc>
                <a:extLst>
                  <a:ext uri="{0D108BD9-81ED-4DB2-BD59-A6C34878D82A}">
                    <a16:rowId xmlns:a16="http://schemas.microsoft.com/office/drawing/2014/main" val="3640713779"/>
                  </a:ext>
                </a:extLst>
              </a:tr>
              <a:tr h="1021545">
                <a:tc>
                  <a:txBody>
                    <a:bodyPr/>
                    <a:lstStyle/>
                    <a:p>
                      <a:r>
                        <a:rPr lang="en-US" sz="2800" b="1" dirty="0">
                          <a:latin typeface="+mn-lt"/>
                        </a:rPr>
                        <a:t>SBA Office of Veteran Business Development</a:t>
                      </a:r>
                    </a:p>
                  </a:txBody>
                  <a:tcPr marL="274320" marR="274320" marT="274320" marB="274320"/>
                </a:tc>
                <a:extLst>
                  <a:ext uri="{0D108BD9-81ED-4DB2-BD59-A6C34878D82A}">
                    <a16:rowId xmlns:a16="http://schemas.microsoft.com/office/drawing/2014/main" val="1144952401"/>
                  </a:ext>
                </a:extLst>
              </a:tr>
            </a:tbl>
          </a:graphicData>
        </a:graphic>
      </p:graphicFrame>
      <p:pic>
        <p:nvPicPr>
          <p:cNvPr id="25" name="Picture 24" descr="Department of labor logo">
            <a:extLst>
              <a:ext uri="{FF2B5EF4-FFF2-40B4-BE49-F238E27FC236}">
                <a16:creationId xmlns:a16="http://schemas.microsoft.com/office/drawing/2014/main" id="{56E78EA6-3290-42E8-E62D-4AB883DB74F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9218" y="3482035"/>
            <a:ext cx="890144" cy="890144"/>
          </a:xfrm>
          <a:prstGeom prst="rect">
            <a:avLst/>
          </a:prstGeom>
          <a:noFill/>
          <a:ln>
            <a:noFill/>
          </a:ln>
        </p:spPr>
      </p:pic>
      <p:pic>
        <p:nvPicPr>
          <p:cNvPr id="26" name="Picture 25" descr="Department of Veterans Affairs logo">
            <a:extLst>
              <a:ext uri="{FF2B5EF4-FFF2-40B4-BE49-F238E27FC236}">
                <a16:creationId xmlns:a16="http://schemas.microsoft.com/office/drawing/2014/main" id="{E1F97854-FAAE-212F-511B-C4292C13A1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30580" y="4500049"/>
            <a:ext cx="907686" cy="907686"/>
          </a:xfrm>
          <a:prstGeom prst="rect">
            <a:avLst/>
          </a:prstGeom>
          <a:noFill/>
          <a:ln>
            <a:noFill/>
          </a:ln>
        </p:spPr>
      </p:pic>
      <p:pic>
        <p:nvPicPr>
          <p:cNvPr id="27" name="Picture 26" descr="Small Business Administration logo">
            <a:extLst>
              <a:ext uri="{FF2B5EF4-FFF2-40B4-BE49-F238E27FC236}">
                <a16:creationId xmlns:a16="http://schemas.microsoft.com/office/drawing/2014/main" id="{8841712A-6BA5-75FE-C870-180A16E2DF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31707" y="5519190"/>
            <a:ext cx="906559" cy="906559"/>
          </a:xfrm>
          <a:prstGeom prst="rect">
            <a:avLst/>
          </a:prstGeom>
          <a:noFill/>
          <a:ln>
            <a:noFill/>
          </a:ln>
        </p:spPr>
      </p:pic>
      <p:pic>
        <p:nvPicPr>
          <p:cNvPr id="28" name="Picture 2" descr="See the source image">
            <a:extLst>
              <a:ext uri="{FF2B5EF4-FFF2-40B4-BE49-F238E27FC236}">
                <a16:creationId xmlns:a16="http://schemas.microsoft.com/office/drawing/2014/main" id="{D555710B-99D9-6BF3-95E8-5B5FBB1125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1707" y="2415383"/>
            <a:ext cx="937655" cy="93765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p:cNvCxnSpPr/>
          <p:nvPr/>
        </p:nvCxnSpPr>
        <p:spPr>
          <a:xfrm>
            <a:off x="1573161" y="2000955"/>
            <a:ext cx="10618839" cy="0"/>
          </a:xfrm>
          <a:prstGeom prst="line">
            <a:avLst/>
          </a:prstGeom>
          <a:ln w="57150">
            <a:solidFill>
              <a:srgbClr val="00B0F0"/>
            </a:solidFill>
          </a:ln>
          <a:effectLst>
            <a:outerShdw blurRad="50800" dist="127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8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209D77-D640-EC1F-4886-98AB41E6DFE9}"/>
              </a:ext>
            </a:extLst>
          </p:cNvPr>
          <p:cNvSpPr txBox="1"/>
          <p:nvPr/>
        </p:nvSpPr>
        <p:spPr>
          <a:xfrm>
            <a:off x="2087418" y="0"/>
            <a:ext cx="609600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ADDITIONAL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SUPPORT SOURCES</a:t>
            </a:r>
          </a:p>
        </p:txBody>
      </p:sp>
      <p:sp>
        <p:nvSpPr>
          <p:cNvPr id="10" name="TextBox 9">
            <a:extLst>
              <a:ext uri="{FF2B5EF4-FFF2-40B4-BE49-F238E27FC236}">
                <a16:creationId xmlns:a16="http://schemas.microsoft.com/office/drawing/2014/main" id="{D8E52E1C-3B99-B12B-D240-DE622F007274}"/>
              </a:ext>
            </a:extLst>
          </p:cNvPr>
          <p:cNvSpPr txBox="1"/>
          <p:nvPr/>
        </p:nvSpPr>
        <p:spPr>
          <a:xfrm>
            <a:off x="693342" y="1714526"/>
            <a:ext cx="7788431" cy="5109091"/>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white"/>
                </a:solidFill>
                <a:effectLst/>
                <a:uLnTx/>
                <a:uFillTx/>
                <a:latin typeface="Calibri" panose="020F0502020204030204"/>
              </a:rPr>
              <a:t>Military Family Live Counselor (MFLC)</a:t>
            </a:r>
          </a:p>
          <a:p>
            <a:pPr marL="914400" lvl="1" indent="-457200">
              <a:spcAft>
                <a:spcPts val="1200"/>
              </a:spcAft>
              <a:buFont typeface="Wingdings" panose="05000000000000000000" pitchFamily="2" charset="2"/>
              <a:buChar char="§"/>
              <a:defRPr/>
            </a:pPr>
            <a:r>
              <a:rPr lang="en-US" b="1" dirty="0">
                <a:solidFill>
                  <a:prstClr val="white"/>
                </a:solidFill>
                <a:latin typeface="Calibri" panose="020F0502020204030204"/>
              </a:rPr>
              <a:t>719-342-9572</a:t>
            </a:r>
            <a:endParaRPr kumimoji="0" lang="en-US" b="1" i="0" u="none" strike="noStrike" kern="1200" cap="none" spc="0" normalizeH="0" baseline="0" noProof="0" dirty="0">
              <a:ln>
                <a:noFill/>
              </a:ln>
              <a:solidFill>
                <a:prstClr val="white"/>
              </a:solidFill>
              <a:effectLst/>
              <a:uLnTx/>
              <a:uFillTx/>
              <a:latin typeface="Calibri" panose="020F0502020204030204"/>
            </a:endParaRP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b="1" i="0" u="none" strike="noStrike" kern="1200" cap="none" spc="0" normalizeH="0" baseline="0" noProof="0" dirty="0" err="1">
                <a:ln>
                  <a:noFill/>
                </a:ln>
                <a:solidFill>
                  <a:prstClr val="white"/>
                </a:solidFill>
                <a:effectLst/>
                <a:uLnTx/>
                <a:uFillTx/>
                <a:latin typeface="Calibri" panose="020F0502020204030204"/>
              </a:rPr>
              <a:t>MilitaryOne</a:t>
            </a:r>
            <a:r>
              <a:rPr lang="en-US" b="1" dirty="0">
                <a:solidFill>
                  <a:prstClr val="white"/>
                </a:solidFill>
                <a:latin typeface="Calibri" panose="020F0502020204030204"/>
              </a:rPr>
              <a:t>Source  - </a:t>
            </a:r>
            <a:r>
              <a:rPr lang="en-US" b="1" dirty="0">
                <a:solidFill>
                  <a:prstClr val="white"/>
                </a:solidFill>
                <a:latin typeface="Calibri" panose="020F0502020204030204"/>
                <a:hlinkClick r:id="rId3"/>
              </a:rPr>
              <a:t>www.militaryonesource.com</a:t>
            </a:r>
            <a:endParaRPr lang="en-US" b="1" dirty="0">
              <a:solidFill>
                <a:prstClr val="white"/>
              </a:solidFill>
              <a:latin typeface="Calibri" panose="020F0502020204030204"/>
            </a:endParaRPr>
          </a:p>
          <a:p>
            <a:pPr marL="914400" lvl="1" indent="-457200">
              <a:spcAft>
                <a:spcPts val="1200"/>
              </a:spcAft>
              <a:buFont typeface="Wingdings" panose="05000000000000000000" pitchFamily="2" charset="2"/>
              <a:buChar char="§"/>
              <a:defRPr/>
            </a:pPr>
            <a:r>
              <a:rPr lang="en-US" b="1" dirty="0">
                <a:solidFill>
                  <a:prstClr val="white"/>
                </a:solidFill>
                <a:latin typeface="Calibri" panose="020F0502020204030204"/>
              </a:rPr>
              <a:t>1-800-342-9647</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white"/>
                </a:solidFill>
                <a:effectLst/>
                <a:uLnTx/>
                <a:uFillTx/>
                <a:latin typeface="Calibri" panose="020F0502020204030204"/>
              </a:rPr>
              <a:t>Chaplain Services</a:t>
            </a:r>
          </a:p>
          <a:p>
            <a:pPr marL="914400" lvl="1" indent="-457200">
              <a:spcAft>
                <a:spcPts val="1200"/>
              </a:spcAft>
              <a:buFont typeface="Wingdings" panose="05000000000000000000" pitchFamily="2" charset="2"/>
              <a:buChar char="§"/>
              <a:defRPr/>
            </a:pPr>
            <a:r>
              <a:rPr lang="en-US" b="1" dirty="0">
                <a:solidFill>
                  <a:prstClr val="white"/>
                </a:solidFill>
                <a:latin typeface="Calibri" panose="020F0502020204030204"/>
              </a:rPr>
              <a:t>719-556-4442</a:t>
            </a:r>
            <a:endParaRPr kumimoji="0" lang="en-US" b="1" i="0" u="none" strike="noStrike" kern="1200" cap="none" spc="0" normalizeH="0" baseline="0" noProof="0" dirty="0">
              <a:ln>
                <a:noFill/>
              </a:ln>
              <a:solidFill>
                <a:prstClr val="white"/>
              </a:solidFill>
              <a:effectLst/>
              <a:uLnTx/>
              <a:uFillTx/>
              <a:latin typeface="Calibri" panose="020F0502020204030204"/>
            </a:endParaRPr>
          </a:p>
          <a:p>
            <a:pPr marL="457200" indent="-457200">
              <a:spcAft>
                <a:spcPts val="1200"/>
              </a:spcAft>
              <a:buFont typeface="Wingdings" panose="05000000000000000000" pitchFamily="2" charset="2"/>
              <a:buChar char="§"/>
              <a:defRPr/>
            </a:pPr>
            <a:r>
              <a:rPr lang="en-US" b="1" dirty="0">
                <a:solidFill>
                  <a:prstClr val="white"/>
                </a:solidFill>
              </a:rPr>
              <a:t>Sexual Assault and Prevention and Response </a:t>
            </a:r>
          </a:p>
          <a:p>
            <a:pPr marL="914400" lvl="1" indent="-457200">
              <a:spcAft>
                <a:spcPts val="1200"/>
              </a:spcAft>
              <a:buFont typeface="Wingdings" panose="05000000000000000000" pitchFamily="2" charset="2"/>
              <a:buChar char="§"/>
              <a:defRPr/>
            </a:pPr>
            <a:r>
              <a:rPr kumimoji="0" lang="en-US" b="1" i="0" u="none" strike="noStrike" kern="1200" cap="none" spc="0" normalizeH="0" baseline="0" noProof="0" dirty="0">
                <a:ln>
                  <a:noFill/>
                </a:ln>
                <a:solidFill>
                  <a:prstClr val="white"/>
                </a:solidFill>
                <a:effectLst/>
                <a:uLnTx/>
                <a:uFillTx/>
                <a:latin typeface="Calibri" panose="020F0502020204030204"/>
              </a:rPr>
              <a:t>719-556-7272</a:t>
            </a:r>
            <a:r>
              <a:rPr kumimoji="0" lang="en-US" b="1" i="0" u="none" strike="noStrike" kern="1200" cap="none" spc="0" normalizeH="0" noProof="0" dirty="0">
                <a:ln>
                  <a:noFill/>
                </a:ln>
                <a:solidFill>
                  <a:prstClr val="white"/>
                </a:solidFill>
                <a:effectLst/>
                <a:uLnTx/>
                <a:uFillTx/>
                <a:latin typeface="Calibri" panose="020F0502020204030204"/>
              </a:rPr>
              <a:t> </a:t>
            </a:r>
            <a:endParaRPr kumimoji="0" lang="en-US" b="1" i="0" u="none" strike="noStrike" kern="1200" cap="none" spc="0" normalizeH="0" baseline="0" noProof="0" dirty="0">
              <a:ln>
                <a:noFill/>
              </a:ln>
              <a:solidFill>
                <a:prstClr val="white"/>
              </a:solidFill>
              <a:effectLst/>
              <a:uLnTx/>
              <a:uFillTx/>
              <a:latin typeface="Calibri" panose="020F0502020204030204"/>
            </a:endParaRP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white"/>
                </a:solidFill>
                <a:effectLst/>
                <a:uLnTx/>
                <a:uFillTx/>
                <a:latin typeface="Calibri" panose="020F0502020204030204"/>
              </a:rPr>
              <a:t>Education Office</a:t>
            </a:r>
          </a:p>
          <a:p>
            <a:pPr marL="914400" lvl="1" indent="-457200">
              <a:spcAft>
                <a:spcPts val="1200"/>
              </a:spcAft>
              <a:buFont typeface="Wingdings" panose="05000000000000000000" pitchFamily="2" charset="2"/>
              <a:buChar char="§"/>
              <a:defRPr/>
            </a:pPr>
            <a:r>
              <a:rPr lang="en-US" b="1" dirty="0">
                <a:solidFill>
                  <a:prstClr val="white"/>
                </a:solidFill>
                <a:latin typeface="Calibri" panose="020F0502020204030204"/>
              </a:rPr>
              <a:t>719-556-4996</a:t>
            </a:r>
            <a:endParaRPr kumimoji="0" lang="en-US" b="1" i="0" u="none" strike="noStrike" kern="1200" cap="none" spc="0" normalizeH="0" baseline="0" noProof="0" dirty="0">
              <a:ln>
                <a:noFill/>
              </a:ln>
              <a:solidFill>
                <a:prstClr val="white"/>
              </a:solidFill>
              <a:effectLst/>
              <a:uLnTx/>
              <a:uFillTx/>
              <a:latin typeface="Calibri" panose="020F0502020204030204"/>
            </a:endParaRP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white"/>
                </a:solidFill>
                <a:effectLst/>
                <a:uLnTx/>
                <a:uFillTx/>
                <a:latin typeface="Calibri" panose="020F0502020204030204"/>
              </a:rPr>
              <a:t>Airman &amp; Family Readiness Center</a:t>
            </a:r>
          </a:p>
          <a:p>
            <a:pPr marL="914400" lvl="1" indent="-457200">
              <a:spcAft>
                <a:spcPts val="1200"/>
              </a:spcAft>
              <a:buFont typeface="Wingdings" panose="05000000000000000000" pitchFamily="2" charset="2"/>
              <a:buChar char="§"/>
              <a:defRPr/>
            </a:pPr>
            <a:r>
              <a:rPr lang="en-US" b="1" dirty="0">
                <a:solidFill>
                  <a:prstClr val="white"/>
                </a:solidFill>
                <a:latin typeface="Calibri" panose="020F0502020204030204"/>
              </a:rPr>
              <a:t>719-556-6141</a:t>
            </a:r>
            <a:endParaRPr kumimoji="0" lang="en-US"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53226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a:stretch>
        </a:blipFill>
        <a:effectLst/>
      </p:bgPr>
    </p:bg>
    <p:spTree>
      <p:nvGrpSpPr>
        <p:cNvPr id="1" name=""/>
        <p:cNvGrpSpPr/>
        <p:nvPr/>
      </p:nvGrpSpPr>
      <p:grpSpPr>
        <a:xfrm>
          <a:off x="0" y="0"/>
          <a:ext cx="0" cy="0"/>
          <a:chOff x="0" y="0"/>
          <a:chExt cx="0" cy="0"/>
        </a:xfrm>
      </p:grpSpPr>
      <p:sp>
        <p:nvSpPr>
          <p:cNvPr id="2" name="Rectangle 1"/>
          <p:cNvSpPr/>
          <p:nvPr/>
        </p:nvSpPr>
        <p:spPr>
          <a:xfrm>
            <a:off x="4158076" y="2074151"/>
            <a:ext cx="7129943"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Go to: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www.TAPevents.mil/Resources</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t>
            </a:r>
            <a:b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b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Calibri" panose="020F0502020204030204"/>
              </a:rPr>
              <a:t>2. S</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elect the </a:t>
            </a:r>
            <a:r>
              <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rPr>
              <a:t>Pre-Separation Counseling Resource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rPr>
              <a:t>    Guide.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3B0F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Download and save the Resource Guide on your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computer or email it</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to yourself if using 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 </a:t>
            </a:r>
            <a:r>
              <a:rPr kumimoji="0" lang="en-US" sz="2400" b="1" i="0" u="none" strike="noStrike" kern="1200" cap="none" spc="0" normalizeH="0" noProof="0" dirty="0">
                <a:ln>
                  <a:noFill/>
                </a:ln>
                <a:solidFill>
                  <a:prstClr val="white"/>
                </a:solidFill>
                <a:effectLst/>
                <a:uLnTx/>
                <a:uFillTx/>
                <a:latin typeface="Calibri" panose="020F0502020204030204"/>
                <a:ea typeface="+mn-ea"/>
                <a:cs typeface="+mn-cs"/>
              </a:rPr>
              <a:t>   government computer.</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158351" y="395582"/>
            <a:ext cx="7875297"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PRE-SEPARATION COUNSELING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RESOURCE GUIDE</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7" name="Rectangle 6">
            <a:extLst>
              <a:ext uri="{FF2B5EF4-FFF2-40B4-BE49-F238E27FC236}">
                <a16:creationId xmlns:a16="http://schemas.microsoft.com/office/drawing/2014/main" id="{60E1286D-97D2-4F9D-AFEC-5E4203B31724}"/>
              </a:ext>
            </a:extLst>
          </p:cNvPr>
          <p:cNvSpPr/>
          <p:nvPr/>
        </p:nvSpPr>
        <p:spPr>
          <a:xfrm rot="20985015">
            <a:off x="905223" y="2077501"/>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924C9F4-4195-439B-96CC-5033F5E5393C}"/>
              </a:ext>
            </a:extLst>
          </p:cNvPr>
          <p:cNvSpPr/>
          <p:nvPr/>
        </p:nvSpPr>
        <p:spPr>
          <a:xfrm rot="20985015">
            <a:off x="810610" y="1990480"/>
            <a:ext cx="2626690" cy="32793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614E8C7-1B93-4A70-95DE-835A1F491104}"/>
              </a:ext>
            </a:extLst>
          </p:cNvPr>
          <p:cNvSpPr txBox="1"/>
          <p:nvPr/>
        </p:nvSpPr>
        <p:spPr>
          <a:xfrm>
            <a:off x="1058280" y="5890478"/>
            <a:ext cx="10766942" cy="830997"/>
          </a:xfrm>
          <a:prstGeom prst="rect">
            <a:avLst/>
          </a:prstGeom>
          <a:noFill/>
        </p:spPr>
        <p:txBody>
          <a:bodyPr wrap="square" rtlCol="0">
            <a:spAutoFit/>
          </a:bodyPr>
          <a:lstStyle/>
          <a:p>
            <a:pPr algn="ctr"/>
            <a:r>
              <a:rPr lang="en-US" sz="2400" i="1" dirty="0">
                <a:solidFill>
                  <a:srgbClr val="FFFF00"/>
                </a:solidFill>
              </a:rPr>
              <a:t>NOTE:  The corresponding page of the Resource Guide (RG) will appear in </a:t>
            </a:r>
          </a:p>
          <a:p>
            <a:pPr algn="ctr"/>
            <a:r>
              <a:rPr lang="en-US" sz="2400" i="1" dirty="0">
                <a:solidFill>
                  <a:srgbClr val="FFFF00"/>
                </a:solidFill>
              </a:rPr>
              <a:t>the left, bottom corner of each slide in this brief. </a:t>
            </a:r>
          </a:p>
        </p:txBody>
      </p:sp>
      <p:cxnSp>
        <p:nvCxnSpPr>
          <p:cNvPr id="12" name="Straight Arrow Connector 11">
            <a:extLst>
              <a:ext uri="{FF2B5EF4-FFF2-40B4-BE49-F238E27FC236}">
                <a16:creationId xmlns:a16="http://schemas.microsoft.com/office/drawing/2014/main" id="{860B9F5F-56C7-4FFF-8367-DC12687BC2A1}"/>
              </a:ext>
            </a:extLst>
          </p:cNvPr>
          <p:cNvCxnSpPr>
            <a:cxnSpLocks/>
          </p:cNvCxnSpPr>
          <p:nvPr/>
        </p:nvCxnSpPr>
        <p:spPr>
          <a:xfrm flipH="1">
            <a:off x="1260551" y="6538912"/>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90D4F7B2-9D5B-4634-8B19-7A7E42541066}"/>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93</a:t>
            </a:r>
          </a:p>
        </p:txBody>
      </p:sp>
      <p:pic>
        <p:nvPicPr>
          <p:cNvPr id="9" name="Picture 8"/>
          <p:cNvPicPr>
            <a:picLocks noChangeAspect="1"/>
          </p:cNvPicPr>
          <p:nvPr/>
        </p:nvPicPr>
        <p:blipFill>
          <a:blip r:embed="rId5"/>
          <a:stretch>
            <a:fillRect/>
          </a:stretch>
        </p:blipFill>
        <p:spPr>
          <a:xfrm rot="20966238">
            <a:off x="720208" y="1977343"/>
            <a:ext cx="2597543" cy="3240604"/>
          </a:xfrm>
          <a:prstGeom prst="rect">
            <a:avLst/>
          </a:prstGeom>
        </p:spPr>
      </p:pic>
    </p:spTree>
    <p:extLst>
      <p:ext uri="{BB962C8B-B14F-4D97-AF65-F5344CB8AC3E}">
        <p14:creationId xmlns:p14="http://schemas.microsoft.com/office/powerpoint/2010/main" val="199243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18533" y="0"/>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1680519"/>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237469" y="576615"/>
            <a:ext cx="8723109" cy="6232475"/>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Know Your VA Benefits</a:t>
            </a:r>
          </a:p>
          <a:p>
            <a:pPr marL="1371600" lvl="0" indent="-1371600">
              <a:spcAft>
                <a:spcPts val="600"/>
              </a:spcAft>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	Plan for Health/Mental Care and Health Insurance</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lvl="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9" name="TextBox 8">
            <a:extLst>
              <a:ext uri="{FF2B5EF4-FFF2-40B4-BE49-F238E27FC236}">
                <a16:creationId xmlns:a16="http://schemas.microsoft.com/office/drawing/2014/main" id="{FCE58FAC-4FF8-42ED-A2DC-47D51732D04E}"/>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24</a:t>
            </a:r>
          </a:p>
        </p:txBody>
      </p:sp>
    </p:spTree>
    <p:extLst>
      <p:ext uri="{BB962C8B-B14F-4D97-AF65-F5344CB8AC3E}">
        <p14:creationId xmlns:p14="http://schemas.microsoft.com/office/powerpoint/2010/main" val="42528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FC9D075-8FB8-45C5-A190-DAF4621A993C}"/>
              </a:ext>
            </a:extLst>
          </p:cNvPr>
          <p:cNvPicPr>
            <a:picLocks noChangeAspect="1"/>
          </p:cNvPicPr>
          <p:nvPr/>
        </p:nvPicPr>
        <p:blipFill>
          <a:blip r:embed="rId4"/>
          <a:stretch>
            <a:fillRect/>
          </a:stretch>
        </p:blipFill>
        <p:spPr>
          <a:xfrm>
            <a:off x="30625" y="21011"/>
            <a:ext cx="5553071" cy="6815977"/>
          </a:xfrm>
          <a:prstGeom prst="rect">
            <a:avLst/>
          </a:prstGeom>
        </p:spPr>
      </p:pic>
      <p:grpSp>
        <p:nvGrpSpPr>
          <p:cNvPr id="41" name="Group 40">
            <a:extLst>
              <a:ext uri="{FF2B5EF4-FFF2-40B4-BE49-F238E27FC236}">
                <a16:creationId xmlns:a16="http://schemas.microsoft.com/office/drawing/2014/main" id="{82E0A989-7926-4BC7-8D79-543EEB2F9A98}"/>
              </a:ext>
            </a:extLst>
          </p:cNvPr>
          <p:cNvGrpSpPr/>
          <p:nvPr/>
        </p:nvGrpSpPr>
        <p:grpSpPr>
          <a:xfrm>
            <a:off x="5556244" y="1543479"/>
            <a:ext cx="630584" cy="5046204"/>
            <a:chOff x="5556244" y="1543479"/>
            <a:chExt cx="630584" cy="5046204"/>
          </a:xfrm>
        </p:grpSpPr>
        <p:grpSp>
          <p:nvGrpSpPr>
            <p:cNvPr id="2" name="Group 1">
              <a:extLst>
                <a:ext uri="{FF2B5EF4-FFF2-40B4-BE49-F238E27FC236}">
                  <a16:creationId xmlns:a16="http://schemas.microsoft.com/office/drawing/2014/main" id="{FE081733-41E8-4228-88FE-1E46B8E8805E}"/>
                </a:ext>
              </a:extLst>
            </p:cNvPr>
            <p:cNvGrpSpPr/>
            <p:nvPr/>
          </p:nvGrpSpPr>
          <p:grpSpPr>
            <a:xfrm>
              <a:off x="5556245" y="2478743"/>
              <a:ext cx="625106" cy="594830"/>
              <a:chOff x="6282818" y="2883335"/>
              <a:chExt cx="723463" cy="675412"/>
            </a:xfrm>
            <a:effectLst>
              <a:outerShdw blurRad="50800" dist="38100" algn="l" rotWithShape="0">
                <a:prstClr val="black">
                  <a:alpha val="40000"/>
                </a:prstClr>
              </a:outerShdw>
            </a:effectLst>
          </p:grpSpPr>
          <p:sp>
            <p:nvSpPr>
              <p:cNvPr id="3" name="Oval 2">
                <a:extLst>
                  <a:ext uri="{FF2B5EF4-FFF2-40B4-BE49-F238E27FC236}">
                    <a16:creationId xmlns:a16="http://schemas.microsoft.com/office/drawing/2014/main" id="{D05A752C-6D79-47FC-A193-9C804BE0A81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4" name="Oval 3">
                <a:extLst>
                  <a:ext uri="{FF2B5EF4-FFF2-40B4-BE49-F238E27FC236}">
                    <a16:creationId xmlns:a16="http://schemas.microsoft.com/office/drawing/2014/main" id="{4B2ED2EF-62DB-40BB-A714-023FB2AFA81E}"/>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5" name="Rectangle 4">
              <a:extLst>
                <a:ext uri="{FF2B5EF4-FFF2-40B4-BE49-F238E27FC236}">
                  <a16:creationId xmlns:a16="http://schemas.microsoft.com/office/drawing/2014/main" id="{4B0802AC-736A-45E5-8E9E-98259782C607}"/>
                </a:ext>
              </a:extLst>
            </p:cNvPr>
            <p:cNvSpPr/>
            <p:nvPr/>
          </p:nvSpPr>
          <p:spPr>
            <a:xfrm>
              <a:off x="5614934" y="240437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2</a:t>
              </a:r>
            </a:p>
          </p:txBody>
        </p:sp>
        <p:grpSp>
          <p:nvGrpSpPr>
            <p:cNvPr id="6" name="Group 5">
              <a:extLst>
                <a:ext uri="{FF2B5EF4-FFF2-40B4-BE49-F238E27FC236}">
                  <a16:creationId xmlns:a16="http://schemas.microsoft.com/office/drawing/2014/main" id="{B2F5990D-42F2-4DAA-B882-D060EB7B293E}"/>
                </a:ext>
              </a:extLst>
            </p:cNvPr>
            <p:cNvGrpSpPr/>
            <p:nvPr/>
          </p:nvGrpSpPr>
          <p:grpSpPr>
            <a:xfrm>
              <a:off x="5561722" y="3323849"/>
              <a:ext cx="625106" cy="594830"/>
              <a:chOff x="6282818" y="2883335"/>
              <a:chExt cx="723463" cy="675412"/>
            </a:xfrm>
            <a:effectLst>
              <a:outerShdw blurRad="50800" dist="38100" algn="l" rotWithShape="0">
                <a:prstClr val="black">
                  <a:alpha val="40000"/>
                </a:prstClr>
              </a:outerShdw>
            </a:effectLst>
          </p:grpSpPr>
          <p:sp>
            <p:nvSpPr>
              <p:cNvPr id="7" name="Oval 6">
                <a:extLst>
                  <a:ext uri="{FF2B5EF4-FFF2-40B4-BE49-F238E27FC236}">
                    <a16:creationId xmlns:a16="http://schemas.microsoft.com/office/drawing/2014/main" id="{05D25760-D13A-4EE7-9AAF-954FBF192694}"/>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8" name="Oval 7">
                <a:extLst>
                  <a:ext uri="{FF2B5EF4-FFF2-40B4-BE49-F238E27FC236}">
                    <a16:creationId xmlns:a16="http://schemas.microsoft.com/office/drawing/2014/main" id="{6B0027F2-3D38-4229-A590-9DD772FE2564}"/>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9" name="Rectangle 8">
              <a:extLst>
                <a:ext uri="{FF2B5EF4-FFF2-40B4-BE49-F238E27FC236}">
                  <a16:creationId xmlns:a16="http://schemas.microsoft.com/office/drawing/2014/main" id="{CDB76A6F-1F8B-4FBC-A444-485D14C7F6CA}"/>
                </a:ext>
              </a:extLst>
            </p:cNvPr>
            <p:cNvSpPr/>
            <p:nvPr/>
          </p:nvSpPr>
          <p:spPr>
            <a:xfrm>
              <a:off x="5620411" y="3249476"/>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3</a:t>
              </a:r>
            </a:p>
          </p:txBody>
        </p:sp>
        <p:grpSp>
          <p:nvGrpSpPr>
            <p:cNvPr id="10" name="Group 9">
              <a:extLst>
                <a:ext uri="{FF2B5EF4-FFF2-40B4-BE49-F238E27FC236}">
                  <a16:creationId xmlns:a16="http://schemas.microsoft.com/office/drawing/2014/main" id="{F576D5F4-CBC7-47B5-A898-19400C4D9717}"/>
                </a:ext>
              </a:extLst>
            </p:cNvPr>
            <p:cNvGrpSpPr/>
            <p:nvPr/>
          </p:nvGrpSpPr>
          <p:grpSpPr>
            <a:xfrm>
              <a:off x="5556244" y="4193119"/>
              <a:ext cx="625106" cy="594830"/>
              <a:chOff x="6282818" y="2883335"/>
              <a:chExt cx="723463" cy="675412"/>
            </a:xfrm>
            <a:effectLst>
              <a:outerShdw blurRad="50800" dist="38100" algn="l" rotWithShape="0">
                <a:prstClr val="black">
                  <a:alpha val="40000"/>
                </a:prstClr>
              </a:outerShdw>
            </a:effectLst>
          </p:grpSpPr>
          <p:sp>
            <p:nvSpPr>
              <p:cNvPr id="11" name="Oval 10">
                <a:extLst>
                  <a:ext uri="{FF2B5EF4-FFF2-40B4-BE49-F238E27FC236}">
                    <a16:creationId xmlns:a16="http://schemas.microsoft.com/office/drawing/2014/main" id="{DAB2EF0A-B616-435D-9E45-C9F6959FF005}"/>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12" name="Oval 11">
                <a:extLst>
                  <a:ext uri="{FF2B5EF4-FFF2-40B4-BE49-F238E27FC236}">
                    <a16:creationId xmlns:a16="http://schemas.microsoft.com/office/drawing/2014/main" id="{30949FCB-3650-4605-A86E-1164EBA60639}"/>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13" name="Rectangle 12">
              <a:extLst>
                <a:ext uri="{FF2B5EF4-FFF2-40B4-BE49-F238E27FC236}">
                  <a16:creationId xmlns:a16="http://schemas.microsoft.com/office/drawing/2014/main" id="{6831643F-0181-43C4-A432-872831D824C5}"/>
                </a:ext>
              </a:extLst>
            </p:cNvPr>
            <p:cNvSpPr/>
            <p:nvPr/>
          </p:nvSpPr>
          <p:spPr>
            <a:xfrm>
              <a:off x="5588429" y="4118746"/>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4</a:t>
              </a:r>
            </a:p>
          </p:txBody>
        </p:sp>
        <p:grpSp>
          <p:nvGrpSpPr>
            <p:cNvPr id="14" name="Group 13">
              <a:extLst>
                <a:ext uri="{FF2B5EF4-FFF2-40B4-BE49-F238E27FC236}">
                  <a16:creationId xmlns:a16="http://schemas.microsoft.com/office/drawing/2014/main" id="{7085A6CD-1BD0-48A7-B372-7C488CDD44E2}"/>
                </a:ext>
              </a:extLst>
            </p:cNvPr>
            <p:cNvGrpSpPr/>
            <p:nvPr/>
          </p:nvGrpSpPr>
          <p:grpSpPr>
            <a:xfrm>
              <a:off x="5556245" y="5062389"/>
              <a:ext cx="625106" cy="594830"/>
              <a:chOff x="6282818" y="2883335"/>
              <a:chExt cx="723463" cy="675412"/>
            </a:xfrm>
            <a:effectLst>
              <a:outerShdw blurRad="50800" dist="38100" algn="l" rotWithShape="0">
                <a:prstClr val="black">
                  <a:alpha val="40000"/>
                </a:prstClr>
              </a:outerShdw>
            </a:effectLst>
          </p:grpSpPr>
          <p:sp>
            <p:nvSpPr>
              <p:cNvPr id="15" name="Oval 14">
                <a:extLst>
                  <a:ext uri="{FF2B5EF4-FFF2-40B4-BE49-F238E27FC236}">
                    <a16:creationId xmlns:a16="http://schemas.microsoft.com/office/drawing/2014/main" id="{92ADC9AA-3884-43D3-8238-EDD489A27997}"/>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16" name="Oval 15">
                <a:extLst>
                  <a:ext uri="{FF2B5EF4-FFF2-40B4-BE49-F238E27FC236}">
                    <a16:creationId xmlns:a16="http://schemas.microsoft.com/office/drawing/2014/main" id="{95644E59-2235-44C6-99FB-ADB35BA37D93}"/>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17" name="Rectangle 16">
              <a:extLst>
                <a:ext uri="{FF2B5EF4-FFF2-40B4-BE49-F238E27FC236}">
                  <a16:creationId xmlns:a16="http://schemas.microsoft.com/office/drawing/2014/main" id="{83466C30-61E8-4532-A327-D93FD38B9A40}"/>
                </a:ext>
              </a:extLst>
            </p:cNvPr>
            <p:cNvSpPr/>
            <p:nvPr/>
          </p:nvSpPr>
          <p:spPr>
            <a:xfrm>
              <a:off x="5614934" y="4988016"/>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5</a:t>
              </a:r>
            </a:p>
          </p:txBody>
        </p:sp>
        <p:grpSp>
          <p:nvGrpSpPr>
            <p:cNvPr id="18" name="Group 17">
              <a:extLst>
                <a:ext uri="{FF2B5EF4-FFF2-40B4-BE49-F238E27FC236}">
                  <a16:creationId xmlns:a16="http://schemas.microsoft.com/office/drawing/2014/main" id="{5365A214-B6CB-4DAB-82C8-CCA110E35274}"/>
                </a:ext>
              </a:extLst>
            </p:cNvPr>
            <p:cNvGrpSpPr/>
            <p:nvPr/>
          </p:nvGrpSpPr>
          <p:grpSpPr>
            <a:xfrm>
              <a:off x="5556245" y="5956170"/>
              <a:ext cx="625106" cy="594830"/>
              <a:chOff x="6282818" y="2883335"/>
              <a:chExt cx="723463" cy="675412"/>
            </a:xfrm>
            <a:effectLst>
              <a:outerShdw blurRad="50800" dist="38100" algn="l" rotWithShape="0">
                <a:prstClr val="black">
                  <a:alpha val="40000"/>
                </a:prstClr>
              </a:outerShdw>
            </a:effectLst>
          </p:grpSpPr>
          <p:sp>
            <p:nvSpPr>
              <p:cNvPr id="19" name="Oval 18">
                <a:extLst>
                  <a:ext uri="{FF2B5EF4-FFF2-40B4-BE49-F238E27FC236}">
                    <a16:creationId xmlns:a16="http://schemas.microsoft.com/office/drawing/2014/main" id="{14CFCA8F-1A91-4A68-88CA-FD91A9D2D1B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20" name="Oval 19">
                <a:extLst>
                  <a:ext uri="{FF2B5EF4-FFF2-40B4-BE49-F238E27FC236}">
                    <a16:creationId xmlns:a16="http://schemas.microsoft.com/office/drawing/2014/main" id="{22A5803C-316E-47CE-9566-F03B8A9D03A1}"/>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21" name="Rectangle 20">
              <a:extLst>
                <a:ext uri="{FF2B5EF4-FFF2-40B4-BE49-F238E27FC236}">
                  <a16:creationId xmlns:a16="http://schemas.microsoft.com/office/drawing/2014/main" id="{51CEACEF-EA8E-427C-AB98-83C053730A84}"/>
                </a:ext>
              </a:extLst>
            </p:cNvPr>
            <p:cNvSpPr/>
            <p:nvPr/>
          </p:nvSpPr>
          <p:spPr>
            <a:xfrm>
              <a:off x="5614934" y="5881797"/>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6</a:t>
              </a:r>
            </a:p>
          </p:txBody>
        </p:sp>
        <p:grpSp>
          <p:nvGrpSpPr>
            <p:cNvPr id="26" name="Group 25">
              <a:extLst>
                <a:ext uri="{FF2B5EF4-FFF2-40B4-BE49-F238E27FC236}">
                  <a16:creationId xmlns:a16="http://schemas.microsoft.com/office/drawing/2014/main" id="{65B36ACB-FA05-42C2-8C93-B9566D84EBE2}"/>
                </a:ext>
              </a:extLst>
            </p:cNvPr>
            <p:cNvGrpSpPr/>
            <p:nvPr/>
          </p:nvGrpSpPr>
          <p:grpSpPr>
            <a:xfrm>
              <a:off x="5557531" y="1617852"/>
              <a:ext cx="625106" cy="594830"/>
              <a:chOff x="6282818" y="2883335"/>
              <a:chExt cx="723463" cy="675412"/>
            </a:xfrm>
            <a:effectLst>
              <a:outerShdw blurRad="50800" dist="38100" algn="l" rotWithShape="0">
                <a:prstClr val="black">
                  <a:alpha val="40000"/>
                </a:prstClr>
              </a:outerShdw>
            </a:effectLst>
          </p:grpSpPr>
          <p:sp>
            <p:nvSpPr>
              <p:cNvPr id="27" name="Oval 26">
                <a:extLst>
                  <a:ext uri="{FF2B5EF4-FFF2-40B4-BE49-F238E27FC236}">
                    <a16:creationId xmlns:a16="http://schemas.microsoft.com/office/drawing/2014/main" id="{42A4539C-4421-4B30-BE46-681B73F85D5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sp>
            <p:nvSpPr>
              <p:cNvPr id="28" name="Oval 27">
                <a:extLst>
                  <a:ext uri="{FF2B5EF4-FFF2-40B4-BE49-F238E27FC236}">
                    <a16:creationId xmlns:a16="http://schemas.microsoft.com/office/drawing/2014/main" id="{C34B5CB2-A34D-4097-976C-649A110CD4B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pperplate Gothic Bold" panose="020E0705020206020404" pitchFamily="34" charset="0"/>
                </a:endParaRPr>
              </a:p>
            </p:txBody>
          </p:sp>
        </p:grpSp>
        <p:sp>
          <p:nvSpPr>
            <p:cNvPr id="29" name="Rectangle 28">
              <a:extLst>
                <a:ext uri="{FF2B5EF4-FFF2-40B4-BE49-F238E27FC236}">
                  <a16:creationId xmlns:a16="http://schemas.microsoft.com/office/drawing/2014/main" id="{8E7D29D4-3302-40F1-BA70-E5A5850A2CEF}"/>
                </a:ext>
              </a:extLst>
            </p:cNvPr>
            <p:cNvSpPr/>
            <p:nvPr/>
          </p:nvSpPr>
          <p:spPr>
            <a:xfrm>
              <a:off x="5616220" y="1543479"/>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pperplate Gothic Bold" panose="020E0705020206020404" pitchFamily="34" charset="0"/>
                </a:rPr>
                <a:t>1</a:t>
              </a:r>
            </a:p>
          </p:txBody>
        </p:sp>
      </p:grpSp>
      <p:sp>
        <p:nvSpPr>
          <p:cNvPr id="32" name="TextBox 31">
            <a:extLst>
              <a:ext uri="{FF2B5EF4-FFF2-40B4-BE49-F238E27FC236}">
                <a16:creationId xmlns:a16="http://schemas.microsoft.com/office/drawing/2014/main" id="{241F20CE-5E77-4EEA-9F26-E962F28A01A1}"/>
              </a:ext>
            </a:extLst>
          </p:cNvPr>
          <p:cNvSpPr txBox="1"/>
          <p:nvPr/>
        </p:nvSpPr>
        <p:spPr>
          <a:xfrm>
            <a:off x="657524" y="203969"/>
            <a:ext cx="3543416"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VA BENEFITS AND SERVICES</a:t>
            </a:r>
          </a:p>
        </p:txBody>
      </p:sp>
      <p:sp>
        <p:nvSpPr>
          <p:cNvPr id="35" name="TextBox 34">
            <a:extLst>
              <a:ext uri="{FF2B5EF4-FFF2-40B4-BE49-F238E27FC236}">
                <a16:creationId xmlns:a16="http://schemas.microsoft.com/office/drawing/2014/main" id="{C61B0307-55A2-4521-B0DD-6FF2D36F4CB0}"/>
              </a:ext>
            </a:extLst>
          </p:cNvPr>
          <p:cNvSpPr txBox="1"/>
          <p:nvPr/>
        </p:nvSpPr>
        <p:spPr>
          <a:xfrm>
            <a:off x="5431106" y="1507404"/>
            <a:ext cx="6388483" cy="5057667"/>
          </a:xfrm>
          <a:prstGeom prst="rect">
            <a:avLst/>
          </a:prstGeom>
          <a:noFill/>
        </p:spPr>
        <p:txBody>
          <a:bodyPr wrap="square" rtlCol="0">
            <a:spAutoFit/>
          </a:bodyPr>
          <a:lstStyle/>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Navigating the Journey</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Supporting Yourself and Your Family</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Getting Career Ready</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Finding a Place to Live</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Maintaining Your Health</a:t>
            </a:r>
          </a:p>
          <a:p>
            <a:pPr marR="0" lvl="2" algn="l" defTabSz="457200" rtl="0" eaLnBrk="1" fontAlgn="auto" latinLnBrk="0" hangingPunct="1">
              <a:lnSpc>
                <a:spcPct val="150000"/>
              </a:lnSpc>
              <a:spcBef>
                <a:spcPts val="0"/>
              </a:spcBef>
              <a:spcAft>
                <a:spcPts val="1800"/>
              </a:spcAft>
              <a:buClrTx/>
              <a:buSzTx/>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Connecting with Your Community</a:t>
            </a:r>
          </a:p>
        </p:txBody>
      </p:sp>
      <p:sp>
        <p:nvSpPr>
          <p:cNvPr id="36" name="TextBox 35">
            <a:extLst>
              <a:ext uri="{FF2B5EF4-FFF2-40B4-BE49-F238E27FC236}">
                <a16:creationId xmlns:a16="http://schemas.microsoft.com/office/drawing/2014/main" id="{53485AD1-CC82-425D-AEB3-B444CCB8AEB2}"/>
              </a:ext>
            </a:extLst>
          </p:cNvPr>
          <p:cNvSpPr txBox="1"/>
          <p:nvPr/>
        </p:nvSpPr>
        <p:spPr>
          <a:xfrm>
            <a:off x="5556244" y="339096"/>
            <a:ext cx="6601306"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VA Benefits Advisors </a:t>
            </a:r>
            <a:r>
              <a:rPr lang="en-US" sz="2800" dirty="0">
                <a:solidFill>
                  <a:prstClr val="white"/>
                </a:solidFill>
                <a:latin typeface="Calibri" panose="020F0502020204030204"/>
              </a:rPr>
              <a:t>discuss VA benefits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over 6 modules:</a:t>
            </a:r>
          </a:p>
        </p:txBody>
      </p:sp>
      <p:cxnSp>
        <p:nvCxnSpPr>
          <p:cNvPr id="38" name="Straight Connector 37">
            <a:extLst>
              <a:ext uri="{FF2B5EF4-FFF2-40B4-BE49-F238E27FC236}">
                <a16:creationId xmlns:a16="http://schemas.microsoft.com/office/drawing/2014/main" id="{65B8B9BA-675C-4F02-A193-B2C5F2E736D0}"/>
              </a:ext>
            </a:extLst>
          </p:cNvPr>
          <p:cNvCxnSpPr>
            <a:cxnSpLocks/>
          </p:cNvCxnSpPr>
          <p:nvPr/>
        </p:nvCxnSpPr>
        <p:spPr>
          <a:xfrm>
            <a:off x="5614934" y="1311803"/>
            <a:ext cx="5433392" cy="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BBABEA4-5D65-4DE3-B7B4-4F38646CEED3}"/>
              </a:ext>
            </a:extLst>
          </p:cNvPr>
          <p:cNvPicPr>
            <a:picLocks noChangeAspect="1"/>
          </p:cNvPicPr>
          <p:nvPr/>
        </p:nvPicPr>
        <p:blipFill>
          <a:blip r:embed="rId5"/>
          <a:stretch>
            <a:fillRect/>
          </a:stretch>
        </p:blipFill>
        <p:spPr>
          <a:xfrm rot="21039923">
            <a:off x="498834" y="4029315"/>
            <a:ext cx="4391790" cy="1917403"/>
          </a:xfrm>
          <a:prstGeom prst="rect">
            <a:avLst/>
          </a:prstGeom>
          <a:ln>
            <a:solidFill>
              <a:schemeClr val="bg1">
                <a:lumMod val="75000"/>
              </a:schemeClr>
            </a:solidFill>
          </a:ln>
          <a:effectLst>
            <a:outerShdw blurRad="88900" dist="292100" dir="2220000" sx="102000" sy="102000" algn="tl" rotWithShape="0">
              <a:prstClr val="black">
                <a:alpha val="40000"/>
              </a:prstClr>
            </a:outerShdw>
          </a:effectLst>
          <a:scene3d>
            <a:camera prst="orthographicFront"/>
            <a:lightRig rig="threePt" dir="t"/>
          </a:scene3d>
          <a:sp3d>
            <a:bevelT w="165100" prst="coolSlant"/>
          </a:sp3d>
        </p:spPr>
      </p:pic>
      <p:sp>
        <p:nvSpPr>
          <p:cNvPr id="39" name="TextBox 38">
            <a:extLst>
              <a:ext uri="{FF2B5EF4-FFF2-40B4-BE49-F238E27FC236}">
                <a16:creationId xmlns:a16="http://schemas.microsoft.com/office/drawing/2014/main" id="{075099C4-4F2A-488F-9D19-283F7021FD73}"/>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24</a:t>
            </a:r>
          </a:p>
        </p:txBody>
      </p:sp>
    </p:spTree>
    <p:extLst>
      <p:ext uri="{BB962C8B-B14F-4D97-AF65-F5344CB8AC3E}">
        <p14:creationId xmlns:p14="http://schemas.microsoft.com/office/powerpoint/2010/main" val="2901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7DEF48-6C7A-46E0-837D-7EF47861BE26}"/>
              </a:ext>
            </a:extLst>
          </p:cNvPr>
          <p:cNvPicPr>
            <a:picLocks noChangeAspect="1"/>
          </p:cNvPicPr>
          <p:nvPr/>
        </p:nvPicPr>
        <p:blipFill>
          <a:blip r:embed="rId4"/>
          <a:stretch>
            <a:fillRect/>
          </a:stretch>
        </p:blipFill>
        <p:spPr>
          <a:xfrm flipH="1">
            <a:off x="5962260" y="2032881"/>
            <a:ext cx="530892" cy="4825119"/>
          </a:xfrm>
          <a:prstGeom prst="rect">
            <a:avLst/>
          </a:prstGeom>
        </p:spPr>
      </p:pic>
      <p:sp>
        <p:nvSpPr>
          <p:cNvPr id="10" name="TextBox 9">
            <a:extLst>
              <a:ext uri="{FF2B5EF4-FFF2-40B4-BE49-F238E27FC236}">
                <a16:creationId xmlns:a16="http://schemas.microsoft.com/office/drawing/2014/main" id="{C8D02F7D-617C-4E68-9943-B02E1C25238A}"/>
              </a:ext>
            </a:extLst>
          </p:cNvPr>
          <p:cNvSpPr txBox="1"/>
          <p:nvPr/>
        </p:nvSpPr>
        <p:spPr>
          <a:xfrm>
            <a:off x="6664379" y="2256213"/>
            <a:ext cx="5366754" cy="4493538"/>
          </a:xfrm>
          <a:prstGeom prst="rect">
            <a:avLst/>
          </a:prstGeom>
          <a:noFill/>
        </p:spPr>
        <p:txBody>
          <a:bodyPr wrap="square" rtlCol="0">
            <a:spAutoFit/>
          </a:bodyPr>
          <a:lstStyle/>
          <a:p>
            <a:pPr marL="342900" indent="-342900">
              <a:spcAft>
                <a:spcPts val="600"/>
              </a:spcAft>
              <a:buFont typeface="Wingdings" panose="05000000000000000000" pitchFamily="2" charset="2"/>
              <a:buChar char="§"/>
              <a:defRPr/>
            </a:pPr>
            <a:r>
              <a:rPr lang="en-US" sz="2400" dirty="0">
                <a:solidFill>
                  <a:prstClr val="white"/>
                </a:solidFill>
              </a:rPr>
              <a:t>VA Education Benefits </a:t>
            </a:r>
          </a:p>
          <a:p>
            <a:pPr marL="800100" lvl="1" indent="-342900">
              <a:spcAft>
                <a:spcPts val="1200"/>
              </a:spcAft>
              <a:buFont typeface="Wingdings" panose="05000000000000000000" pitchFamily="2" charset="2"/>
              <a:buChar char="§"/>
              <a:defRPr/>
            </a:pPr>
            <a:r>
              <a:rPr lang="en-US" sz="2400" dirty="0">
                <a:solidFill>
                  <a:prstClr val="white"/>
                </a:solidFill>
              </a:rPr>
              <a:t> Transfer GI Bill</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Veteran Readiness &amp; Employment (VR&amp;E)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Home Loan Guarantee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Life Insurance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noProof="0" dirty="0">
                <a:solidFill>
                  <a:prstClr val="white"/>
                </a:solidFill>
                <a:latin typeface="Calibri" panose="020F0502020204030204"/>
              </a:rPr>
              <a:t>State VA Offices</a:t>
            </a:r>
            <a:endParaRPr kumimoji="0" lang="en-US" sz="2400" i="0" u="none" strike="noStrike" kern="1200" cap="none" spc="0" normalizeH="0" baseline="0" noProof="0" dirty="0">
              <a:ln>
                <a:noFill/>
              </a:ln>
              <a:solidFill>
                <a:prstClr val="white"/>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Vet Centers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prstClr val="white"/>
                </a:solidFill>
                <a:latin typeface="Calibri" panose="020F0502020204030204"/>
              </a:rPr>
              <a:t>VA Solid Start</a:t>
            </a:r>
            <a:endParaRPr kumimoji="0" lang="en-US" sz="2400" i="0" u="none" strike="noStrike" kern="1200" cap="none" spc="0" normalizeH="0" baseline="0" noProof="0" dirty="0">
              <a:ln>
                <a:noFill/>
              </a:ln>
              <a:solidFill>
                <a:prstClr val="white"/>
              </a:solidFill>
              <a:effectLst/>
              <a:uLnTx/>
              <a:uFillTx/>
              <a:latin typeface="Calibri" panose="020F0502020204030204"/>
            </a:endParaRPr>
          </a:p>
        </p:txBody>
      </p:sp>
      <p:sp>
        <p:nvSpPr>
          <p:cNvPr id="14" name="TextBox 13">
            <a:extLst>
              <a:ext uri="{FF2B5EF4-FFF2-40B4-BE49-F238E27FC236}">
                <a16:creationId xmlns:a16="http://schemas.microsoft.com/office/drawing/2014/main" id="{81815F1F-9125-46E1-90DB-CDB8970ED5BF}"/>
              </a:ext>
            </a:extLst>
          </p:cNvPr>
          <p:cNvSpPr txBox="1"/>
          <p:nvPr/>
        </p:nvSpPr>
        <p:spPr>
          <a:xfrm>
            <a:off x="85778" y="6367604"/>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25</a:t>
            </a:r>
          </a:p>
        </p:txBody>
      </p:sp>
      <p:sp>
        <p:nvSpPr>
          <p:cNvPr id="11" name="TextBox 10">
            <a:extLst>
              <a:ext uri="{FF2B5EF4-FFF2-40B4-BE49-F238E27FC236}">
                <a16:creationId xmlns:a16="http://schemas.microsoft.com/office/drawing/2014/main" id="{FCBC0A01-4748-4608-B55B-1B7DF8957050}"/>
              </a:ext>
            </a:extLst>
          </p:cNvPr>
          <p:cNvSpPr txBox="1"/>
          <p:nvPr/>
        </p:nvSpPr>
        <p:spPr>
          <a:xfrm>
            <a:off x="4970225" y="239890"/>
            <a:ext cx="5440913"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VA Information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Resource guide</a:t>
            </a:r>
          </a:p>
        </p:txBody>
      </p:sp>
      <p:sp>
        <p:nvSpPr>
          <p:cNvPr id="12" name="TextBox 11">
            <a:extLst>
              <a:ext uri="{FF2B5EF4-FFF2-40B4-BE49-F238E27FC236}">
                <a16:creationId xmlns:a16="http://schemas.microsoft.com/office/drawing/2014/main" id="{A08B75C7-792A-404E-8E15-24404C0CF1C6}"/>
              </a:ext>
            </a:extLst>
          </p:cNvPr>
          <p:cNvSpPr txBox="1"/>
          <p:nvPr/>
        </p:nvSpPr>
        <p:spPr>
          <a:xfrm>
            <a:off x="832207" y="2602626"/>
            <a:ext cx="5044439" cy="401548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Disability </a:t>
            </a:r>
          </a:p>
          <a:p>
            <a:pPr marL="800100" lvl="1" indent="-342900">
              <a:spcAft>
                <a:spcPts val="1200"/>
              </a:spcAft>
              <a:buFont typeface="Wingdings" panose="05000000000000000000" pitchFamily="2" charset="2"/>
              <a:buChar char="§"/>
              <a:defRPr/>
            </a:pPr>
            <a:r>
              <a:rPr lang="en-US" sz="2400" dirty="0">
                <a:solidFill>
                  <a:prstClr val="white"/>
                </a:solidFill>
                <a:latin typeface="Calibri" panose="020F0502020204030204"/>
              </a:rPr>
              <a:t>Benefits Delivery at Discharge</a:t>
            </a:r>
            <a:endPar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Health Care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Women’s Health</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Transition Care Management (TCM)</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VA Mental Health Care</a:t>
            </a:r>
          </a:p>
          <a:p>
            <a:pPr marL="342900" indent="-342900">
              <a:spcAft>
                <a:spcPts val="1200"/>
              </a:spcAft>
              <a:buFont typeface="Wingdings" panose="05000000000000000000" pitchFamily="2" charset="2"/>
              <a:buChar char="§"/>
              <a:defRPr/>
            </a:pPr>
            <a:r>
              <a:rPr lang="en-US" sz="2400" dirty="0">
                <a:solidFill>
                  <a:prstClr val="white"/>
                </a:solidFill>
              </a:rPr>
              <a:t>Personalized Career Planning and Guidance (PCPG)</a:t>
            </a:r>
          </a:p>
        </p:txBody>
      </p:sp>
      <p:cxnSp>
        <p:nvCxnSpPr>
          <p:cNvPr id="36" name="Straight Connector 35">
            <a:extLst>
              <a:ext uri="{FF2B5EF4-FFF2-40B4-BE49-F238E27FC236}">
                <a16:creationId xmlns:a16="http://schemas.microsoft.com/office/drawing/2014/main" id="{E77C270E-2573-4D8C-9B42-14D692C5F88F}"/>
              </a:ext>
            </a:extLst>
          </p:cNvPr>
          <p:cNvCxnSpPr/>
          <p:nvPr/>
        </p:nvCxnSpPr>
        <p:spPr>
          <a:xfrm>
            <a:off x="-20319" y="2032881"/>
            <a:ext cx="12192000" cy="0"/>
          </a:xfrm>
          <a:prstGeom prst="line">
            <a:avLst/>
          </a:prstGeom>
          <a:ln w="57150">
            <a:solidFill>
              <a:srgbClr val="05A4EA"/>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D1732B58-5CDC-4201-AD59-31BD42260949}"/>
              </a:ext>
            </a:extLst>
          </p:cNvPr>
          <p:cNvPicPr>
            <a:picLocks noChangeAspect="1"/>
          </p:cNvPicPr>
          <p:nvPr/>
        </p:nvPicPr>
        <p:blipFill>
          <a:blip r:embed="rId5"/>
          <a:stretch>
            <a:fillRect/>
          </a:stretch>
        </p:blipFill>
        <p:spPr>
          <a:xfrm>
            <a:off x="85778" y="81773"/>
            <a:ext cx="2719765" cy="2388983"/>
          </a:xfrm>
          <a:prstGeom prst="rect">
            <a:avLst/>
          </a:prstGeom>
          <a:ln>
            <a:solidFill>
              <a:schemeClr val="tx1"/>
            </a:solidFill>
          </a:ln>
          <a:effectLst>
            <a:outerShdw blurRad="266700" dist="533400" dir="8940000" algn="ctr" rotWithShape="0">
              <a:srgbClr val="000000">
                <a:alpha val="43137"/>
              </a:srgbClr>
            </a:outerShdw>
          </a:effectLst>
        </p:spPr>
      </p:pic>
    </p:spTree>
    <p:extLst>
      <p:ext uri="{BB962C8B-B14F-4D97-AF65-F5344CB8AC3E}">
        <p14:creationId xmlns:p14="http://schemas.microsoft.com/office/powerpoint/2010/main" val="371301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A3D753-1B47-4AC3-8E02-A3DB8CA3186B}"/>
              </a:ext>
            </a:extLst>
          </p:cNvPr>
          <p:cNvGrpSpPr/>
          <p:nvPr/>
        </p:nvGrpSpPr>
        <p:grpSpPr>
          <a:xfrm>
            <a:off x="286672" y="1885992"/>
            <a:ext cx="11430106" cy="3979148"/>
            <a:chOff x="295003" y="1439426"/>
            <a:chExt cx="11430106" cy="3979148"/>
          </a:xfrm>
        </p:grpSpPr>
        <p:sp>
          <p:nvSpPr>
            <p:cNvPr id="9" name="Parallelogram 8"/>
            <p:cNvSpPr/>
            <p:nvPr/>
          </p:nvSpPr>
          <p:spPr>
            <a:xfrm>
              <a:off x="756663" y="1439426"/>
              <a:ext cx="10968446" cy="3979148"/>
            </a:xfrm>
            <a:prstGeom prst="parallelogram">
              <a:avLst>
                <a:gd name="adj" fmla="val 68"/>
              </a:avLst>
            </a:prstGeom>
            <a:solidFill>
              <a:schemeClr val="bg1">
                <a:lumMod val="85000"/>
              </a:schemeClr>
            </a:solidFill>
            <a:ln>
              <a:noFill/>
            </a:ln>
            <a:effectLst>
              <a:outerShdw blurRad="228600" dist="292100" dir="3840000" sx="105000" sy="105000" algn="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p:cNvSpPr/>
            <p:nvPr/>
          </p:nvSpPr>
          <p:spPr>
            <a:xfrm>
              <a:off x="319170" y="3081440"/>
              <a:ext cx="1841862" cy="554610"/>
            </a:xfrm>
            <a:prstGeom prst="parallelogram">
              <a:avLst/>
            </a:prstGeom>
            <a:solidFill>
              <a:schemeClr val="bg1"/>
            </a:solidFill>
            <a:ln>
              <a:noFill/>
            </a:ln>
            <a:effectLst>
              <a:outerShdw blurRad="50800" dist="38100" dir="2700000" sx="104000" sy="104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Who</a:t>
              </a:r>
              <a:endPar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sp>
          <p:nvSpPr>
            <p:cNvPr id="6" name="Parallelogram 5"/>
            <p:cNvSpPr/>
            <p:nvPr/>
          </p:nvSpPr>
          <p:spPr>
            <a:xfrm>
              <a:off x="319170" y="1758179"/>
              <a:ext cx="1841862" cy="554610"/>
            </a:xfrm>
            <a:prstGeom prst="parallelogram">
              <a:avLst/>
            </a:prstGeom>
            <a:solidFill>
              <a:schemeClr val="bg1"/>
            </a:solidFill>
            <a:ln>
              <a:noFill/>
            </a:ln>
            <a:effectLst>
              <a:outerShdw blurRad="50800" dist="38100" dir="2700000" sx="104000" sy="104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What</a:t>
              </a:r>
            </a:p>
          </p:txBody>
        </p:sp>
        <p:sp>
          <p:nvSpPr>
            <p:cNvPr id="8" name="Parallelogram 7"/>
            <p:cNvSpPr/>
            <p:nvPr/>
          </p:nvSpPr>
          <p:spPr>
            <a:xfrm>
              <a:off x="295003" y="4411539"/>
              <a:ext cx="1841862" cy="554610"/>
            </a:xfrm>
            <a:prstGeom prst="parallelogram">
              <a:avLst/>
            </a:prstGeom>
            <a:solidFill>
              <a:schemeClr val="bg1"/>
            </a:solidFill>
            <a:ln>
              <a:noFill/>
            </a:ln>
            <a:effectLst>
              <a:outerShdw blurRad="50800" dist="38100" dir="2700000" sx="103000" sy="103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How</a:t>
              </a:r>
              <a:endParaRPr kumimoji="0" lang="en-US" sz="1800" b="0"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endParaRPr>
            </a:p>
          </p:txBody>
        </p:sp>
        <p:sp>
          <p:nvSpPr>
            <p:cNvPr id="5" name="Rectangle 4"/>
            <p:cNvSpPr/>
            <p:nvPr/>
          </p:nvSpPr>
          <p:spPr>
            <a:xfrm>
              <a:off x="2308533" y="1758179"/>
              <a:ext cx="9276663" cy="32316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Benefits Delivery at Discharge (BDD)  provides VA disability compensation (pay) from day of discharge.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Service members meeting</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the requirements</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 begin the BDD</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claim process </a:t>
              </a:r>
              <a:r>
                <a:rPr kumimoji="0" lang="en-US" sz="2400" b="1" i="0" strike="noStrike" kern="1200" cap="none" spc="0" normalizeH="0" noProof="0" dirty="0">
                  <a:ln>
                    <a:noFill/>
                  </a:ln>
                  <a:solidFill>
                    <a:prstClr val="black"/>
                  </a:solidFill>
                  <a:effectLst/>
                  <a:uLnTx/>
                  <a:uFillTx/>
                  <a:latin typeface="Calibri" panose="020F0502020204030204"/>
                  <a:ea typeface="+mn-ea"/>
                  <a:cs typeface="+mn-cs"/>
                </a:rPr>
                <a:t>within 180 – 90 days from discharge.</a:t>
              </a:r>
            </a:p>
            <a:p>
              <a:pPr marL="0" marR="0" lvl="0" indent="0" algn="l" defTabSz="457200" rtl="0" eaLnBrk="1" fontAlgn="auto" latinLnBrk="0" hangingPunct="1">
                <a:lnSpc>
                  <a:spcPct val="100000"/>
                </a:lnSpc>
                <a:spcBef>
                  <a:spcPts val="0"/>
                </a:spcBef>
                <a:spcAft>
                  <a:spcPts val="360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Meet with a</a:t>
              </a:r>
              <a:r>
                <a:rPr kumimoji="0" lang="en-US" sz="2400" i="0" u="none" strike="noStrike" kern="1200" cap="none" spc="0" normalizeH="0" noProof="0" dirty="0">
                  <a:ln>
                    <a:noFill/>
                  </a:ln>
                  <a:solidFill>
                    <a:prstClr val="black"/>
                  </a:solidFill>
                  <a:effectLst/>
                  <a:uLnTx/>
                  <a:uFillTx/>
                  <a:latin typeface="Calibri" panose="020F0502020204030204"/>
                  <a:ea typeface="+mn-ea"/>
                  <a:cs typeface="+mn-cs"/>
                </a:rPr>
                <a:t> VA Benefits Advisor to determine if this option is right for you.</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1"/>
          <p:cNvSpPr/>
          <p:nvPr/>
        </p:nvSpPr>
        <p:spPr>
          <a:xfrm>
            <a:off x="840445" y="272308"/>
            <a:ext cx="10322560" cy="1374735"/>
          </a:xfrm>
          <a:prstGeom prst="rect">
            <a:avLst/>
          </a:prstGeom>
        </p:spPr>
        <p:txBody>
          <a:bodyPr wrap="square">
            <a:spAutoFit/>
          </a:bodyPr>
          <a:lstStyle/>
          <a:p>
            <a:pPr marL="0" marR="0" lvl="0" indent="0" algn="l" defTabSz="457200" rtl="0" eaLnBrk="1" fontAlgn="auto" latinLnBrk="0" hangingPunct="1">
              <a:lnSpc>
                <a:spcPts val="5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VA DISABILITY BENEFITS: </a:t>
            </a:r>
          </a:p>
          <a:p>
            <a:pPr marL="0" marR="0" lvl="0" indent="0" algn="l" defTabSz="457200" rtl="0" eaLnBrk="1" fontAlgn="auto" latinLnBrk="0" hangingPunct="1">
              <a:lnSpc>
                <a:spcPts val="5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Benefits</a:t>
            </a:r>
            <a:r>
              <a:rPr kumimoji="0" lang="en-US" sz="4800" b="0" i="0"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Delivery at Discharge</a:t>
            </a:r>
            <a:endParaRPr kumimoji="0" lang="en-US" sz="4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13" name="TextBox 12">
            <a:extLst>
              <a:ext uri="{FF2B5EF4-FFF2-40B4-BE49-F238E27FC236}">
                <a16:creationId xmlns:a16="http://schemas.microsoft.com/office/drawing/2014/main" id="{3CB0D0D6-4734-4CF4-881C-B85E3796146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25</a:t>
            </a:r>
          </a:p>
        </p:txBody>
      </p:sp>
    </p:spTree>
    <p:extLst>
      <p:ext uri="{BB962C8B-B14F-4D97-AF65-F5344CB8AC3E}">
        <p14:creationId xmlns:p14="http://schemas.microsoft.com/office/powerpoint/2010/main" val="28383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3D86E4-0964-4484-8FF8-3C57A909933B}"/>
              </a:ext>
            </a:extLst>
          </p:cNvPr>
          <p:cNvPicPr>
            <a:picLocks noChangeAspect="1"/>
          </p:cNvPicPr>
          <p:nvPr/>
        </p:nvPicPr>
        <p:blipFill>
          <a:blip r:embed="rId4"/>
          <a:stretch>
            <a:fillRect/>
          </a:stretch>
        </p:blipFill>
        <p:spPr>
          <a:xfrm>
            <a:off x="33400" y="1114678"/>
            <a:ext cx="4869610" cy="5739037"/>
          </a:xfrm>
          <a:prstGeom prst="rect">
            <a:avLst/>
          </a:prstGeom>
        </p:spPr>
      </p:pic>
      <p:sp>
        <p:nvSpPr>
          <p:cNvPr id="3" name="Rectangle 2">
            <a:extLst>
              <a:ext uri="{FF2B5EF4-FFF2-40B4-BE49-F238E27FC236}">
                <a16:creationId xmlns:a16="http://schemas.microsoft.com/office/drawing/2014/main" id="{00AECB02-A5E2-4749-847E-6AC7B9ED41F0}"/>
              </a:ext>
            </a:extLst>
          </p:cNvPr>
          <p:cNvSpPr/>
          <p:nvPr/>
        </p:nvSpPr>
        <p:spPr>
          <a:xfrm>
            <a:off x="-537794" y="2264660"/>
            <a:ext cx="4922624" cy="5736399"/>
          </a:xfrm>
          <a:prstGeom prst="rect">
            <a:avLst/>
          </a:prstGeom>
          <a:solidFill>
            <a:srgbClr val="14335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381833" y="129475"/>
            <a:ext cx="10318292"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TRANSFER OF BENEFITS</a:t>
            </a:r>
          </a:p>
        </p:txBody>
      </p:sp>
      <p:sp>
        <p:nvSpPr>
          <p:cNvPr id="5" name="Round Diagonal Corner Rectangle 4"/>
          <p:cNvSpPr/>
          <p:nvPr/>
        </p:nvSpPr>
        <p:spPr>
          <a:xfrm>
            <a:off x="33399" y="1591686"/>
            <a:ext cx="4696868" cy="2305399"/>
          </a:xfrm>
          <a:prstGeom prst="round2DiagRect">
            <a:avLst/>
          </a:prstGeom>
          <a:solidFill>
            <a:schemeClr val="accent1">
              <a:lumMod val="40000"/>
              <a:lumOff val="60000"/>
            </a:schemeClr>
          </a:solidFill>
          <a:ln>
            <a:solidFill>
              <a:srgbClr val="052E47"/>
            </a:solidFill>
          </a:ln>
          <a:effectLst>
            <a:outerShdw blurRad="266700" dist="431800" dir="3300000" sx="107000" sy="107000" algn="t" rotWithShape="0">
              <a:schemeClr val="bg2">
                <a:lumMod val="25000"/>
                <a:alpha val="40000"/>
              </a:scheme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defRPr/>
            </a:pPr>
            <a:r>
              <a:rPr lang="en-US" sz="2400" b="1" dirty="0">
                <a:solidFill>
                  <a:schemeClr val="tx1"/>
                </a:solidFill>
              </a:rPr>
              <a:t>Failure to complete the obligated Service before separating may require any benefits used to be repaid.</a:t>
            </a:r>
          </a:p>
        </p:txBody>
      </p:sp>
      <p:sp>
        <p:nvSpPr>
          <p:cNvPr id="9" name="Rectangle 8">
            <a:extLst>
              <a:ext uri="{FF2B5EF4-FFF2-40B4-BE49-F238E27FC236}">
                <a16:creationId xmlns:a16="http://schemas.microsoft.com/office/drawing/2014/main" id="{23EFD9A2-993C-4430-ACAC-1E0C0F8463BE}"/>
              </a:ext>
            </a:extLst>
          </p:cNvPr>
          <p:cNvSpPr/>
          <p:nvPr/>
        </p:nvSpPr>
        <p:spPr>
          <a:xfrm>
            <a:off x="5237485" y="2311466"/>
            <a:ext cx="6639653"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Criteria for active-duty Service member to transfer Post-9/11 GI Bill </a:t>
            </a:r>
            <a:r>
              <a:rPr lang="en-US" sz="2800" noProof="0" dirty="0">
                <a:solidFill>
                  <a:prstClr val="white"/>
                </a:solidFill>
                <a:effectLst>
                  <a:outerShdw blurRad="38100" dist="38100" dir="2700000" algn="tl">
                    <a:srgbClr val="000000">
                      <a:alpha val="43137"/>
                    </a:srgbClr>
                  </a:outerShdw>
                </a:effectLst>
                <a:latin typeface="Calibri" panose="020F0502020204030204"/>
              </a:rPr>
              <a:t>b</a:t>
            </a: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enefits</a:t>
            </a:r>
          </a:p>
        </p:txBody>
      </p:sp>
      <p:sp>
        <p:nvSpPr>
          <p:cNvPr id="11" name="Parallelogram 10">
            <a:extLst>
              <a:ext uri="{FF2B5EF4-FFF2-40B4-BE49-F238E27FC236}">
                <a16:creationId xmlns:a16="http://schemas.microsoft.com/office/drawing/2014/main" id="{C1D4FC50-6065-4D50-90AD-CC8E71B73EE2}"/>
              </a:ext>
            </a:extLst>
          </p:cNvPr>
          <p:cNvSpPr/>
          <p:nvPr/>
        </p:nvSpPr>
        <p:spPr>
          <a:xfrm>
            <a:off x="4306301" y="4151346"/>
            <a:ext cx="2252382" cy="1405218"/>
          </a:xfrm>
          <a:prstGeom prst="parallelogram">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Served a minimum of 6 years</a:t>
            </a:r>
          </a:p>
        </p:txBody>
      </p:sp>
      <p:sp>
        <p:nvSpPr>
          <p:cNvPr id="12" name="Parallelogram 11">
            <a:extLst>
              <a:ext uri="{FF2B5EF4-FFF2-40B4-BE49-F238E27FC236}">
                <a16:creationId xmlns:a16="http://schemas.microsoft.com/office/drawing/2014/main" id="{753C554A-1F75-4761-9FCB-91516935B3A5}"/>
              </a:ext>
            </a:extLst>
          </p:cNvPr>
          <p:cNvSpPr/>
          <p:nvPr/>
        </p:nvSpPr>
        <p:spPr>
          <a:xfrm>
            <a:off x="7068551" y="4151346"/>
            <a:ext cx="2252382" cy="1405218"/>
          </a:xfrm>
          <a:prstGeom prst="parallelogram">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Agree to add 4 more years of Service</a:t>
            </a:r>
          </a:p>
        </p:txBody>
      </p:sp>
      <p:sp>
        <p:nvSpPr>
          <p:cNvPr id="13" name="Parallelogram 12">
            <a:extLst>
              <a:ext uri="{FF2B5EF4-FFF2-40B4-BE49-F238E27FC236}">
                <a16:creationId xmlns:a16="http://schemas.microsoft.com/office/drawing/2014/main" id="{84DE25F2-9892-4FC3-9347-4386D08AB88E}"/>
              </a:ext>
            </a:extLst>
          </p:cNvPr>
          <p:cNvSpPr/>
          <p:nvPr/>
        </p:nvSpPr>
        <p:spPr>
          <a:xfrm>
            <a:off x="9830801" y="4151346"/>
            <a:ext cx="2252382" cy="1405218"/>
          </a:xfrm>
          <a:prstGeom prst="parallelogram">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Recipient of benefits has enrolled in DEERS</a:t>
            </a:r>
          </a:p>
        </p:txBody>
      </p:sp>
      <p:sp>
        <p:nvSpPr>
          <p:cNvPr id="15" name="TextBox 14">
            <a:extLst>
              <a:ext uri="{FF2B5EF4-FFF2-40B4-BE49-F238E27FC236}">
                <a16:creationId xmlns:a16="http://schemas.microsoft.com/office/drawing/2014/main" id="{811A8D21-7D92-441B-AB3D-0F857C5F0A45}"/>
              </a:ext>
            </a:extLst>
          </p:cNvPr>
          <p:cNvSpPr txBox="1"/>
          <p:nvPr/>
        </p:nvSpPr>
        <p:spPr>
          <a:xfrm flipH="1">
            <a:off x="6285147" y="4623123"/>
            <a:ext cx="10569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AND</a:t>
            </a:r>
          </a:p>
        </p:txBody>
      </p:sp>
      <p:sp>
        <p:nvSpPr>
          <p:cNvPr id="16" name="TextBox 15">
            <a:extLst>
              <a:ext uri="{FF2B5EF4-FFF2-40B4-BE49-F238E27FC236}">
                <a16:creationId xmlns:a16="http://schemas.microsoft.com/office/drawing/2014/main" id="{C8EF3693-E2D2-4E69-951C-D682F485F2B0}"/>
              </a:ext>
            </a:extLst>
          </p:cNvPr>
          <p:cNvSpPr txBox="1"/>
          <p:nvPr/>
        </p:nvSpPr>
        <p:spPr>
          <a:xfrm flipH="1">
            <a:off x="9047397" y="4623123"/>
            <a:ext cx="10569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AND</a:t>
            </a:r>
          </a:p>
        </p:txBody>
      </p:sp>
      <p:cxnSp>
        <p:nvCxnSpPr>
          <p:cNvPr id="19" name="Straight Connector 18">
            <a:extLst>
              <a:ext uri="{FF2B5EF4-FFF2-40B4-BE49-F238E27FC236}">
                <a16:creationId xmlns:a16="http://schemas.microsoft.com/office/drawing/2014/main" id="{12B1D09B-66DC-4A74-B018-98761BD8C0E6}"/>
              </a:ext>
            </a:extLst>
          </p:cNvPr>
          <p:cNvCxnSpPr>
            <a:cxnSpLocks/>
          </p:cNvCxnSpPr>
          <p:nvPr/>
        </p:nvCxnSpPr>
        <p:spPr>
          <a:xfrm>
            <a:off x="0" y="1114679"/>
            <a:ext cx="12192000" cy="0"/>
          </a:xfrm>
          <a:prstGeom prst="line">
            <a:avLst/>
          </a:prstGeom>
          <a:ln w="76200">
            <a:solidFill>
              <a:srgbClr val="0575A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5EEBEF2-20A0-4CBF-881F-CB60ECD5620C}"/>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30</a:t>
            </a:r>
          </a:p>
        </p:txBody>
      </p:sp>
    </p:spTree>
    <p:extLst>
      <p:ext uri="{BB962C8B-B14F-4D97-AF65-F5344CB8AC3E}">
        <p14:creationId xmlns:p14="http://schemas.microsoft.com/office/powerpoint/2010/main" val="223512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13657" y="5447086"/>
            <a:ext cx="4539344" cy="539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74092" y="837468"/>
            <a:ext cx="584381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5400" dirty="0">
                <a:solidFill>
                  <a:prstClr val="white"/>
                </a:solidFill>
                <a:effectLst>
                  <a:outerShdw blurRad="38100" dist="38100" dir="2700000" algn="tl">
                    <a:srgbClr val="000000">
                      <a:alpha val="43137"/>
                    </a:srgbClr>
                  </a:outerShdw>
                </a:effectLst>
                <a:latin typeface="Franklin Gothic Demi" panose="020B0703020102020204" pitchFamily="34" charset="0"/>
              </a:rPr>
              <a:t>STATE VA OFFICES</a:t>
            </a: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3" name="TextBox 2"/>
          <p:cNvSpPr txBox="1"/>
          <p:nvPr/>
        </p:nvSpPr>
        <p:spPr>
          <a:xfrm>
            <a:off x="5118946" y="3215519"/>
            <a:ext cx="6912187" cy="2308324"/>
          </a:xfrm>
          <a:prstGeom prst="rect">
            <a:avLst/>
          </a:prstGeom>
          <a:noFill/>
        </p:spPr>
        <p:txBody>
          <a:bodyPr wrap="square" rtlCol="0">
            <a:spAutoFit/>
          </a:bodyPr>
          <a:lstStyle/>
          <a:p>
            <a:pPr marL="457200" lvl="0" indent="-457200">
              <a:lnSpc>
                <a:spcPct val="150000"/>
              </a:lnSpc>
              <a:buFont typeface="Wingdings" panose="05000000000000000000" pitchFamily="2" charset="2"/>
              <a:buChar char="§"/>
              <a:defRPr/>
            </a:pPr>
            <a:r>
              <a:rPr lang="en-US" sz="2400" dirty="0">
                <a:solidFill>
                  <a:prstClr val="white"/>
                </a:solidFill>
              </a:rPr>
              <a:t>Assist in identifying and accessing benefits after separation or retirement.</a:t>
            </a:r>
          </a:p>
          <a:p>
            <a:pPr marL="457200" lvl="0" indent="-457200">
              <a:lnSpc>
                <a:spcPct val="150000"/>
              </a:lnSpc>
              <a:buFont typeface="Wingdings" panose="05000000000000000000" pitchFamily="2" charset="2"/>
              <a:buChar char="§"/>
              <a:defRPr/>
            </a:pPr>
            <a:r>
              <a:rPr lang="en-US" sz="2400" dirty="0">
                <a:solidFill>
                  <a:prstClr val="white"/>
                </a:solidFill>
              </a:rPr>
              <a:t>Each state manages its own VA Office; therefore, each state’s level of assistance will vary.</a:t>
            </a:r>
            <a:endParaRPr kumimoji="0" lang="en-US" sz="2400" b="0" i="0" u="none" strike="noStrike" kern="1200" cap="none" spc="0" normalizeH="0" baseline="0" noProof="0" dirty="0">
              <a:ln>
                <a:noFill/>
              </a:ln>
              <a:solidFill>
                <a:prstClr val="white"/>
              </a:solidFill>
              <a:effectLst/>
              <a:uLnTx/>
              <a:uFillTx/>
              <a:latin typeface="Calibri" panose="020F0502020204030204"/>
            </a:endParaRPr>
          </a:p>
        </p:txBody>
      </p:sp>
      <p:sp>
        <p:nvSpPr>
          <p:cNvPr id="9" name="TextBox 8">
            <a:extLst>
              <a:ext uri="{FF2B5EF4-FFF2-40B4-BE49-F238E27FC236}">
                <a16:creationId xmlns:a16="http://schemas.microsoft.com/office/drawing/2014/main" id="{412D9E51-032E-47DF-9BB7-D07BDE2F617B}"/>
              </a:ext>
            </a:extLst>
          </p:cNvPr>
          <p:cNvSpPr txBox="1"/>
          <p:nvPr/>
        </p:nvSpPr>
        <p:spPr>
          <a:xfrm>
            <a:off x="105513" y="633926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35</a:t>
            </a:r>
          </a:p>
        </p:txBody>
      </p:sp>
      <p:pic>
        <p:nvPicPr>
          <p:cNvPr id="5" name="Picture 4"/>
          <p:cNvPicPr>
            <a:picLocks noChangeAspect="1"/>
          </p:cNvPicPr>
          <p:nvPr/>
        </p:nvPicPr>
        <p:blipFill rotWithShape="1">
          <a:blip r:embed="rId4"/>
          <a:srcRect l="1353" t="1438" r="1586" b="2169"/>
          <a:stretch/>
        </p:blipFill>
        <p:spPr>
          <a:xfrm>
            <a:off x="413657" y="2573257"/>
            <a:ext cx="4539344" cy="2873829"/>
          </a:xfrm>
          <a:prstGeom prst="rect">
            <a:avLst/>
          </a:prstGeom>
          <a:effectLst>
            <a:outerShdw blurRad="50800" dist="38100" dir="2700000" algn="tl" rotWithShape="0">
              <a:prstClr val="black">
                <a:alpha val="40000"/>
              </a:prstClr>
            </a:outerShdw>
          </a:effectLst>
        </p:spPr>
      </p:pic>
      <p:sp>
        <p:nvSpPr>
          <p:cNvPr id="7" name="Rectangle 6"/>
          <p:cNvSpPr/>
          <p:nvPr/>
        </p:nvSpPr>
        <p:spPr>
          <a:xfrm>
            <a:off x="945449" y="5523843"/>
            <a:ext cx="3475760" cy="369332"/>
          </a:xfrm>
          <a:prstGeom prst="rect">
            <a:avLst/>
          </a:prstGeom>
        </p:spPr>
        <p:txBody>
          <a:bodyPr wrap="none">
            <a:spAutoFit/>
          </a:bodyPr>
          <a:lstStyle/>
          <a:p>
            <a:r>
              <a:rPr lang="en-US" b="1" u="sng" dirty="0">
                <a:latin typeface="Calibri" panose="020F0502020204030204" pitchFamily="34" charset="0"/>
                <a:ea typeface="Calibri" panose="020F0502020204030204" pitchFamily="34" charset="0"/>
                <a:cs typeface="Times New Roman" panose="02020603050405020304" pitchFamily="18" charset="0"/>
                <a:hlinkClick r:id="rId5"/>
              </a:rPr>
              <a:t>https://www.va.gov/statedva.htm</a:t>
            </a:r>
            <a:endParaRPr lang="en-US" dirty="0"/>
          </a:p>
        </p:txBody>
      </p:sp>
    </p:spTree>
    <p:extLst>
      <p:ext uri="{BB962C8B-B14F-4D97-AF65-F5344CB8AC3E}">
        <p14:creationId xmlns:p14="http://schemas.microsoft.com/office/powerpoint/2010/main" val="313215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90101" y="881263"/>
            <a:ext cx="504748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VA SOLID START</a:t>
            </a:r>
          </a:p>
        </p:txBody>
      </p:sp>
      <p:sp>
        <p:nvSpPr>
          <p:cNvPr id="3" name="TextBox 2"/>
          <p:cNvSpPr txBox="1"/>
          <p:nvPr/>
        </p:nvSpPr>
        <p:spPr>
          <a:xfrm>
            <a:off x="5118946" y="2573257"/>
            <a:ext cx="6912187" cy="3970318"/>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Follow up phone calls from VA at 90, 180, 365 days after separation.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Reminder emails with links to resources.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Update contact information at VA.gov prior to separation/retirement.</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82E3FF3-9519-4E1A-A1AC-96C89C6DC538}"/>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5388"/>
                    </a14:imgEffect>
                    <a14:imgEffect>
                      <a14:saturation sat="47000"/>
                    </a14:imgEffect>
                  </a14:imgLayer>
                </a14:imgProps>
              </a:ext>
            </a:extLst>
          </a:blip>
          <a:stretch>
            <a:fillRect/>
          </a:stretch>
        </p:blipFill>
        <p:spPr>
          <a:xfrm>
            <a:off x="16934" y="617287"/>
            <a:ext cx="4486030" cy="6240714"/>
          </a:xfrm>
          <a:prstGeom prst="rect">
            <a:avLst/>
          </a:prstGeom>
          <a:gradFill>
            <a:gsLst>
              <a:gs pos="5000">
                <a:schemeClr val="accent5">
                  <a:lumMod val="40000"/>
                  <a:lumOff val="60000"/>
                  <a:alpha val="0"/>
                </a:schemeClr>
              </a:gs>
              <a:gs pos="59000">
                <a:srgbClr val="1E3D58"/>
              </a:gs>
              <a:gs pos="100000">
                <a:schemeClr val="accent5">
                  <a:lumMod val="60000"/>
                </a:schemeClr>
              </a:gs>
            </a:gsLst>
            <a:path path="shape">
              <a:fillToRect l="50000" t="50000" r="50000" b="50000"/>
            </a:path>
          </a:gradFill>
          <a:ln>
            <a:solidFill>
              <a:schemeClr val="tx1"/>
            </a:solidFill>
          </a:ln>
          <a:effectLst>
            <a:outerShdw blurRad="368300" dist="355600" algn="l" rotWithShape="0">
              <a:prstClr val="black">
                <a:alpha val="40000"/>
              </a:prstClr>
            </a:outerShdw>
          </a:effectLst>
        </p:spPr>
      </p:pic>
      <p:sp>
        <p:nvSpPr>
          <p:cNvPr id="9" name="TextBox 8">
            <a:extLst>
              <a:ext uri="{FF2B5EF4-FFF2-40B4-BE49-F238E27FC236}">
                <a16:creationId xmlns:a16="http://schemas.microsoft.com/office/drawing/2014/main" id="{412D9E51-032E-47DF-9BB7-D07BDE2F617B}"/>
              </a:ext>
            </a:extLst>
          </p:cNvPr>
          <p:cNvSpPr txBox="1"/>
          <p:nvPr/>
        </p:nvSpPr>
        <p:spPr>
          <a:xfrm>
            <a:off x="105513" y="633926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35</a:t>
            </a:r>
          </a:p>
        </p:txBody>
      </p:sp>
    </p:spTree>
    <p:extLst>
      <p:ext uri="{BB962C8B-B14F-4D97-AF65-F5344CB8AC3E}">
        <p14:creationId xmlns:p14="http://schemas.microsoft.com/office/powerpoint/2010/main" val="172324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a:t>
            </a:r>
            <a:r>
              <a:rPr lang="en-US" sz="2400" b="1" dirty="0">
                <a:solidFill>
                  <a:prstClr val="black"/>
                </a:solidFill>
                <a:latin typeface="Calibri" panose="020F0502020204030204"/>
              </a:rPr>
              <a:t>contact information for their site VA Benefits Advisor(s).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148024" y="1110611"/>
            <a:ext cx="9895952"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latin typeface="Franklin Gothic Medium" panose="020B0603020102020204" pitchFamily="34" charset="0"/>
              </a:rPr>
              <a:t>VA BENEFITS ADVISOR(S)</a:t>
            </a:r>
            <a:endParaRPr kumimoji="0" lang="en-US" sz="48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15862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1902940"/>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88A9DA0D-A2B7-403C-AC1A-BAB142CB68AE}"/>
              </a:ext>
            </a:extLst>
          </p:cNvPr>
          <p:cNvSpPr txBox="1"/>
          <p:nvPr/>
        </p:nvSpPr>
        <p:spPr>
          <a:xfrm>
            <a:off x="2916191" y="298348"/>
            <a:ext cx="9278766"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STEP 4:</a:t>
            </a:r>
            <a:r>
              <a:rPr kumimoji="0" lang="en-US" sz="5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r>
              <a:rPr kumimoji="0" lang="en-US" sz="4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4" name="TextBox 13">
            <a:extLst>
              <a:ext uri="{FF2B5EF4-FFF2-40B4-BE49-F238E27FC236}">
                <a16:creationId xmlns:a16="http://schemas.microsoft.com/office/drawing/2014/main" id="{403CCA07-CAF7-43D1-9D69-823C12D9269B}"/>
              </a:ext>
            </a:extLst>
          </p:cNvPr>
          <p:cNvSpPr txBox="1"/>
          <p:nvPr/>
        </p:nvSpPr>
        <p:spPr>
          <a:xfrm>
            <a:off x="72622" y="6347180"/>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37</a:t>
            </a:r>
          </a:p>
        </p:txBody>
      </p:sp>
    </p:spTree>
    <p:extLst>
      <p:ext uri="{BB962C8B-B14F-4D97-AF65-F5344CB8AC3E}">
        <p14:creationId xmlns:p14="http://schemas.microsoft.com/office/powerpoint/2010/main" val="10317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2AAA5E2-B9D8-4DF5-8954-E1BE74855D79}"/>
              </a:ext>
            </a:extLst>
          </p:cNvPr>
          <p:cNvGrpSpPr/>
          <p:nvPr/>
        </p:nvGrpSpPr>
        <p:grpSpPr>
          <a:xfrm>
            <a:off x="-16317" y="3104154"/>
            <a:ext cx="12208316" cy="3734224"/>
            <a:chOff x="-2680812" y="6909577"/>
            <a:chExt cx="12208316" cy="3832974"/>
          </a:xfrm>
        </p:grpSpPr>
        <p:pic>
          <p:nvPicPr>
            <p:cNvPr id="61" name="Picture 60">
              <a:extLst>
                <a:ext uri="{FF2B5EF4-FFF2-40B4-BE49-F238E27FC236}">
                  <a16:creationId xmlns:a16="http://schemas.microsoft.com/office/drawing/2014/main" id="{6749DB39-5F0E-49AD-910E-CC3AB0849F82}"/>
                </a:ext>
              </a:extLst>
            </p:cNvPr>
            <p:cNvPicPr>
              <a:picLocks noChangeAspect="1"/>
            </p:cNvPicPr>
            <p:nvPr/>
          </p:nvPicPr>
          <p:blipFill>
            <a:blip r:embed="rId4"/>
            <a:stretch>
              <a:fillRect/>
            </a:stretch>
          </p:blipFill>
          <p:spPr>
            <a:xfrm>
              <a:off x="-2664496" y="6945941"/>
              <a:ext cx="12192000" cy="3796610"/>
            </a:xfrm>
            <a:prstGeom prst="rect">
              <a:avLst/>
            </a:prstGeom>
          </p:spPr>
        </p:pic>
        <p:sp>
          <p:nvSpPr>
            <p:cNvPr id="50" name="Rectangle 49">
              <a:extLst>
                <a:ext uri="{FF2B5EF4-FFF2-40B4-BE49-F238E27FC236}">
                  <a16:creationId xmlns:a16="http://schemas.microsoft.com/office/drawing/2014/main" id="{C3D93657-CFFC-41FD-9DE5-BF1E5567EEC5}"/>
                </a:ext>
              </a:extLst>
            </p:cNvPr>
            <p:cNvSpPr/>
            <p:nvPr/>
          </p:nvSpPr>
          <p:spPr>
            <a:xfrm>
              <a:off x="-2680812" y="6909577"/>
              <a:ext cx="12208316" cy="3832973"/>
            </a:xfrm>
            <a:prstGeom prst="rect">
              <a:avLst/>
            </a:prstGeom>
            <a:solidFill>
              <a:srgbClr val="16385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A7F02C7A-0061-4EA0-9EDD-E894C1233484}"/>
              </a:ext>
            </a:extLst>
          </p:cNvPr>
          <p:cNvSpPr/>
          <p:nvPr/>
        </p:nvSpPr>
        <p:spPr>
          <a:xfrm>
            <a:off x="509551" y="265424"/>
            <a:ext cx="10309907"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Required Health Assessments</a:t>
            </a:r>
          </a:p>
        </p:txBody>
      </p:sp>
      <p:grpSp>
        <p:nvGrpSpPr>
          <p:cNvPr id="11" name="Group 10">
            <a:extLst>
              <a:ext uri="{FF2B5EF4-FFF2-40B4-BE49-F238E27FC236}">
                <a16:creationId xmlns:a16="http://schemas.microsoft.com/office/drawing/2014/main" id="{CE2035A3-A9E5-4C1A-85F6-85353972D44F}"/>
              </a:ext>
            </a:extLst>
          </p:cNvPr>
          <p:cNvGrpSpPr/>
          <p:nvPr/>
        </p:nvGrpSpPr>
        <p:grpSpPr>
          <a:xfrm rot="10800000">
            <a:off x="10486594" y="390894"/>
            <a:ext cx="1717588" cy="494271"/>
            <a:chOff x="1594022" y="1248032"/>
            <a:chExt cx="1717588" cy="494271"/>
          </a:xfrm>
        </p:grpSpPr>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403CCA07-CAF7-43D1-9D69-823C12D9269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37</a:t>
            </a:r>
          </a:p>
        </p:txBody>
      </p:sp>
      <p:cxnSp>
        <p:nvCxnSpPr>
          <p:cNvPr id="15" name="Straight Connector 14">
            <a:extLst>
              <a:ext uri="{FF2B5EF4-FFF2-40B4-BE49-F238E27FC236}">
                <a16:creationId xmlns:a16="http://schemas.microsoft.com/office/drawing/2014/main" id="{F8EAA3B2-9DC2-4A34-BBE5-5E07ADDD75EC}"/>
              </a:ext>
            </a:extLst>
          </p:cNvPr>
          <p:cNvCxnSpPr>
            <a:cxnSpLocks/>
          </p:cNvCxnSpPr>
          <p:nvPr/>
        </p:nvCxnSpPr>
        <p:spPr>
          <a:xfrm flipH="1">
            <a:off x="0" y="1856601"/>
            <a:ext cx="1219199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14CAB9-6478-4084-BB0F-62262E0F2838}"/>
              </a:ext>
            </a:extLst>
          </p:cNvPr>
          <p:cNvSpPr txBox="1"/>
          <p:nvPr/>
        </p:nvSpPr>
        <p:spPr>
          <a:xfrm>
            <a:off x="80190" y="1963238"/>
            <a:ext cx="3633522"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HISTORY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AND PHYSICAL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EXAMINATION (SHPE) </a:t>
            </a:r>
            <a:endParaRPr lang="en-US" sz="2000" dirty="0"/>
          </a:p>
        </p:txBody>
      </p:sp>
      <p:sp>
        <p:nvSpPr>
          <p:cNvPr id="19" name="TextBox 18">
            <a:extLst>
              <a:ext uri="{FF2B5EF4-FFF2-40B4-BE49-F238E27FC236}">
                <a16:creationId xmlns:a16="http://schemas.microsoft.com/office/drawing/2014/main" id="{B290E02F-00F8-4BD2-A900-B4CCE8E643DD}"/>
              </a:ext>
            </a:extLst>
          </p:cNvPr>
          <p:cNvSpPr txBox="1"/>
          <p:nvPr/>
        </p:nvSpPr>
        <p:spPr>
          <a:xfrm>
            <a:off x="4133115" y="2032045"/>
            <a:ext cx="367220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SEPARATION HEALTH ASSESSMENT (SHA)</a:t>
            </a:r>
          </a:p>
        </p:txBody>
      </p:sp>
      <p:sp>
        <p:nvSpPr>
          <p:cNvPr id="21" name="TextBox 20">
            <a:extLst>
              <a:ext uri="{FF2B5EF4-FFF2-40B4-BE49-F238E27FC236}">
                <a16:creationId xmlns:a16="http://schemas.microsoft.com/office/drawing/2014/main" id="{05827E21-ADA0-4FE5-8A1C-3FD177C5AA68}"/>
              </a:ext>
            </a:extLst>
          </p:cNvPr>
          <p:cNvSpPr txBox="1"/>
          <p:nvPr/>
        </p:nvSpPr>
        <p:spPr>
          <a:xfrm>
            <a:off x="8521262" y="2001272"/>
            <a:ext cx="322520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MENTAL</a:t>
            </a:r>
            <a:r>
              <a:rPr kumimoji="0" lang="en-US" sz="2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HEALTH ASSESSMENT</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(MHA)</a:t>
            </a:r>
          </a:p>
        </p:txBody>
      </p:sp>
      <p:cxnSp>
        <p:nvCxnSpPr>
          <p:cNvPr id="22" name="Straight Connector 21">
            <a:extLst>
              <a:ext uri="{FF2B5EF4-FFF2-40B4-BE49-F238E27FC236}">
                <a16:creationId xmlns:a16="http://schemas.microsoft.com/office/drawing/2014/main" id="{6F67C311-3FA5-4978-89F5-EC79C58D7A56}"/>
              </a:ext>
            </a:extLst>
          </p:cNvPr>
          <p:cNvCxnSpPr>
            <a:cxnSpLocks/>
          </p:cNvCxnSpPr>
          <p:nvPr/>
        </p:nvCxnSpPr>
        <p:spPr>
          <a:xfrm flipV="1">
            <a:off x="3876773" y="1842418"/>
            <a:ext cx="1" cy="400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E46626-3EAD-40C2-A5AD-9ADBD622A9CD}"/>
              </a:ext>
            </a:extLst>
          </p:cNvPr>
          <p:cNvCxnSpPr>
            <a:cxnSpLocks/>
          </p:cNvCxnSpPr>
          <p:nvPr/>
        </p:nvCxnSpPr>
        <p:spPr>
          <a:xfrm flipV="1">
            <a:off x="8077275" y="1846396"/>
            <a:ext cx="1" cy="4009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F05209-8E12-4C63-88AA-553ECC461E0E}"/>
              </a:ext>
            </a:extLst>
          </p:cNvPr>
          <p:cNvCxnSpPr>
            <a:cxnSpLocks/>
          </p:cNvCxnSpPr>
          <p:nvPr/>
        </p:nvCxnSpPr>
        <p:spPr>
          <a:xfrm flipH="1">
            <a:off x="-1" y="3104154"/>
            <a:ext cx="12192001"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B1A87A0-8FAE-4D5D-A220-A01642816D51}"/>
              </a:ext>
            </a:extLst>
          </p:cNvPr>
          <p:cNvSpPr/>
          <p:nvPr/>
        </p:nvSpPr>
        <p:spPr>
          <a:xfrm>
            <a:off x="3431504" y="2058547"/>
            <a:ext cx="914400" cy="914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effectLst>
                  <a:outerShdw blurRad="38100" dist="38100" dir="2700000" algn="tl">
                    <a:srgbClr val="000000">
                      <a:alpha val="43137"/>
                    </a:srgbClr>
                  </a:outerShdw>
                </a:effectLst>
              </a:rPr>
              <a:t>OR</a:t>
            </a:r>
          </a:p>
        </p:txBody>
      </p:sp>
      <p:sp>
        <p:nvSpPr>
          <p:cNvPr id="30" name="Oval 29">
            <a:extLst>
              <a:ext uri="{FF2B5EF4-FFF2-40B4-BE49-F238E27FC236}">
                <a16:creationId xmlns:a16="http://schemas.microsoft.com/office/drawing/2014/main" id="{EBFF70C1-68ED-4C2C-8E1D-637FAE4BB50A}"/>
              </a:ext>
            </a:extLst>
          </p:cNvPr>
          <p:cNvSpPr/>
          <p:nvPr/>
        </p:nvSpPr>
        <p:spPr>
          <a:xfrm>
            <a:off x="7630722" y="2032045"/>
            <a:ext cx="914400" cy="914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38100" dist="38100" dir="2700000" algn="tl">
                    <a:srgbClr val="000000">
                      <a:alpha val="43137"/>
                    </a:srgbClr>
                  </a:outerShdw>
                </a:effectLst>
              </a:rPr>
              <a:t>AND</a:t>
            </a:r>
          </a:p>
        </p:txBody>
      </p:sp>
      <p:grpSp>
        <p:nvGrpSpPr>
          <p:cNvPr id="32" name="Group 31">
            <a:extLst>
              <a:ext uri="{FF2B5EF4-FFF2-40B4-BE49-F238E27FC236}">
                <a16:creationId xmlns:a16="http://schemas.microsoft.com/office/drawing/2014/main" id="{D76E7F70-BD49-434E-919F-F2364407EBC8}"/>
              </a:ext>
            </a:extLst>
          </p:cNvPr>
          <p:cNvGrpSpPr/>
          <p:nvPr/>
        </p:nvGrpSpPr>
        <p:grpSpPr>
          <a:xfrm>
            <a:off x="1907834" y="5073518"/>
            <a:ext cx="8198751" cy="1699125"/>
            <a:chOff x="4991395" y="5038839"/>
            <a:chExt cx="6973791" cy="1699125"/>
          </a:xfrm>
        </p:grpSpPr>
        <p:sp>
          <p:nvSpPr>
            <p:cNvPr id="33" name="Rounded Rectangle 5">
              <a:extLst>
                <a:ext uri="{FF2B5EF4-FFF2-40B4-BE49-F238E27FC236}">
                  <a16:creationId xmlns:a16="http://schemas.microsoft.com/office/drawing/2014/main" id="{80A73BF5-E1E3-47FA-BE63-16DE24CD7DF7}"/>
                </a:ext>
              </a:extLst>
            </p:cNvPr>
            <p:cNvSpPr/>
            <p:nvPr/>
          </p:nvSpPr>
          <p:spPr>
            <a:xfrm>
              <a:off x="4991395" y="5038839"/>
              <a:ext cx="6810895" cy="1394795"/>
            </a:xfrm>
            <a:prstGeom prst="roundRect">
              <a:avLst/>
            </a:prstGeom>
            <a:solidFill>
              <a:srgbClr val="00B0F0"/>
            </a:solidFill>
            <a:ln>
              <a:noFill/>
            </a:ln>
            <a:effectLst>
              <a:outerShdw blurRad="2667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D6CD478-A00A-421D-AA18-5CBDC3DB6543}"/>
                </a:ext>
              </a:extLst>
            </p:cNvPr>
            <p:cNvSpPr/>
            <p:nvPr/>
          </p:nvSpPr>
          <p:spPr>
            <a:xfrm>
              <a:off x="5155433" y="5278804"/>
              <a:ext cx="777781" cy="914400"/>
            </a:xfrm>
            <a:prstGeom prst="ellipse">
              <a:avLst/>
            </a:prstGeom>
            <a:solidFill>
              <a:srgbClr val="9A0000"/>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a:t>
              </a:r>
            </a:p>
          </p:txBody>
        </p:sp>
        <p:sp>
          <p:nvSpPr>
            <p:cNvPr id="35" name="Rectangle 34">
              <a:extLst>
                <a:ext uri="{FF2B5EF4-FFF2-40B4-BE49-F238E27FC236}">
                  <a16:creationId xmlns:a16="http://schemas.microsoft.com/office/drawing/2014/main" id="{E132080A-1218-47C1-9D72-03743DFD0171}"/>
                </a:ext>
              </a:extLst>
            </p:cNvPr>
            <p:cNvSpPr/>
            <p:nvPr/>
          </p:nvSpPr>
          <p:spPr>
            <a:xfrm>
              <a:off x="6032286" y="5168304"/>
              <a:ext cx="5932900" cy="1569660"/>
            </a:xfrm>
            <a:prstGeom prst="rect">
              <a:avLst/>
            </a:prstGeom>
            <a:noFill/>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rPr>
                <a:t>Confirm your Service Treatment Record (STR) or Military Medical</a:t>
              </a:r>
              <a:r>
                <a:rPr lang="en-US" sz="2400" dirty="0">
                  <a:effectLst>
                    <a:outerShdw blurRad="38100" dist="38100" dir="2700000" algn="tl">
                      <a:srgbClr val="000000">
                        <a:alpha val="43137"/>
                      </a:srgbClr>
                    </a:outerShdw>
                  </a:effectLst>
                  <a:latin typeface="Calibri" panose="020F0502020204030204"/>
                </a:rPr>
                <a:t> Record</a:t>
              </a:r>
              <a:r>
                <a:rPr kumimoji="0" lang="en-US" sz="240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a:rPr>
                <a:t> includes</a:t>
              </a:r>
              <a:r>
                <a:rPr kumimoji="0" lang="en-US" sz="2400" i="0" u="none" strike="noStrike" kern="1200" cap="none" spc="0" normalizeH="0" noProof="0" dirty="0">
                  <a:ln>
                    <a:noFill/>
                  </a:ln>
                  <a:effectLst>
                    <a:outerShdw blurRad="38100" dist="38100" dir="2700000" algn="tl">
                      <a:srgbClr val="000000">
                        <a:alpha val="43137"/>
                      </a:srgbClr>
                    </a:outerShdw>
                  </a:effectLst>
                  <a:uLnTx/>
                  <a:uFillTx/>
                  <a:latin typeface="Calibri" panose="020F0502020204030204"/>
                </a:rPr>
                <a:t> all medical aid received on </a:t>
              </a:r>
              <a:r>
                <a:rPr lang="en-US" sz="2400" dirty="0">
                  <a:effectLst>
                    <a:outerShdw blurRad="38100" dist="38100" dir="2700000" algn="tl">
                      <a:srgbClr val="000000">
                        <a:alpha val="43137"/>
                      </a:srgbClr>
                    </a:outerShdw>
                  </a:effectLst>
                  <a:latin typeface="Calibri" panose="020F0502020204030204"/>
                </a:rPr>
                <a:t>AND off i</a:t>
              </a:r>
              <a:r>
                <a:rPr kumimoji="0" lang="en-US" sz="2400" i="0" u="none" strike="noStrike" kern="1200" cap="none" spc="0" normalizeH="0" noProof="0" dirty="0" err="1">
                  <a:ln>
                    <a:noFill/>
                  </a:ln>
                  <a:effectLst>
                    <a:outerShdw blurRad="38100" dist="38100" dir="2700000" algn="tl">
                      <a:srgbClr val="000000">
                        <a:alpha val="43137"/>
                      </a:srgbClr>
                    </a:outerShdw>
                  </a:effectLst>
                  <a:uLnTx/>
                  <a:uFillTx/>
                  <a:latin typeface="Calibri" panose="020F0502020204030204"/>
                </a:rPr>
                <a:t>nstallation</a:t>
              </a:r>
              <a:r>
                <a:rPr lang="en-US" sz="2400" noProof="0" dirty="0">
                  <a:effectLst>
                    <a:outerShdw blurRad="38100" dist="38100" dir="2700000" algn="tl">
                      <a:srgbClr val="000000">
                        <a:alpha val="43137"/>
                      </a:srgbClr>
                    </a:outerShdw>
                  </a:effectLst>
                  <a:latin typeface="Calibri" panose="020F0502020204030204"/>
                </a:rPr>
                <a:t>. </a:t>
              </a:r>
              <a:r>
                <a:rPr lang="en-US" sz="2400" dirty="0">
                  <a:effectLst>
                    <a:outerShdw blurRad="38100" dist="38100" dir="2700000" algn="tl">
                      <a:srgbClr val="000000">
                        <a:alpha val="43137"/>
                      </a:srgbClr>
                    </a:outerShdw>
                  </a:effectLst>
                  <a:latin typeface="Calibri" panose="020F0502020204030204"/>
                </a:rPr>
                <a:t>To make a SHPE </a:t>
              </a:r>
              <a:r>
                <a:rPr lang="en-US" sz="2400" dirty="0">
                  <a:effectLst>
                    <a:outerShdw blurRad="38100" dist="38100" dir="2700000" algn="tl">
                      <a:srgbClr val="000000">
                        <a:alpha val="43137"/>
                      </a:srgbClr>
                    </a:outerShdw>
                  </a:effectLst>
                  <a:highlight>
                    <a:srgbClr val="00B0F0"/>
                  </a:highlight>
                  <a:latin typeface="Calibri" panose="020F0502020204030204"/>
                </a:rPr>
                <a:t>appointment call 556-1156</a:t>
              </a:r>
              <a:endParaRPr kumimoji="0" lang="en-US" sz="2400" i="0" u="none" strike="noStrike" kern="1200" cap="none" spc="0" normalizeH="0" baseline="0" noProof="0" dirty="0">
                <a:ln>
                  <a:noFill/>
                </a:ln>
                <a:effectLst>
                  <a:outerShdw blurRad="38100" dist="38100" dir="2700000" algn="tl">
                    <a:srgbClr val="000000">
                      <a:alpha val="43137"/>
                    </a:srgbClr>
                  </a:outerShdw>
                </a:effectLst>
                <a:highlight>
                  <a:srgbClr val="00B0F0"/>
                </a:highlight>
                <a:uLnTx/>
                <a:uFillTx/>
                <a:latin typeface="Calibri" panose="020F0502020204030204"/>
              </a:endParaRPr>
            </a:p>
          </p:txBody>
        </p:sp>
      </p:grpSp>
      <p:sp>
        <p:nvSpPr>
          <p:cNvPr id="37" name="TextBox 36">
            <a:extLst>
              <a:ext uri="{FF2B5EF4-FFF2-40B4-BE49-F238E27FC236}">
                <a16:creationId xmlns:a16="http://schemas.microsoft.com/office/drawing/2014/main" id="{781BDA82-30DB-4A96-8DC5-C001B879C1A6}"/>
              </a:ext>
            </a:extLst>
          </p:cNvPr>
          <p:cNvSpPr txBox="1"/>
          <p:nvPr/>
        </p:nvSpPr>
        <p:spPr>
          <a:xfrm>
            <a:off x="482055" y="3292555"/>
            <a:ext cx="3128276" cy="1477328"/>
          </a:xfrm>
          <a:prstGeom prst="rect">
            <a:avLst/>
          </a:prstGeom>
          <a:noFill/>
        </p:spPr>
        <p:txBody>
          <a:bodyPr wrap="square">
            <a:spAutoFit/>
          </a:bodyPr>
          <a:lstStyle/>
          <a:p>
            <a:pPr marL="285750" lvl="0" indent="-285750">
              <a:buFont typeface="Wingdings" panose="05000000000000000000" pitchFamily="2" charset="2"/>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Either SHPE  (DoD conducted) </a:t>
            </a:r>
            <a:r>
              <a:rPr lang="en-US" sz="1800" dirty="0">
                <a:solidFill>
                  <a:prstClr val="white"/>
                </a:solidFill>
              </a:rPr>
              <a:t>or SHA (VA conducted)  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required prior to separation or release from active duty.</a:t>
            </a:r>
          </a:p>
        </p:txBody>
      </p:sp>
      <p:sp>
        <p:nvSpPr>
          <p:cNvPr id="38" name="TextBox 37">
            <a:extLst>
              <a:ext uri="{FF2B5EF4-FFF2-40B4-BE49-F238E27FC236}">
                <a16:creationId xmlns:a16="http://schemas.microsoft.com/office/drawing/2014/main" id="{6A59551C-CD98-45EF-9E46-B6DD9AD98C18}"/>
              </a:ext>
            </a:extLst>
          </p:cNvPr>
          <p:cNvSpPr txBox="1"/>
          <p:nvPr/>
        </p:nvSpPr>
        <p:spPr>
          <a:xfrm>
            <a:off x="4450448" y="3213468"/>
            <a:ext cx="3128276" cy="1200329"/>
          </a:xfrm>
          <a:prstGeom prst="rect">
            <a:avLst/>
          </a:prstGeom>
          <a:noFill/>
        </p:spPr>
        <p:txBody>
          <a:bodyPr wrap="square">
            <a:spAutoFit/>
          </a:bodyPr>
          <a:lstStyle/>
          <a:p>
            <a:pPr marL="285750" lvl="0" indent="-285750">
              <a:buFont typeface="Wingdings" panose="05000000000000000000" pitchFamily="2" charset="2"/>
              <a:buChar char="§"/>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Either </a:t>
            </a:r>
            <a:r>
              <a:rPr lang="en-US" sz="1800" dirty="0">
                <a:solidFill>
                  <a:prstClr val="white"/>
                </a:solidFill>
              </a:rPr>
              <a:t>SHA (VA conducted) or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SHPE (DoD conducted) </a:t>
            </a:r>
            <a:r>
              <a:rPr lang="en-US" sz="1800" dirty="0">
                <a:solidFill>
                  <a:prstClr val="white"/>
                </a:solidFill>
              </a:rPr>
              <a:t>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required prior to separation or release from active duty.</a:t>
            </a:r>
          </a:p>
        </p:txBody>
      </p:sp>
      <p:sp>
        <p:nvSpPr>
          <p:cNvPr id="40" name="TextBox 39">
            <a:extLst>
              <a:ext uri="{FF2B5EF4-FFF2-40B4-BE49-F238E27FC236}">
                <a16:creationId xmlns:a16="http://schemas.microsoft.com/office/drawing/2014/main" id="{05B423F4-B196-48AA-81BE-0FB1EC9F6262}"/>
              </a:ext>
            </a:extLst>
          </p:cNvPr>
          <p:cNvSpPr txBox="1"/>
          <p:nvPr/>
        </p:nvSpPr>
        <p:spPr>
          <a:xfrm>
            <a:off x="4488416" y="4475349"/>
            <a:ext cx="3246241" cy="646331"/>
          </a:xfrm>
          <a:prstGeom prst="rect">
            <a:avLst/>
          </a:prstGeom>
          <a:noFill/>
        </p:spPr>
        <p:txBody>
          <a:bodyPr wrap="square">
            <a:spAutoFit/>
          </a:bodyPr>
          <a:lstStyle/>
          <a:p>
            <a:pPr marL="342900" lvl="0" indent="-342900">
              <a:buFont typeface="Wingdings" panose="05000000000000000000" pitchFamily="2" charset="2"/>
              <a:buChar char="§"/>
              <a:defRPr/>
            </a:pPr>
            <a:r>
              <a:rPr lang="en-US" sz="1800" dirty="0">
                <a:solidFill>
                  <a:prstClr val="white"/>
                </a:solidFill>
                <a:latin typeface="Calibri" panose="020F0502020204030204"/>
              </a:rPr>
              <a:t>SHA is required for VA disability claims.</a:t>
            </a:r>
          </a:p>
        </p:txBody>
      </p:sp>
      <p:sp>
        <p:nvSpPr>
          <p:cNvPr id="42" name="TextBox 41">
            <a:extLst>
              <a:ext uri="{FF2B5EF4-FFF2-40B4-BE49-F238E27FC236}">
                <a16:creationId xmlns:a16="http://schemas.microsoft.com/office/drawing/2014/main" id="{FFF4FD52-6341-4063-A8CA-9955D1855574}"/>
              </a:ext>
            </a:extLst>
          </p:cNvPr>
          <p:cNvSpPr txBox="1"/>
          <p:nvPr/>
        </p:nvSpPr>
        <p:spPr>
          <a:xfrm>
            <a:off x="8450081" y="3236873"/>
            <a:ext cx="3367571" cy="92333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MHA is required prior to SHPE or SHA and will be included as part</a:t>
            </a:r>
            <a:r>
              <a:rPr kumimoji="0" lang="en-US" sz="1800" b="0" i="0" u="none" strike="noStrike" kern="1200" cap="none" spc="0" normalizeH="0" noProof="0" dirty="0">
                <a:ln>
                  <a:noFill/>
                </a:ln>
                <a:solidFill>
                  <a:prstClr val="white"/>
                </a:solidFill>
                <a:effectLst/>
                <a:uLnTx/>
                <a:uFillTx/>
                <a:latin typeface="Calibri" panose="020F0502020204030204"/>
                <a:ea typeface="+mn-ea"/>
                <a:cs typeface="+mn-cs"/>
              </a:rPr>
              <a:t> of the appointment.</a:t>
            </a:r>
          </a:p>
        </p:txBody>
      </p:sp>
      <p:sp>
        <p:nvSpPr>
          <p:cNvPr id="44" name="TextBox 43">
            <a:extLst>
              <a:ext uri="{FF2B5EF4-FFF2-40B4-BE49-F238E27FC236}">
                <a16:creationId xmlns:a16="http://schemas.microsoft.com/office/drawing/2014/main" id="{DA3FE0E3-FAA5-4B3C-957D-B62FF80A2DB8}"/>
              </a:ext>
            </a:extLst>
          </p:cNvPr>
          <p:cNvSpPr txBox="1"/>
          <p:nvPr/>
        </p:nvSpPr>
        <p:spPr>
          <a:xfrm>
            <a:off x="490177" y="1302769"/>
            <a:ext cx="11034067" cy="400110"/>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sz="2000" i="1" noProof="0" dirty="0">
                <a:solidFill>
                  <a:srgbClr val="00B0F0"/>
                </a:solidFill>
                <a:effectLst>
                  <a:outerShdw blurRad="38100" dist="38100" dir="2700000" algn="tl">
                    <a:srgbClr val="000000">
                      <a:alpha val="43137"/>
                    </a:srgbClr>
                  </a:outerShdw>
                </a:effectLst>
                <a:latin typeface="Calibri" panose="020F0502020204030204"/>
              </a:rPr>
              <a:t>TRICARE Online</a:t>
            </a:r>
            <a:r>
              <a:rPr lang="en-US" sz="2000" i="1" dirty="0">
                <a:solidFill>
                  <a:srgbClr val="00B0F0"/>
                </a:solidFill>
                <a:effectLst>
                  <a:outerShdw blurRad="38100" dist="38100" dir="2700000" algn="tl">
                    <a:srgbClr val="000000">
                      <a:alpha val="43137"/>
                    </a:srgbClr>
                  </a:outerShdw>
                </a:effectLst>
                <a:latin typeface="Calibri" panose="020F0502020204030204"/>
              </a:rPr>
              <a:t> contains a Service Separation tab which provides the steps necessary to start the process.</a:t>
            </a:r>
            <a:endParaRPr kumimoji="0" lang="en-US" sz="2000" b="0" i="1" u="none" strike="noStrike" kern="1200" cap="none" spc="0" normalizeH="0" noProof="0" dirty="0">
              <a:ln>
                <a:noFill/>
              </a:ln>
              <a:solidFill>
                <a:srgbClr val="00B0F0"/>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262658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64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46145" y="742165"/>
            <a:ext cx="9499711"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DoD inTRANSITION PROGRAM </a:t>
            </a:r>
          </a:p>
        </p:txBody>
      </p:sp>
      <p:pic>
        <p:nvPicPr>
          <p:cNvPr id="3" name="Picture 2" descr="inTransition. Connecting, coaching, empow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82" y="2296496"/>
            <a:ext cx="5159415" cy="1563459"/>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61590" y="4310787"/>
            <a:ext cx="6096000" cy="138499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Free, confidential coaching and assistance for Service members who require mental health services.</a:t>
            </a:r>
          </a:p>
        </p:txBody>
      </p:sp>
      <p:sp>
        <p:nvSpPr>
          <p:cNvPr id="5" name="Rectangle: Rounded Corners 4"/>
          <p:cNvSpPr/>
          <p:nvPr/>
        </p:nvSpPr>
        <p:spPr>
          <a:xfrm>
            <a:off x="6402705" y="1957780"/>
            <a:ext cx="5389744" cy="1308513"/>
          </a:xfrm>
          <a:prstGeom prst="roundRect">
            <a:avLst/>
          </a:prstGeom>
          <a:solidFill>
            <a:srgbClr val="00B0F0"/>
          </a:solidFill>
          <a:ln>
            <a:noFill/>
          </a:ln>
          <a:effectLst>
            <a:outerShdw blurRad="2159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Available to ALL Service members regardless of length of Service or discharge status</a:t>
            </a:r>
          </a:p>
        </p:txBody>
      </p:sp>
      <p:sp>
        <p:nvSpPr>
          <p:cNvPr id="6" name="Rectangle: Rounded Corners 5"/>
          <p:cNvSpPr/>
          <p:nvPr/>
        </p:nvSpPr>
        <p:spPr>
          <a:xfrm>
            <a:off x="6402705" y="3520363"/>
            <a:ext cx="5389744" cy="1060992"/>
          </a:xfrm>
          <a:prstGeom prst="roundRect">
            <a:avLst/>
          </a:prstGeom>
          <a:solidFill>
            <a:srgbClr val="00B0F0"/>
          </a:solidFill>
          <a:ln>
            <a:noFill/>
          </a:ln>
          <a:effectLst>
            <a:outerShdw blurRad="279400" dist="292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No expiration date to enroll</a:t>
            </a:r>
          </a:p>
        </p:txBody>
      </p:sp>
      <p:sp>
        <p:nvSpPr>
          <p:cNvPr id="7" name="Rectangle: Rounded Corners 6"/>
          <p:cNvSpPr/>
          <p:nvPr/>
        </p:nvSpPr>
        <p:spPr>
          <a:xfrm>
            <a:off x="6402705" y="4823995"/>
            <a:ext cx="5411073" cy="1405218"/>
          </a:xfrm>
          <a:prstGeom prst="roundRect">
            <a:avLst/>
          </a:prstGeom>
          <a:solidFill>
            <a:srgbClr val="00B0F0"/>
          </a:solidFill>
          <a:ln>
            <a:noFill/>
          </a:ln>
          <a:effectLst>
            <a:outerShdw blurRad="355600" dist="3175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mn-ea"/>
                <a:cs typeface="+mn-cs"/>
              </a:rPr>
              <a:t>Automatically enrolled if seen by a behavioral health provider within 1 year of separation from active duty*</a:t>
            </a:r>
          </a:p>
        </p:txBody>
      </p:sp>
      <p:sp>
        <p:nvSpPr>
          <p:cNvPr id="8" name="TextBox 7"/>
          <p:cNvSpPr txBox="1"/>
          <p:nvPr/>
        </p:nvSpPr>
        <p:spPr>
          <a:xfrm flipH="1">
            <a:off x="9386295" y="6396335"/>
            <a:ext cx="194379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opt out</a:t>
            </a:r>
          </a:p>
        </p:txBody>
      </p:sp>
      <p:sp>
        <p:nvSpPr>
          <p:cNvPr id="12" name="TextBox 11">
            <a:extLst>
              <a:ext uri="{FF2B5EF4-FFF2-40B4-BE49-F238E27FC236}">
                <a16:creationId xmlns:a16="http://schemas.microsoft.com/office/drawing/2014/main" id="{5536E1BF-FF39-4D08-AA0B-B944D4DB56C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39</a:t>
            </a:r>
          </a:p>
        </p:txBody>
      </p:sp>
    </p:spTree>
    <p:extLst>
      <p:ext uri="{BB962C8B-B14F-4D97-AF65-F5344CB8AC3E}">
        <p14:creationId xmlns:p14="http://schemas.microsoft.com/office/powerpoint/2010/main" val="139990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Parallelogram 26"/>
          <p:cNvSpPr/>
          <p:nvPr/>
        </p:nvSpPr>
        <p:spPr>
          <a:xfrm>
            <a:off x="1272186" y="1672997"/>
            <a:ext cx="10696851" cy="846760"/>
          </a:xfrm>
          <a:prstGeom prst="parallelogram">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6" name="Oval 25"/>
          <p:cNvSpPr/>
          <p:nvPr/>
        </p:nvSpPr>
        <p:spPr>
          <a:xfrm>
            <a:off x="344349" y="1343771"/>
            <a:ext cx="1463040" cy="1463040"/>
          </a:xfrm>
          <a:prstGeom prst="ellipse">
            <a:avLst/>
          </a:prstGeom>
          <a:solidFill>
            <a:srgbClr val="00B0F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305574" y="580953"/>
            <a:ext cx="9353026"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VETERANS/MILITARY CRISIS LINE  </a:t>
            </a:r>
          </a:p>
        </p:txBody>
      </p:sp>
      <p:grpSp>
        <p:nvGrpSpPr>
          <p:cNvPr id="9" name="Group 8"/>
          <p:cNvGrpSpPr/>
          <p:nvPr/>
        </p:nvGrpSpPr>
        <p:grpSpPr>
          <a:xfrm>
            <a:off x="1807389" y="2969111"/>
            <a:ext cx="1047207" cy="632827"/>
            <a:chOff x="7349319" y="3057099"/>
            <a:chExt cx="1473959" cy="928047"/>
          </a:xfrm>
        </p:grpSpPr>
        <p:sp>
          <p:nvSpPr>
            <p:cNvPr id="3" name="Rounded Rectangular Callout 2"/>
            <p:cNvSpPr/>
            <p:nvPr/>
          </p:nvSpPr>
          <p:spPr>
            <a:xfrm>
              <a:off x="7349319" y="3057099"/>
              <a:ext cx="1473959" cy="928047"/>
            </a:xfrm>
            <a:prstGeom prst="wedgeRoundRectCallo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7601803" y="3406822"/>
              <a:ext cx="968990" cy="228600"/>
              <a:chOff x="7526740" y="3406822"/>
              <a:chExt cx="968990" cy="228600"/>
            </a:xfrm>
          </p:grpSpPr>
          <p:sp>
            <p:nvSpPr>
              <p:cNvPr id="5" name="Oval 4"/>
              <p:cNvSpPr/>
              <p:nvPr/>
            </p:nvSpPr>
            <p:spPr>
              <a:xfrm>
                <a:off x="7526740" y="3406822"/>
                <a:ext cx="232012"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7895229" y="3406822"/>
                <a:ext cx="232012" cy="228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8263718" y="3406822"/>
                <a:ext cx="232012" cy="2286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0" name="Rectangle 9"/>
          <p:cNvSpPr/>
          <p:nvPr/>
        </p:nvSpPr>
        <p:spPr>
          <a:xfrm>
            <a:off x="2459200" y="5326313"/>
            <a:ext cx="7346575" cy="769441"/>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Franklin Gothic Demi" panose="020B0703020102020204" pitchFamily="34" charset="0"/>
                <a:ea typeface="+mn-ea"/>
                <a:cs typeface="+mn-cs"/>
              </a:rPr>
              <a:t>Chat:</a:t>
            </a: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www.VeteransCrisisLine.net</a:t>
            </a:r>
          </a:p>
        </p:txBody>
      </p:sp>
      <p:grpSp>
        <p:nvGrpSpPr>
          <p:cNvPr id="17" name="Group 16"/>
          <p:cNvGrpSpPr/>
          <p:nvPr/>
        </p:nvGrpSpPr>
        <p:grpSpPr>
          <a:xfrm>
            <a:off x="1958525" y="3974509"/>
            <a:ext cx="650498" cy="974568"/>
            <a:chOff x="2083406" y="3991554"/>
            <a:chExt cx="763326" cy="1121134"/>
          </a:xfrm>
        </p:grpSpPr>
        <p:sp>
          <p:nvSpPr>
            <p:cNvPr id="12" name="Rounded Rectangle 11"/>
            <p:cNvSpPr/>
            <p:nvPr/>
          </p:nvSpPr>
          <p:spPr>
            <a:xfrm>
              <a:off x="2083406" y="3991554"/>
              <a:ext cx="763326" cy="11211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2175974" y="4179484"/>
              <a:ext cx="578190" cy="6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p:cNvSpPr/>
            <p:nvPr/>
          </p:nvSpPr>
          <p:spPr>
            <a:xfrm>
              <a:off x="2419349" y="49377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328374" y="4045642"/>
              <a:ext cx="2743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p:cNvSpPr/>
            <p:nvPr/>
          </p:nvSpPr>
          <p:spPr>
            <a:xfrm>
              <a:off x="2635357" y="40326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7"/>
          <p:cNvSpPr/>
          <p:nvPr/>
        </p:nvSpPr>
        <p:spPr>
          <a:xfrm>
            <a:off x="2459200" y="2860636"/>
            <a:ext cx="3622274" cy="769441"/>
          </a:xfrm>
          <a:prstGeom prst="rect">
            <a:avLst/>
          </a:prstGeom>
        </p:spPr>
        <p:txBody>
          <a:bodyPr wrap="non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Franklin Gothic Demi" panose="020B0703020102020204" pitchFamily="34" charset="0"/>
                <a:ea typeface="+mn-ea"/>
                <a:cs typeface="+mn-cs"/>
              </a:rPr>
              <a:t>Text:</a:t>
            </a: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838255</a:t>
            </a:r>
          </a:p>
        </p:txBody>
      </p:sp>
      <p:sp>
        <p:nvSpPr>
          <p:cNvPr id="19" name="Rectangle 18"/>
          <p:cNvSpPr/>
          <p:nvPr/>
        </p:nvSpPr>
        <p:spPr>
          <a:xfrm>
            <a:off x="2459200" y="4085736"/>
            <a:ext cx="6983018" cy="769441"/>
          </a:xfrm>
          <a:prstGeom prst="rect">
            <a:avLst/>
          </a:prstGeom>
        </p:spPr>
        <p:txBody>
          <a:bodyPr wrap="square">
            <a:spAutoFit/>
          </a:bodyPr>
          <a:lstStyle/>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Franklin Gothic Demi" panose="020B0703020102020204" pitchFamily="34" charset="0"/>
                <a:ea typeface="+mn-ea"/>
                <a:cs typeface="+mn-cs"/>
              </a:rPr>
              <a:t>Dial: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988; Press 1</a:t>
            </a:r>
          </a:p>
        </p:txBody>
      </p:sp>
      <p:grpSp>
        <p:nvGrpSpPr>
          <p:cNvPr id="20" name="Group 19"/>
          <p:cNvGrpSpPr/>
          <p:nvPr/>
        </p:nvGrpSpPr>
        <p:grpSpPr>
          <a:xfrm>
            <a:off x="816690" y="1659659"/>
            <a:ext cx="518358" cy="831265"/>
            <a:chOff x="2083406" y="3991554"/>
            <a:chExt cx="763326" cy="1121134"/>
          </a:xfrm>
        </p:grpSpPr>
        <p:sp>
          <p:nvSpPr>
            <p:cNvPr id="21" name="Rounded Rectangle 20"/>
            <p:cNvSpPr/>
            <p:nvPr/>
          </p:nvSpPr>
          <p:spPr>
            <a:xfrm>
              <a:off x="2083406" y="3991554"/>
              <a:ext cx="763326" cy="11211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2175974" y="4179484"/>
              <a:ext cx="578190" cy="6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p:cNvSpPr/>
            <p:nvPr/>
          </p:nvSpPr>
          <p:spPr>
            <a:xfrm>
              <a:off x="2419349" y="49377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p:nvSpPr>
          <p:spPr>
            <a:xfrm>
              <a:off x="2328374" y="4045642"/>
              <a:ext cx="27432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2635357" y="40326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9" name="Straight Connector 28"/>
          <p:cNvCxnSpPr/>
          <p:nvPr/>
        </p:nvCxnSpPr>
        <p:spPr>
          <a:xfrm flipV="1">
            <a:off x="3477467" y="3819901"/>
            <a:ext cx="6400800" cy="23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77467" y="5102938"/>
            <a:ext cx="6400800" cy="238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7891" y1="6641" x2="37891" y2="6641"/>
                        <a14:foregroundMark x1="35742" y1="11914" x2="35742" y2="11914"/>
                        <a14:foregroundMark x1="43359" y1="5664" x2="43359" y2="5664"/>
                        <a14:foregroundMark x1="35352" y1="87109" x2="35352" y2="87109"/>
                        <a14:foregroundMark x1="19922" y1="86133" x2="19922" y2="86133"/>
                        <a14:foregroundMark x1="19922" y1="86133" x2="19922" y2="86133"/>
                        <a14:foregroundMark x1="12109" y1="80273" x2="12109" y2="80273"/>
                      </a14:backgroundRemoval>
                    </a14:imgEffect>
                  </a14:imgLayer>
                </a14:imgProps>
              </a:ext>
            </a:extLst>
          </a:blip>
          <a:stretch>
            <a:fillRect/>
          </a:stretch>
        </p:blipFill>
        <p:spPr>
          <a:xfrm>
            <a:off x="1864016" y="5260211"/>
            <a:ext cx="846524" cy="846524"/>
          </a:xfrm>
          <a:prstGeom prst="rect">
            <a:avLst/>
          </a:prstGeom>
        </p:spPr>
      </p:pic>
      <p:sp>
        <p:nvSpPr>
          <p:cNvPr id="35" name="TextBox 34">
            <a:extLst>
              <a:ext uri="{FF2B5EF4-FFF2-40B4-BE49-F238E27FC236}">
                <a16:creationId xmlns:a16="http://schemas.microsoft.com/office/drawing/2014/main" id="{13293465-E0E1-4DBF-AA31-67EBE65638F8}"/>
              </a:ext>
            </a:extLst>
          </p:cNvPr>
          <p:cNvSpPr txBox="1"/>
          <p:nvPr/>
        </p:nvSpPr>
        <p:spPr>
          <a:xfrm>
            <a:off x="95362"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40</a:t>
            </a:r>
          </a:p>
        </p:txBody>
      </p:sp>
      <p:pic>
        <p:nvPicPr>
          <p:cNvPr id="11" name="Picture 10"/>
          <p:cNvPicPr>
            <a:picLocks noChangeAspect="1"/>
          </p:cNvPicPr>
          <p:nvPr/>
        </p:nvPicPr>
        <p:blipFill>
          <a:blip r:embed="rId6"/>
          <a:stretch>
            <a:fillRect/>
          </a:stretch>
        </p:blipFill>
        <p:spPr>
          <a:xfrm>
            <a:off x="9287933" y="1612810"/>
            <a:ext cx="2327497" cy="946515"/>
          </a:xfrm>
          <a:prstGeom prst="rect">
            <a:avLst/>
          </a:prstGeom>
        </p:spPr>
      </p:pic>
      <p:sp>
        <p:nvSpPr>
          <p:cNvPr id="32" name="Rectangle 31"/>
          <p:cNvSpPr/>
          <p:nvPr/>
        </p:nvSpPr>
        <p:spPr>
          <a:xfrm>
            <a:off x="1959657" y="1632873"/>
            <a:ext cx="7123644" cy="954107"/>
          </a:xfrm>
          <a:prstGeom prst="rect">
            <a:avLst/>
          </a:prstGeom>
        </p:spPr>
        <p:txBody>
          <a:bodyPr wrap="square">
            <a:spAutoFit/>
          </a:bodyPr>
          <a:lstStyle/>
          <a:p>
            <a:pPr lvl="0" algn="ctr">
              <a:defRPr/>
            </a:pPr>
            <a:r>
              <a:rPr lang="en-US" sz="2800" dirty="0"/>
              <a:t>Save this information in your phone to assist friends and family</a:t>
            </a:r>
          </a:p>
        </p:txBody>
      </p:sp>
      <p:sp>
        <p:nvSpPr>
          <p:cNvPr id="34" name="Rectangle 33"/>
          <p:cNvSpPr/>
          <p:nvPr/>
        </p:nvSpPr>
        <p:spPr>
          <a:xfrm>
            <a:off x="9093762" y="1671181"/>
            <a:ext cx="95693" cy="8503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1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7532" y="2006019"/>
            <a:ext cx="4995278" cy="30469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SEXUAL ASSAULT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PREVENTION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RESPONSE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PROGRAM </a:t>
            </a:r>
          </a:p>
        </p:txBody>
      </p:sp>
      <p:pic>
        <p:nvPicPr>
          <p:cNvPr id="3" name="Picture 2"/>
          <p:cNvPicPr/>
          <p:nvPr/>
        </p:nvPicPr>
        <p:blipFill>
          <a:blip r:embed="rId4">
            <a:extLst>
              <a:ext uri="{28A0092B-C50C-407E-A947-70E740481C1C}">
                <a14:useLocalDpi xmlns:a14="http://schemas.microsoft.com/office/drawing/2010/main" val="0"/>
              </a:ext>
            </a:extLst>
          </a:blip>
          <a:stretch>
            <a:fillRect/>
          </a:stretch>
        </p:blipFill>
        <p:spPr>
          <a:xfrm>
            <a:off x="6765289" y="321172"/>
            <a:ext cx="4605657" cy="3057525"/>
          </a:xfrm>
          <a:prstGeom prst="rect">
            <a:avLst/>
          </a:prstGeom>
          <a:scene3d>
            <a:camera prst="orthographicFront"/>
            <a:lightRig rig="threePt" dir="t"/>
          </a:scene3d>
          <a:sp3d>
            <a:bevelT w="165100" prst="coolSlant"/>
          </a:sp3d>
        </p:spPr>
      </p:pic>
      <p:sp>
        <p:nvSpPr>
          <p:cNvPr id="4" name="TextBox 3"/>
          <p:cNvSpPr txBox="1"/>
          <p:nvPr/>
        </p:nvSpPr>
        <p:spPr>
          <a:xfrm>
            <a:off x="6490680" y="3378697"/>
            <a:ext cx="5154873" cy="1964512"/>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Sexual harassment</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Sexual assault</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Intimate Partner Violence (IPV)</a:t>
            </a:r>
          </a:p>
        </p:txBody>
      </p:sp>
      <p:sp>
        <p:nvSpPr>
          <p:cNvPr id="8" name="TextBox 7">
            <a:extLst>
              <a:ext uri="{FF2B5EF4-FFF2-40B4-BE49-F238E27FC236}">
                <a16:creationId xmlns:a16="http://schemas.microsoft.com/office/drawing/2014/main" id="{9A98236F-A6E3-4709-8782-197E3DFD746A}"/>
              </a:ext>
            </a:extLst>
          </p:cNvPr>
          <p:cNvSpPr txBox="1"/>
          <p:nvPr/>
        </p:nvSpPr>
        <p:spPr>
          <a:xfrm>
            <a:off x="85778" y="6294199"/>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41</a:t>
            </a:r>
          </a:p>
        </p:txBody>
      </p:sp>
      <p:sp>
        <p:nvSpPr>
          <p:cNvPr id="9" name="TextBox 8">
            <a:extLst>
              <a:ext uri="{FF2B5EF4-FFF2-40B4-BE49-F238E27FC236}">
                <a16:creationId xmlns:a16="http://schemas.microsoft.com/office/drawing/2014/main" id="{DC2E07F8-2871-92CD-828B-2B8E1F624424}"/>
              </a:ext>
            </a:extLst>
          </p:cNvPr>
          <p:cNvSpPr txBox="1"/>
          <p:nvPr/>
        </p:nvSpPr>
        <p:spPr>
          <a:xfrm>
            <a:off x="1724891" y="5518835"/>
            <a:ext cx="7650018" cy="1200329"/>
          </a:xfrm>
          <a:prstGeom prst="rect">
            <a:avLst/>
          </a:prstGeom>
          <a:noFill/>
        </p:spPr>
        <p:txBody>
          <a:bodyPr wrap="square">
            <a:spAutoFit/>
          </a:bodyPr>
          <a:lstStyle/>
          <a:p>
            <a:r>
              <a:rPr lang="en-US" sz="2400" dirty="0">
                <a:solidFill>
                  <a:prstClr val="white"/>
                </a:solidFill>
              </a:rPr>
              <a:t>Contact the Peterson SFB, SAPR Victim Advocate at 719-556-7272 or Safe Helpline if you have been a victim of Sexual Assault</a:t>
            </a:r>
          </a:p>
        </p:txBody>
      </p:sp>
    </p:spTree>
    <p:extLst>
      <p:ext uri="{BB962C8B-B14F-4D97-AF65-F5344CB8AC3E}">
        <p14:creationId xmlns:p14="http://schemas.microsoft.com/office/powerpoint/2010/main" val="296600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14177-BD11-4856-9AF0-5FE071094F6B}"/>
              </a:ext>
            </a:extLst>
          </p:cNvPr>
          <p:cNvSpPr/>
          <p:nvPr/>
        </p:nvSpPr>
        <p:spPr>
          <a:xfrm>
            <a:off x="5869729" y="1583246"/>
            <a:ext cx="5642649" cy="3801041"/>
          </a:xfrm>
          <a:prstGeom prst="rect">
            <a:avLst/>
          </a:prstGeom>
        </p:spPr>
        <p:txBody>
          <a:bodyPr wrap="square">
            <a:spAutoFit/>
          </a:bodyPr>
          <a:lstStyle/>
          <a:p>
            <a:pPr marL="457200" marR="0" lvl="0" indent="-457200" algn="l" defTabSz="457200" rtl="0" eaLnBrk="1" fontAlgn="auto" latinLnBrk="0" hangingPunct="1">
              <a:spcBef>
                <a:spcPts val="0"/>
              </a:spcBef>
              <a:spcAft>
                <a:spcPts val="30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Schedule an appointment with TRICARE representative.</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Visit the Plan Finder on the TRICARE  website.</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rPr>
              <a:t>Retirees who fail to enroll in TRICARE Prime or TRICARE Select will lose all TRICARE coverage. </a:t>
            </a:r>
          </a:p>
        </p:txBody>
      </p:sp>
      <p:grpSp>
        <p:nvGrpSpPr>
          <p:cNvPr id="10" name="Group 9">
            <a:extLst>
              <a:ext uri="{FF2B5EF4-FFF2-40B4-BE49-F238E27FC236}">
                <a16:creationId xmlns:a16="http://schemas.microsoft.com/office/drawing/2014/main" id="{C4282AC6-2D04-41FE-9FDB-F1379653318A}"/>
              </a:ext>
            </a:extLst>
          </p:cNvPr>
          <p:cNvGrpSpPr/>
          <p:nvPr/>
        </p:nvGrpSpPr>
        <p:grpSpPr>
          <a:xfrm>
            <a:off x="0" y="0"/>
            <a:ext cx="5339644" cy="6858000"/>
            <a:chOff x="0" y="0"/>
            <a:chExt cx="5339644" cy="6858000"/>
          </a:xfrm>
        </p:grpSpPr>
        <p:pic>
          <p:nvPicPr>
            <p:cNvPr id="5" name="Picture 4">
              <a:extLst>
                <a:ext uri="{FF2B5EF4-FFF2-40B4-BE49-F238E27FC236}">
                  <a16:creationId xmlns:a16="http://schemas.microsoft.com/office/drawing/2014/main" id="{394CB5E0-D43A-4A6F-975D-77C7BCC690F4}"/>
                </a:ext>
              </a:extLst>
            </p:cNvPr>
            <p:cNvPicPr>
              <a:picLocks noChangeAspect="1"/>
            </p:cNvPicPr>
            <p:nvPr/>
          </p:nvPicPr>
          <p:blipFill>
            <a:blip r:embed="rId4"/>
            <a:stretch>
              <a:fillRect/>
            </a:stretch>
          </p:blipFill>
          <p:spPr>
            <a:xfrm>
              <a:off x="0" y="0"/>
              <a:ext cx="5339644" cy="6858000"/>
            </a:xfrm>
            <a:prstGeom prst="rect">
              <a:avLst/>
            </a:prstGeom>
          </p:spPr>
        </p:pic>
        <p:sp>
          <p:nvSpPr>
            <p:cNvPr id="9" name="Rectangle 8">
              <a:extLst>
                <a:ext uri="{FF2B5EF4-FFF2-40B4-BE49-F238E27FC236}">
                  <a16:creationId xmlns:a16="http://schemas.microsoft.com/office/drawing/2014/main" id="{83932A6B-2F8C-4C18-B912-D407898CE023}"/>
                </a:ext>
              </a:extLst>
            </p:cNvPr>
            <p:cNvSpPr/>
            <p:nvPr/>
          </p:nvSpPr>
          <p:spPr>
            <a:xfrm>
              <a:off x="0" y="0"/>
              <a:ext cx="5339644" cy="6858000"/>
            </a:xfrm>
            <a:prstGeom prst="rect">
              <a:avLst/>
            </a:prstGeom>
            <a:solidFill>
              <a:srgbClr val="052E47">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A7F02C7A-0061-4EA0-9EDD-E894C1233484}"/>
              </a:ext>
            </a:extLst>
          </p:cNvPr>
          <p:cNvSpPr/>
          <p:nvPr/>
        </p:nvSpPr>
        <p:spPr>
          <a:xfrm>
            <a:off x="1061411" y="242278"/>
            <a:ext cx="959217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TRICARE HEALTH CARE  PLAN</a:t>
            </a:r>
          </a:p>
        </p:txBody>
      </p:sp>
      <p:grpSp>
        <p:nvGrpSpPr>
          <p:cNvPr id="11" name="Group 10">
            <a:extLst>
              <a:ext uri="{FF2B5EF4-FFF2-40B4-BE49-F238E27FC236}">
                <a16:creationId xmlns:a16="http://schemas.microsoft.com/office/drawing/2014/main" id="{CE2035A3-A9E5-4C1A-85F6-85353972D44F}"/>
              </a:ext>
            </a:extLst>
          </p:cNvPr>
          <p:cNvGrpSpPr/>
          <p:nvPr/>
        </p:nvGrpSpPr>
        <p:grpSpPr>
          <a:xfrm rot="10800000">
            <a:off x="10474412" y="413719"/>
            <a:ext cx="1717588" cy="494271"/>
            <a:chOff x="1594022" y="1248032"/>
            <a:chExt cx="1717588" cy="494271"/>
          </a:xfrm>
        </p:grpSpPr>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BFE29ADE-D77B-4ADF-A821-09C55E6BEBB0}"/>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42</a:t>
            </a:r>
          </a:p>
        </p:txBody>
      </p:sp>
    </p:spTree>
    <p:extLst>
      <p:ext uri="{BB962C8B-B14F-4D97-AF65-F5344CB8AC3E}">
        <p14:creationId xmlns:p14="http://schemas.microsoft.com/office/powerpoint/2010/main" val="201603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F3843B6-7D1D-4658-A7ED-4B03125E91B4}"/>
              </a:ext>
            </a:extLst>
          </p:cNvPr>
          <p:cNvPicPr>
            <a:picLocks noChangeAspect="1"/>
          </p:cNvPicPr>
          <p:nvPr/>
        </p:nvPicPr>
        <p:blipFill>
          <a:blip r:embed="rId4"/>
          <a:stretch>
            <a:fillRect/>
          </a:stretch>
        </p:blipFill>
        <p:spPr>
          <a:xfrm>
            <a:off x="0" y="807934"/>
            <a:ext cx="12152224" cy="3636335"/>
          </a:xfrm>
          <a:prstGeom prst="rect">
            <a:avLst/>
          </a:prstGeom>
        </p:spPr>
      </p:pic>
      <p:sp>
        <p:nvSpPr>
          <p:cNvPr id="9" name="Rectangle 8">
            <a:extLst>
              <a:ext uri="{FF2B5EF4-FFF2-40B4-BE49-F238E27FC236}">
                <a16:creationId xmlns:a16="http://schemas.microsoft.com/office/drawing/2014/main" id="{83AD79B8-BEED-450D-9CC8-E8243717D6B1}"/>
              </a:ext>
            </a:extLst>
          </p:cNvPr>
          <p:cNvSpPr/>
          <p:nvPr/>
        </p:nvSpPr>
        <p:spPr>
          <a:xfrm>
            <a:off x="-16018" y="0"/>
            <a:ext cx="12184260" cy="6858000"/>
          </a:xfrm>
          <a:prstGeom prst="rect">
            <a:avLst/>
          </a:prstGeom>
          <a:solidFill>
            <a:srgbClr val="052E47">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113351" y="53163"/>
            <a:ext cx="12144484"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TRANSITIONAL/TEMPORARY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HEALTH CARE COVERAGE</a:t>
            </a:r>
          </a:p>
        </p:txBody>
      </p:sp>
      <p:sp>
        <p:nvSpPr>
          <p:cNvPr id="3" name="TextBox 2"/>
          <p:cNvSpPr txBox="1"/>
          <p:nvPr/>
        </p:nvSpPr>
        <p:spPr>
          <a:xfrm>
            <a:off x="2131533" y="4720788"/>
            <a:ext cx="8528000" cy="1389355"/>
          </a:xfrm>
          <a:prstGeom prst="rect">
            <a:avLst/>
          </a:prstGeom>
          <a:noFill/>
        </p:spPr>
        <p:txBody>
          <a:bodyPr wrap="square" rtlCol="0">
            <a:spAutoFit/>
          </a:bodyPr>
          <a:lstStyle/>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Continued Health Care Benefits Program (CHCBP)</a:t>
            </a: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ts val="25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Transitional Assistance Management Program (TAMP)</a:t>
            </a:r>
          </a:p>
        </p:txBody>
      </p:sp>
      <p:sp>
        <p:nvSpPr>
          <p:cNvPr id="10" name="TextBox 9">
            <a:extLst>
              <a:ext uri="{FF2B5EF4-FFF2-40B4-BE49-F238E27FC236}">
                <a16:creationId xmlns:a16="http://schemas.microsoft.com/office/drawing/2014/main" id="{5A4854B4-48EE-4EFE-8407-DD124235FB2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45</a:t>
            </a:r>
          </a:p>
        </p:txBody>
      </p:sp>
    </p:spTree>
    <p:extLst>
      <p:ext uri="{BB962C8B-B14F-4D97-AF65-F5344CB8AC3E}">
        <p14:creationId xmlns:p14="http://schemas.microsoft.com/office/powerpoint/2010/main" val="3517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466315" y="198676"/>
            <a:ext cx="6572805" cy="175432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HEALTH INSURANCE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MARKETPLACE</a:t>
            </a:r>
          </a:p>
        </p:txBody>
      </p:sp>
      <p:sp>
        <p:nvSpPr>
          <p:cNvPr id="2" name="TextBox 1"/>
          <p:cNvSpPr txBox="1"/>
          <p:nvPr/>
        </p:nvSpPr>
        <p:spPr>
          <a:xfrm>
            <a:off x="5343644" y="2258119"/>
            <a:ext cx="6848356" cy="440120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Marketplace helps uninsured people find health coverage.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Plans cover essential health benefits, pre-existing conditions, and preventive care.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information will be provided during the Financial Planning for Transition module.</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8" descr="person sitting while using laptop computer and green stethoscope near">
            <a:extLst>
              <a:ext uri="{FF2B5EF4-FFF2-40B4-BE49-F238E27FC236}">
                <a16:creationId xmlns:a16="http://schemas.microsoft.com/office/drawing/2014/main" id="{5805277F-F925-46DC-A84B-F03BADBC5E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418"/>
                    </a14:imgEffect>
                    <a14:imgEffect>
                      <a14:saturation sat="93000"/>
                    </a14:imgEffect>
                  </a14:imgLayer>
                </a14:imgProps>
              </a:ext>
              <a:ext uri="{28A0092B-C50C-407E-A947-70E740481C1C}">
                <a14:useLocalDpi xmlns:a14="http://schemas.microsoft.com/office/drawing/2010/main" val="0"/>
              </a:ext>
            </a:extLst>
          </a:blip>
          <a:srcRect/>
          <a:stretch>
            <a:fillRect/>
          </a:stretch>
        </p:blipFill>
        <p:spPr bwMode="auto">
          <a:xfrm>
            <a:off x="243058" y="1470856"/>
            <a:ext cx="4699322" cy="3434143"/>
          </a:xfrm>
          <a:prstGeom prst="rect">
            <a:avLst/>
          </a:prstGeom>
          <a:noFill/>
          <a:ln>
            <a:solidFill>
              <a:schemeClr val="bg1">
                <a:lumMod val="65000"/>
              </a:schemeClr>
            </a:solidFill>
          </a:ln>
          <a:effectLst>
            <a:outerShdw blurRad="241300" dist="609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DC9771-8ABF-4F42-BBCF-6715950689F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48</a:t>
            </a:r>
          </a:p>
        </p:txBody>
      </p:sp>
    </p:spTree>
    <p:extLst>
      <p:ext uri="{BB962C8B-B14F-4D97-AF65-F5344CB8AC3E}">
        <p14:creationId xmlns:p14="http://schemas.microsoft.com/office/powerpoint/2010/main" val="38770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2285999"/>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2916191" y="238060"/>
            <a:ext cx="9114942"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R="0" lvl="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3" name="TextBox 12">
            <a:extLst>
              <a:ext uri="{FF2B5EF4-FFF2-40B4-BE49-F238E27FC236}">
                <a16:creationId xmlns:a16="http://schemas.microsoft.com/office/drawing/2014/main" id="{88A923E0-5998-4B80-ACAC-FBBE848A837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49</a:t>
            </a:r>
          </a:p>
        </p:txBody>
      </p:sp>
    </p:spTree>
    <p:extLst>
      <p:ext uri="{BB962C8B-B14F-4D97-AF65-F5344CB8AC3E}">
        <p14:creationId xmlns:p14="http://schemas.microsoft.com/office/powerpoint/2010/main" val="87002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65779" y="254636"/>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30CA81F-D961-40A8-8BCA-F40FB7070101}"/>
              </a:ext>
            </a:extLst>
          </p:cNvPr>
          <p:cNvSpPr/>
          <p:nvPr/>
        </p:nvSpPr>
        <p:spPr>
          <a:xfrm>
            <a:off x="5381026" y="254636"/>
            <a:ext cx="6556974" cy="64594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667253" y="1154143"/>
            <a:ext cx="3397856" cy="2862322"/>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Identifying Skills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Job Searching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Networking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Resume Building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Hiring</a:t>
            </a:r>
          </a:p>
        </p:txBody>
      </p:sp>
      <p:sp>
        <p:nvSpPr>
          <p:cNvPr id="39" name="TextBox 38"/>
          <p:cNvSpPr txBox="1"/>
          <p:nvPr/>
        </p:nvSpPr>
        <p:spPr>
          <a:xfrm rot="16200000">
            <a:off x="3089980" y="2946105"/>
            <a:ext cx="39042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EMPLOYMENT</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64673AB-3DD2-4941-A662-5555C6248C17}"/>
              </a:ext>
            </a:extLst>
          </p:cNvPr>
          <p:cNvSpPr txBox="1">
            <a:spLocks/>
          </p:cNvSpPr>
          <p:nvPr/>
        </p:nvSpPr>
        <p:spPr>
          <a:xfrm>
            <a:off x="845089" y="254636"/>
            <a:ext cx="4440414" cy="3630403"/>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00B0F0"/>
                </a:solidFill>
                <a:latin typeface="Franklin Gothic Demi" panose="020B0703020102020204" pitchFamily="34" charset="0"/>
                <a:ea typeface="+mn-ea"/>
                <a:cs typeface="+mn-cs"/>
              </a:rPr>
              <a:t>DOL </a:t>
            </a:r>
          </a:p>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00B0F0"/>
                </a:solidFill>
                <a:latin typeface="Franklin Gothic Demi" panose="020B0703020102020204" pitchFamily="34" charset="0"/>
                <a:ea typeface="+mn-ea"/>
                <a:cs typeface="+mn-cs"/>
              </a:rPr>
              <a:t>EMPLOYMENT</a:t>
            </a:r>
          </a:p>
          <a:p>
            <a:pPr marL="0" marR="0" lvl="0" indent="0" algn="l" defTabSz="685800" rtl="0" eaLnBrk="1" fontAlgn="auto" latinLnBrk="0" hangingPunct="1">
              <a:lnSpc>
                <a:spcPct val="110000"/>
              </a:lnSpc>
              <a:spcBef>
                <a:spcPct val="0"/>
              </a:spcBef>
              <a:spcAft>
                <a:spcPts val="0"/>
              </a:spcAft>
              <a:buClrTx/>
              <a:buSzTx/>
              <a:buFontTx/>
              <a:buNone/>
              <a:tabLst/>
              <a:defRPr/>
            </a:pPr>
            <a:r>
              <a:rPr lang="en-US" sz="4800" dirty="0">
                <a:solidFill>
                  <a:srgbClr val="00B0F0"/>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Employment Workshop </a:t>
            </a:r>
          </a:p>
          <a:p>
            <a:pPr marL="0" marR="0" lvl="0" indent="0" algn="l" defTabSz="685800" rtl="0" eaLnBrk="1" fontAlgn="auto" latinLnBrk="0" hangingPunct="1">
              <a:lnSpc>
                <a:spcPct val="11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(DOLEW)</a:t>
            </a:r>
          </a:p>
        </p:txBody>
      </p:sp>
      <p:grpSp>
        <p:nvGrpSpPr>
          <p:cNvPr id="24" name="Group 23">
            <a:extLst>
              <a:ext uri="{FF2B5EF4-FFF2-40B4-BE49-F238E27FC236}">
                <a16:creationId xmlns:a16="http://schemas.microsoft.com/office/drawing/2014/main" id="{65083F0A-8584-4AA0-BDE5-BDB38AF82A21}"/>
              </a:ext>
            </a:extLst>
          </p:cNvPr>
          <p:cNvGrpSpPr/>
          <p:nvPr/>
        </p:nvGrpSpPr>
        <p:grpSpPr>
          <a:xfrm>
            <a:off x="1195790" y="4007703"/>
            <a:ext cx="1899461" cy="1969351"/>
            <a:chOff x="743378" y="4213186"/>
            <a:chExt cx="1330456" cy="1463184"/>
          </a:xfrm>
        </p:grpSpPr>
        <p:grpSp>
          <p:nvGrpSpPr>
            <p:cNvPr id="20" name="Group 19">
              <a:extLst>
                <a:ext uri="{FF2B5EF4-FFF2-40B4-BE49-F238E27FC236}">
                  <a16:creationId xmlns:a16="http://schemas.microsoft.com/office/drawing/2014/main" id="{725A6E06-50B8-49A0-8943-B707D52B0333}"/>
                </a:ext>
              </a:extLst>
            </p:cNvPr>
            <p:cNvGrpSpPr/>
            <p:nvPr/>
          </p:nvGrpSpPr>
          <p:grpSpPr>
            <a:xfrm>
              <a:off x="783084" y="4213186"/>
              <a:ext cx="1290750" cy="1463184"/>
              <a:chOff x="1380204" y="1230174"/>
              <a:chExt cx="2454476" cy="2446295"/>
            </a:xfrm>
          </p:grpSpPr>
          <p:grpSp>
            <p:nvGrpSpPr>
              <p:cNvPr id="17" name="Group 16">
                <a:extLst>
                  <a:ext uri="{FF2B5EF4-FFF2-40B4-BE49-F238E27FC236}">
                    <a16:creationId xmlns:a16="http://schemas.microsoft.com/office/drawing/2014/main" id="{19DF30AD-5D05-4669-A158-9128FB6AA215}"/>
                  </a:ext>
                </a:extLst>
              </p:cNvPr>
              <p:cNvGrpSpPr/>
              <p:nvPr/>
            </p:nvGrpSpPr>
            <p:grpSpPr>
              <a:xfrm rot="20442600">
                <a:off x="1380204" y="1230174"/>
                <a:ext cx="2454476" cy="2446295"/>
                <a:chOff x="1319698" y="1302744"/>
                <a:chExt cx="2454476" cy="2446295"/>
              </a:xfrm>
            </p:grpSpPr>
            <p:pic>
              <p:nvPicPr>
                <p:cNvPr id="11" name="Picture 10">
                  <a:extLst>
                    <a:ext uri="{FF2B5EF4-FFF2-40B4-BE49-F238E27FC236}">
                      <a16:creationId xmlns:a16="http://schemas.microsoft.com/office/drawing/2014/main" id="{25B17764-2BF0-40D0-B97D-636BFFBA25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16" name="Rectangle 15">
                  <a:extLst>
                    <a:ext uri="{FF2B5EF4-FFF2-40B4-BE49-F238E27FC236}">
                      <a16:creationId xmlns:a16="http://schemas.microsoft.com/office/drawing/2014/main" id="{17C4B148-2F78-43B4-BA99-B11F993A46B0}"/>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C35AD49F-847C-482C-9F5D-9ABA9D64BE7C}"/>
                  </a:ext>
                </a:extLst>
              </p:cNvPr>
              <p:cNvGrpSpPr/>
              <p:nvPr/>
            </p:nvGrpSpPr>
            <p:grpSpPr>
              <a:xfrm>
                <a:off x="2133424" y="2600098"/>
                <a:ext cx="534257" cy="340490"/>
                <a:chOff x="2399818" y="2530592"/>
                <a:chExt cx="534257" cy="340490"/>
              </a:xfrm>
            </p:grpSpPr>
            <p:sp>
              <p:nvSpPr>
                <p:cNvPr id="18" name="Multiplication Sign 17">
                  <a:extLst>
                    <a:ext uri="{FF2B5EF4-FFF2-40B4-BE49-F238E27FC236}">
                      <a16:creationId xmlns:a16="http://schemas.microsoft.com/office/drawing/2014/main" id="{7CD5169D-3067-4BBF-B083-B3BBBDBE7A0E}"/>
                    </a:ext>
                  </a:extLst>
                </p:cNvPr>
                <p:cNvSpPr/>
                <p:nvPr/>
              </p:nvSpPr>
              <p:spPr>
                <a:xfrm rot="20735455">
                  <a:off x="2399818" y="2587158"/>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61ADB694-7476-4940-A591-781662E68665}"/>
                    </a:ext>
                  </a:extLst>
                </p:cNvPr>
                <p:cNvSpPr/>
                <p:nvPr/>
              </p:nvSpPr>
              <p:spPr>
                <a:xfrm rot="20735455">
                  <a:off x="2639419" y="2530592"/>
                  <a:ext cx="294656" cy="28392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2" name="Rectangle 21">
              <a:extLst>
                <a:ext uri="{FF2B5EF4-FFF2-40B4-BE49-F238E27FC236}">
                  <a16:creationId xmlns:a16="http://schemas.microsoft.com/office/drawing/2014/main" id="{F85A067E-FB52-4EC9-B8A8-F3A0A505F6F4}"/>
                </a:ext>
              </a:extLst>
            </p:cNvPr>
            <p:cNvSpPr/>
            <p:nvPr/>
          </p:nvSpPr>
          <p:spPr>
            <a:xfrm rot="20886326">
              <a:off x="743378" y="4307718"/>
              <a:ext cx="1159649" cy="292817"/>
            </a:xfrm>
            <a:prstGeom prst="rect">
              <a:avLst/>
            </a:prstGeom>
            <a:solidFill>
              <a:srgbClr val="63A527"/>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2CB69086-F185-4692-B05A-010609047D2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49</a:t>
            </a:r>
          </a:p>
        </p:txBody>
      </p:sp>
      <p:grpSp>
        <p:nvGrpSpPr>
          <p:cNvPr id="25" name="Group 24"/>
          <p:cNvGrpSpPr/>
          <p:nvPr/>
        </p:nvGrpSpPr>
        <p:grpSpPr>
          <a:xfrm>
            <a:off x="4549109" y="5565157"/>
            <a:ext cx="7313458" cy="985012"/>
            <a:chOff x="2447633" y="4125039"/>
            <a:chExt cx="8058279" cy="1097281"/>
          </a:xfrm>
        </p:grpSpPr>
        <p:grpSp>
          <p:nvGrpSpPr>
            <p:cNvPr id="26" name="Group 25"/>
            <p:cNvGrpSpPr/>
            <p:nvPr/>
          </p:nvGrpSpPr>
          <p:grpSpPr>
            <a:xfrm>
              <a:off x="2447633" y="4125039"/>
              <a:ext cx="8058279" cy="1097281"/>
              <a:chOff x="2447633" y="4125039"/>
              <a:chExt cx="8058279" cy="1097281"/>
            </a:xfrm>
          </p:grpSpPr>
          <p:sp>
            <p:nvSpPr>
              <p:cNvPr id="28" name="Flowchart: Delay 27"/>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Delay 28"/>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resume or provide verification of employment</a:t>
                </a:r>
              </a:p>
            </p:txBody>
          </p:sp>
        </p:grpSp>
        <p:sp>
          <p:nvSpPr>
            <p:cNvPr id="27" name="Oval 26"/>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Franklin Gothic Demi" panose="020B0703020102020204" pitchFamily="34" charset="0"/>
                </a:rPr>
                <a:t>CRS</a:t>
              </a:r>
            </a:p>
          </p:txBody>
        </p:sp>
      </p:grpSp>
      <p:sp>
        <p:nvSpPr>
          <p:cNvPr id="31" name="Rectangle 30"/>
          <p:cNvSpPr/>
          <p:nvPr/>
        </p:nvSpPr>
        <p:spPr>
          <a:xfrm>
            <a:off x="8781434" y="1145963"/>
            <a:ext cx="3397856" cy="2862322"/>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Social Media</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Branding</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Applications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Interviews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Job Offers</a:t>
            </a:r>
          </a:p>
        </p:txBody>
      </p:sp>
    </p:spTree>
    <p:extLst>
      <p:ext uri="{BB962C8B-B14F-4D97-AF65-F5344CB8AC3E}">
        <p14:creationId xmlns:p14="http://schemas.microsoft.com/office/powerpoint/2010/main" val="82509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60777" y="292963"/>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64673AB-3DD2-4941-A662-5555C6248C17}"/>
              </a:ext>
            </a:extLst>
          </p:cNvPr>
          <p:cNvSpPr txBox="1">
            <a:spLocks/>
          </p:cNvSpPr>
          <p:nvPr/>
        </p:nvSpPr>
        <p:spPr>
          <a:xfrm>
            <a:off x="675916" y="425044"/>
            <a:ext cx="3788699" cy="2994234"/>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defRPr/>
            </a:pPr>
            <a:r>
              <a:rPr lang="en-US" sz="4400" dirty="0">
                <a:solidFill>
                  <a:srgbClr val="00B0F0"/>
                </a:solidFill>
                <a:latin typeface="Franklin Gothic Demi" panose="020B0703020102020204" pitchFamily="34" charset="0"/>
                <a:ea typeface="+mn-ea"/>
                <a:cs typeface="+mn-cs"/>
              </a:rPr>
              <a:t>DOL VOCATIONAL </a:t>
            </a:r>
          </a:p>
          <a:p>
            <a:pPr>
              <a:lnSpc>
                <a:spcPct val="100000"/>
              </a:lnSpc>
              <a:defRPr/>
            </a:pPr>
            <a:r>
              <a:rPr lang="en-US" sz="4400" dirty="0">
                <a:solidFill>
                  <a:srgbClr val="00B0F0"/>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10000"/>
              </a:lnSpc>
              <a:spcBef>
                <a:spcPct val="0"/>
              </a:spcBef>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Career and Credentialing Exploration (C2E)</a:t>
            </a:r>
          </a:p>
        </p:txBody>
      </p:sp>
      <p:sp>
        <p:nvSpPr>
          <p:cNvPr id="23" name="TextBox 22">
            <a:extLst>
              <a:ext uri="{FF2B5EF4-FFF2-40B4-BE49-F238E27FC236}">
                <a16:creationId xmlns:a16="http://schemas.microsoft.com/office/drawing/2014/main" id="{9267EF75-3A0A-4C17-8C9D-DC6A97DC654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49</a:t>
            </a:r>
          </a:p>
        </p:txBody>
      </p:sp>
      <p:sp>
        <p:nvSpPr>
          <p:cNvPr id="26" name="Rectangle 25">
            <a:extLst>
              <a:ext uri="{FF2B5EF4-FFF2-40B4-BE49-F238E27FC236}">
                <a16:creationId xmlns:a16="http://schemas.microsoft.com/office/drawing/2014/main" id="{58D08C3A-E10A-4853-9192-31CC1E2E31D5}"/>
              </a:ext>
            </a:extLst>
          </p:cNvPr>
          <p:cNvSpPr/>
          <p:nvPr/>
        </p:nvSpPr>
        <p:spPr>
          <a:xfrm>
            <a:off x="5433026" y="297264"/>
            <a:ext cx="6514589" cy="63031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6133964-878E-420F-A99F-43825E49B34B}"/>
              </a:ext>
            </a:extLst>
          </p:cNvPr>
          <p:cNvSpPr txBox="1"/>
          <p:nvPr/>
        </p:nvSpPr>
        <p:spPr>
          <a:xfrm rot="16200000">
            <a:off x="3081509" y="3002962"/>
            <a:ext cx="39042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VOCATIONAL</a:t>
            </a:r>
          </a:p>
        </p:txBody>
      </p:sp>
      <p:sp>
        <p:nvSpPr>
          <p:cNvPr id="28" name="Rectangle 27">
            <a:extLst>
              <a:ext uri="{FF2B5EF4-FFF2-40B4-BE49-F238E27FC236}">
                <a16:creationId xmlns:a16="http://schemas.microsoft.com/office/drawing/2014/main" id="{4CFCE346-3E93-4D2B-A7FF-DBB25331A5C4}"/>
              </a:ext>
            </a:extLst>
          </p:cNvPr>
          <p:cNvSpPr/>
          <p:nvPr/>
        </p:nvSpPr>
        <p:spPr>
          <a:xfrm>
            <a:off x="6651675" y="370746"/>
            <a:ext cx="4050916" cy="507831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Vocational Training </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Clusters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Assessments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Resources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Labor Markets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Experience Opportunities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Credentials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Educational Goals</a:t>
            </a:r>
          </a:p>
          <a:p>
            <a:pPr marL="342900" marR="0" lvl="0" indent="-342900" algn="l" defTabSz="4572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Career Action Plan</a:t>
            </a:r>
          </a:p>
        </p:txBody>
      </p:sp>
      <p:grpSp>
        <p:nvGrpSpPr>
          <p:cNvPr id="29" name="Group 28">
            <a:extLst>
              <a:ext uri="{FF2B5EF4-FFF2-40B4-BE49-F238E27FC236}">
                <a16:creationId xmlns:a16="http://schemas.microsoft.com/office/drawing/2014/main" id="{45E1328D-5FF0-4E1C-951A-4BC31106803A}"/>
              </a:ext>
            </a:extLst>
          </p:cNvPr>
          <p:cNvGrpSpPr/>
          <p:nvPr/>
        </p:nvGrpSpPr>
        <p:grpSpPr>
          <a:xfrm>
            <a:off x="1097304" y="3666851"/>
            <a:ext cx="1974019" cy="1886455"/>
            <a:chOff x="787316" y="4398380"/>
            <a:chExt cx="1259964" cy="1365367"/>
          </a:xfrm>
        </p:grpSpPr>
        <p:grpSp>
          <p:nvGrpSpPr>
            <p:cNvPr id="31" name="Group 30">
              <a:extLst>
                <a:ext uri="{FF2B5EF4-FFF2-40B4-BE49-F238E27FC236}">
                  <a16:creationId xmlns:a16="http://schemas.microsoft.com/office/drawing/2014/main" id="{2F560165-9007-4A86-BC5A-C8EBFA32F6AB}"/>
                </a:ext>
              </a:extLst>
            </p:cNvPr>
            <p:cNvGrpSpPr/>
            <p:nvPr/>
          </p:nvGrpSpPr>
          <p:grpSpPr>
            <a:xfrm>
              <a:off x="815365" y="4398380"/>
              <a:ext cx="1231915" cy="1365367"/>
              <a:chOff x="1379231" y="1268841"/>
              <a:chExt cx="2454476" cy="2446295"/>
            </a:xfrm>
          </p:grpSpPr>
          <p:grpSp>
            <p:nvGrpSpPr>
              <p:cNvPr id="33" name="Group 32">
                <a:extLst>
                  <a:ext uri="{FF2B5EF4-FFF2-40B4-BE49-F238E27FC236}">
                    <a16:creationId xmlns:a16="http://schemas.microsoft.com/office/drawing/2014/main" id="{E8CF18F9-5A90-4240-AD2C-1F8268835B83}"/>
                  </a:ext>
                </a:extLst>
              </p:cNvPr>
              <p:cNvGrpSpPr/>
              <p:nvPr/>
            </p:nvGrpSpPr>
            <p:grpSpPr>
              <a:xfrm rot="20442600">
                <a:off x="1379231" y="1268841"/>
                <a:ext cx="2454476" cy="2446295"/>
                <a:chOff x="1319698" y="1302744"/>
                <a:chExt cx="2454476" cy="2446295"/>
              </a:xfrm>
            </p:grpSpPr>
            <p:pic>
              <p:nvPicPr>
                <p:cNvPr id="37" name="Picture 36">
                  <a:extLst>
                    <a:ext uri="{FF2B5EF4-FFF2-40B4-BE49-F238E27FC236}">
                      <a16:creationId xmlns:a16="http://schemas.microsoft.com/office/drawing/2014/main" id="{86C71A3F-EBED-4BFE-9D60-278E561AFA5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38" name="Rectangle 37">
                  <a:extLst>
                    <a:ext uri="{FF2B5EF4-FFF2-40B4-BE49-F238E27FC236}">
                      <a16:creationId xmlns:a16="http://schemas.microsoft.com/office/drawing/2014/main" id="{341EE211-6AC2-43CD-9AD7-8BF1F96C470B}"/>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4F7C77C6-3400-4ECC-B4F0-E8F81C26ECEF}"/>
                  </a:ext>
                </a:extLst>
              </p:cNvPr>
              <p:cNvGrpSpPr/>
              <p:nvPr/>
            </p:nvGrpSpPr>
            <p:grpSpPr>
              <a:xfrm>
                <a:off x="2432203" y="2792346"/>
                <a:ext cx="534257" cy="340490"/>
                <a:chOff x="2399818" y="2530592"/>
                <a:chExt cx="534257" cy="340490"/>
              </a:xfrm>
              <a:solidFill>
                <a:srgbClr val="3A9F11"/>
              </a:solidFill>
            </p:grpSpPr>
            <p:sp>
              <p:nvSpPr>
                <p:cNvPr id="35" name="Multiplication Sign 34">
                  <a:extLst>
                    <a:ext uri="{FF2B5EF4-FFF2-40B4-BE49-F238E27FC236}">
                      <a16:creationId xmlns:a16="http://schemas.microsoft.com/office/drawing/2014/main" id="{3EF6D22F-CF79-4875-9B58-35D99C90990F}"/>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Multiplication Sign 35">
                  <a:extLst>
                    <a:ext uri="{FF2B5EF4-FFF2-40B4-BE49-F238E27FC236}">
                      <a16:creationId xmlns:a16="http://schemas.microsoft.com/office/drawing/2014/main" id="{49F434C0-FA67-4A03-B7B3-ACFA5EAEB5A3}"/>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 name="Rectangle 31">
              <a:extLst>
                <a:ext uri="{FF2B5EF4-FFF2-40B4-BE49-F238E27FC236}">
                  <a16:creationId xmlns:a16="http://schemas.microsoft.com/office/drawing/2014/main" id="{CE04377A-9105-4748-95B9-52E5D0DF34E3}"/>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4464615" y="5661024"/>
            <a:ext cx="7629917" cy="985012"/>
            <a:chOff x="2447633" y="4125039"/>
            <a:chExt cx="8058279" cy="1097281"/>
          </a:xfrm>
        </p:grpSpPr>
        <p:grpSp>
          <p:nvGrpSpPr>
            <p:cNvPr id="19" name="Group 18"/>
            <p:cNvGrpSpPr/>
            <p:nvPr/>
          </p:nvGrpSpPr>
          <p:grpSpPr>
            <a:xfrm>
              <a:off x="2447633" y="4125039"/>
              <a:ext cx="8058279" cy="1097281"/>
              <a:chOff x="2447633" y="4125039"/>
              <a:chExt cx="8058279" cy="1097281"/>
            </a:xfrm>
          </p:grpSpPr>
          <p:sp>
            <p:nvSpPr>
              <p:cNvPr id="21" name="Flowchart: Delay 20"/>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3423505" y="4125039"/>
                <a:ext cx="6578907"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rPr>
                  <a:t>Complete a comparison of technical training institution options</a:t>
                </a:r>
              </a:p>
            </p:txBody>
          </p:sp>
        </p:grpSp>
        <p:sp>
          <p:nvSpPr>
            <p:cNvPr id="20" name="Oval 19"/>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effectLst>
                    <a:outerShdw blurRad="38100" dist="38100" dir="2700000" algn="tl">
                      <a:srgbClr val="000000">
                        <a:alpha val="43137"/>
                      </a:srgbClr>
                    </a:outerShdw>
                  </a:effectLst>
                  <a:latin typeface="Franklin Gothic Demi" panose="020B0703020102020204" pitchFamily="34" charset="0"/>
                </a:rPr>
                <a:t>CRS</a:t>
              </a:r>
              <a:endParaRPr lang="en-US" sz="16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8529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23FBDB-0C6A-9C4A-D7DF-C88BBAEFA5FB}"/>
              </a:ext>
            </a:extLst>
          </p:cNvPr>
          <p:cNvSpPr/>
          <p:nvPr/>
        </p:nvSpPr>
        <p:spPr>
          <a:xfrm>
            <a:off x="175363" y="87682"/>
            <a:ext cx="4798331" cy="2886183"/>
          </a:xfrm>
          <a:prstGeom prst="rect">
            <a:avLst/>
          </a:prstGeom>
          <a:solidFill>
            <a:srgbClr val="030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3FC138F-B70D-DA35-E373-C23CA49A24AF}"/>
              </a:ext>
            </a:extLst>
          </p:cNvPr>
          <p:cNvPicPr>
            <a:picLocks noChangeAspect="1"/>
          </p:cNvPicPr>
          <p:nvPr/>
        </p:nvPicPr>
        <p:blipFill>
          <a:blip r:embed="rId3"/>
          <a:stretch>
            <a:fillRect/>
          </a:stretch>
        </p:blipFill>
        <p:spPr>
          <a:xfrm rot="10800000">
            <a:off x="5092736" y="8689"/>
            <a:ext cx="667345" cy="6065300"/>
          </a:xfrm>
          <a:prstGeom prst="rect">
            <a:avLst/>
          </a:prstGeom>
        </p:spPr>
      </p:pic>
      <p:pic>
        <p:nvPicPr>
          <p:cNvPr id="8" name="Picture 7" descr="A person working on a computer&#10;&#10;Description automatically generated with low confidence">
            <a:extLst>
              <a:ext uri="{FF2B5EF4-FFF2-40B4-BE49-F238E27FC236}">
                <a16:creationId xmlns:a16="http://schemas.microsoft.com/office/drawing/2014/main" id="{7A085CB4-602E-378B-C822-65AFB39E3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1746" y="149624"/>
            <a:ext cx="3544890" cy="2901149"/>
          </a:xfrm>
          <a:prstGeom prst="rect">
            <a:avLst/>
          </a:prstGeom>
          <a:effectLst>
            <a:softEdge rad="635000"/>
          </a:effectLst>
        </p:spPr>
      </p:pic>
      <p:sp>
        <p:nvSpPr>
          <p:cNvPr id="2" name="Content Placeholder 3">
            <a:extLst>
              <a:ext uri="{FF2B5EF4-FFF2-40B4-BE49-F238E27FC236}">
                <a16:creationId xmlns:a16="http://schemas.microsoft.com/office/drawing/2014/main" id="{1D99C9A4-3A70-2131-4891-BCAF803B09FA}"/>
              </a:ext>
            </a:extLst>
          </p:cNvPr>
          <p:cNvSpPr txBox="1">
            <a:spLocks/>
          </p:cNvSpPr>
          <p:nvPr/>
        </p:nvSpPr>
        <p:spPr>
          <a:xfrm>
            <a:off x="316525" y="1488974"/>
            <a:ext cx="4480707" cy="9061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0AD47">
                    <a:lumMod val="40000"/>
                    <a:lumOff val="60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Looking for direction for your next career?  Not sure how to identify your “good fit” career field?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0AD47">
                    <a:lumMod val="40000"/>
                    <a:lumOff val="60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We can help.</a:t>
            </a:r>
            <a:endParaRPr kumimoji="0" lang="en-US" sz="2000" b="0"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55CBE90B-E854-88D0-C75A-A57F457F9B73}"/>
              </a:ext>
            </a:extLst>
          </p:cNvPr>
          <p:cNvSpPr txBox="1">
            <a:spLocks noChangeAspect="1"/>
          </p:cNvSpPr>
          <p:nvPr/>
        </p:nvSpPr>
        <p:spPr>
          <a:xfrm>
            <a:off x="269832" y="-31520"/>
            <a:ext cx="4176908" cy="15641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EMPLOYMENT NAVIGATORS</a:t>
            </a:r>
          </a:p>
        </p:txBody>
      </p:sp>
      <p:pic>
        <p:nvPicPr>
          <p:cNvPr id="4" name="Picture 3">
            <a:extLst>
              <a:ext uri="{FF2B5EF4-FFF2-40B4-BE49-F238E27FC236}">
                <a16:creationId xmlns:a16="http://schemas.microsoft.com/office/drawing/2014/main" id="{03F6AB5B-CF12-297B-2119-AB63CB5512C8}"/>
              </a:ext>
            </a:extLst>
          </p:cNvPr>
          <p:cNvPicPr>
            <a:picLocks noChangeAspect="1"/>
          </p:cNvPicPr>
          <p:nvPr/>
        </p:nvPicPr>
        <p:blipFill>
          <a:blip r:embed="rId5"/>
          <a:stretch>
            <a:fillRect/>
          </a:stretch>
        </p:blipFill>
        <p:spPr>
          <a:xfrm>
            <a:off x="3032916" y="3855941"/>
            <a:ext cx="1879477" cy="1916150"/>
          </a:xfrm>
          <a:prstGeom prst="rect">
            <a:avLst/>
          </a:prstGeom>
        </p:spPr>
      </p:pic>
      <p:sp>
        <p:nvSpPr>
          <p:cNvPr id="7" name="TextBox 6">
            <a:extLst>
              <a:ext uri="{FF2B5EF4-FFF2-40B4-BE49-F238E27FC236}">
                <a16:creationId xmlns:a16="http://schemas.microsoft.com/office/drawing/2014/main" id="{D90B10AE-F446-61EB-B9BF-110E1743B269}"/>
              </a:ext>
            </a:extLst>
          </p:cNvPr>
          <p:cNvSpPr txBox="1"/>
          <p:nvPr/>
        </p:nvSpPr>
        <p:spPr>
          <a:xfrm>
            <a:off x="5877047" y="87682"/>
            <a:ext cx="6435092"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Employment Navigators provide assistance with…</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Self-Assessments</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Skills Testing</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Career Exploration</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Identification of high-demand careers</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Identification of necessary credentials</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Review of detailed labor market information</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Resume Review</a:t>
            </a:r>
          </a:p>
          <a:p>
            <a:pPr marL="347663" marR="0" lvl="0" indent="-347663" algn="l" defTabSz="457200" rtl="0" eaLnBrk="1" fontAlgn="auto" latinLnBrk="0" hangingPunct="1">
              <a:lnSpc>
                <a:spcPct val="100000"/>
              </a:lnSpc>
              <a:spcBef>
                <a:spcPts val="0"/>
              </a:spcBef>
              <a:spcAft>
                <a:spcPts val="1200"/>
              </a:spcAft>
              <a:buClr>
                <a:srgbClr val="00FF00"/>
              </a:buClr>
              <a:buSzPct val="150000"/>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Connections to partners for additional   employment services</a:t>
            </a:r>
          </a:p>
        </p:txBody>
      </p:sp>
      <p:grpSp>
        <p:nvGrpSpPr>
          <p:cNvPr id="15" name="Group 14">
            <a:extLst>
              <a:ext uri="{FF2B5EF4-FFF2-40B4-BE49-F238E27FC236}">
                <a16:creationId xmlns:a16="http://schemas.microsoft.com/office/drawing/2014/main" id="{D6451F73-921F-8C24-3556-7DBFFFF2C116}"/>
              </a:ext>
            </a:extLst>
          </p:cNvPr>
          <p:cNvGrpSpPr/>
          <p:nvPr/>
        </p:nvGrpSpPr>
        <p:grpSpPr>
          <a:xfrm>
            <a:off x="0" y="6028830"/>
            <a:ext cx="12192000" cy="829169"/>
            <a:chOff x="0" y="6028830"/>
            <a:chExt cx="12192000" cy="829169"/>
          </a:xfrm>
        </p:grpSpPr>
        <p:sp>
          <p:nvSpPr>
            <p:cNvPr id="11" name="Rectangle 10">
              <a:extLst>
                <a:ext uri="{FF2B5EF4-FFF2-40B4-BE49-F238E27FC236}">
                  <a16:creationId xmlns:a16="http://schemas.microsoft.com/office/drawing/2014/main" id="{F8E2933A-F0D7-2E4E-00F6-247DBEC7C7CE}"/>
                </a:ext>
              </a:extLst>
            </p:cNvPr>
            <p:cNvSpPr/>
            <p:nvPr/>
          </p:nvSpPr>
          <p:spPr>
            <a:xfrm>
              <a:off x="0" y="6028830"/>
              <a:ext cx="12192000" cy="829169"/>
            </a:xfrm>
            <a:prstGeom prst="rect">
              <a:avLst/>
            </a:prstGeom>
            <a:solidFill>
              <a:srgbClr val="030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691D839-60EB-13C1-D150-B9F9055D2150}"/>
                </a:ext>
              </a:extLst>
            </p:cNvPr>
            <p:cNvSpPr txBox="1"/>
            <p:nvPr/>
          </p:nvSpPr>
          <p:spPr>
            <a:xfrm>
              <a:off x="1511700" y="6046430"/>
              <a:ext cx="916859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For more information or to connect with an Employment Navigator, go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https://www.dol.gov/agencies/vets/programs/tap/employment-navigator-partnership</a:t>
              </a:r>
            </a:p>
          </p:txBody>
        </p:sp>
      </p:grpSp>
      <p:sp>
        <p:nvSpPr>
          <p:cNvPr id="12" name="TextBox 11">
            <a:extLst>
              <a:ext uri="{FF2B5EF4-FFF2-40B4-BE49-F238E27FC236}">
                <a16:creationId xmlns:a16="http://schemas.microsoft.com/office/drawing/2014/main" id="{A9D491E0-BB42-3A88-0904-0F9D28A229A3}"/>
              </a:ext>
            </a:extLst>
          </p:cNvPr>
          <p:cNvSpPr txBox="1"/>
          <p:nvPr/>
        </p:nvSpPr>
        <p:spPr>
          <a:xfrm>
            <a:off x="269832" y="3198168"/>
            <a:ext cx="45868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Schedule your appointment today.</a:t>
            </a:r>
          </a:p>
        </p:txBody>
      </p:sp>
      <p:sp>
        <p:nvSpPr>
          <p:cNvPr id="14" name="TextBox 13">
            <a:extLst>
              <a:ext uri="{FF2B5EF4-FFF2-40B4-BE49-F238E27FC236}">
                <a16:creationId xmlns:a16="http://schemas.microsoft.com/office/drawing/2014/main" id="{56665CE9-CB3D-8621-6EAA-672222D7594E}"/>
              </a:ext>
            </a:extLst>
          </p:cNvPr>
          <p:cNvSpPr txBox="1"/>
          <p:nvPr/>
        </p:nvSpPr>
        <p:spPr>
          <a:xfrm>
            <a:off x="269832" y="3884136"/>
            <a:ext cx="264611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Scan the QR code with your phone camera.  Scroll down to schedule your appointment online.</a:t>
            </a:r>
          </a:p>
        </p:txBody>
      </p:sp>
    </p:spTree>
    <p:extLst>
      <p:ext uri="{BB962C8B-B14F-4D97-AF65-F5344CB8AC3E}">
        <p14:creationId xmlns:p14="http://schemas.microsoft.com/office/powerpoint/2010/main" val="3799541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0" y="757238"/>
            <a:ext cx="7953075"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latin typeface="Franklin Gothic Demi" panose="020B0703020102020204" pitchFamily="34" charset="0"/>
              </a:rPr>
              <a:t>10 STEPS TO TRANSITION</a:t>
            </a:r>
          </a:p>
        </p:txBody>
      </p:sp>
      <p:sp>
        <p:nvSpPr>
          <p:cNvPr id="3" name="TextBox 2"/>
          <p:cNvSpPr txBox="1"/>
          <p:nvPr/>
        </p:nvSpPr>
        <p:spPr>
          <a:xfrm>
            <a:off x="3152703" y="2095911"/>
            <a:ext cx="8082534" cy="4478149"/>
          </a:xfrm>
          <a:prstGeom prst="rect">
            <a:avLst/>
          </a:prstGeom>
          <a:noFill/>
        </p:spPr>
        <p:txBody>
          <a:bodyPr wrap="none" rtlCol="0">
            <a:spAutoFit/>
          </a:bodyPr>
          <a:lstStyle/>
          <a:p>
            <a:pPr>
              <a:spcAft>
                <a:spcPts val="600"/>
              </a:spcAft>
            </a:pPr>
            <a:r>
              <a:rPr lang="en-US" sz="2400" b="1" dirty="0">
                <a:solidFill>
                  <a:schemeClr val="bg1"/>
                </a:solidFill>
                <a:effectLst>
                  <a:outerShdw blurRad="38100" dist="38100" dir="2700000" algn="tl">
                    <a:srgbClr val="000000">
                      <a:alpha val="43137"/>
                    </a:srgbClr>
                  </a:outerShdw>
                </a:effectLst>
              </a:rPr>
              <a:t>STEP 1: 	Plan for Your Transition</a:t>
            </a:r>
          </a:p>
          <a:p>
            <a:pPr>
              <a:spcAft>
                <a:spcPts val="600"/>
              </a:spcAft>
            </a:pPr>
            <a:r>
              <a:rPr lang="en-US" sz="2400" b="1" dirty="0">
                <a:solidFill>
                  <a:schemeClr val="bg1"/>
                </a:solidFill>
                <a:effectLst>
                  <a:outerShdw blurRad="38100" dist="38100" dir="2700000" algn="tl">
                    <a:srgbClr val="000000">
                      <a:alpha val="43137"/>
                    </a:srgbClr>
                  </a:outerShdw>
                </a:effectLst>
              </a:rPr>
              <a:t>STEP 2: 	Build Your Transition Team</a:t>
            </a:r>
          </a:p>
          <a:p>
            <a:pPr>
              <a:spcAft>
                <a:spcPts val="600"/>
              </a:spcAft>
            </a:pPr>
            <a:r>
              <a:rPr lang="en-US" sz="2400" b="1" dirty="0">
                <a:solidFill>
                  <a:schemeClr val="bg1"/>
                </a:solidFill>
                <a:effectLst>
                  <a:outerShdw blurRad="38100" dist="38100" dir="2700000" algn="tl">
                    <a:srgbClr val="000000">
                      <a:alpha val="43137"/>
                    </a:srgbClr>
                  </a:outerShdw>
                </a:effectLst>
              </a:rPr>
              <a:t>STEP 3: 	Know Your VA Benefits</a:t>
            </a:r>
          </a:p>
          <a:p>
            <a:pPr>
              <a:spcAft>
                <a:spcPts val="600"/>
              </a:spcAft>
            </a:pPr>
            <a:r>
              <a:rPr lang="en-US" sz="2400" b="1" dirty="0">
                <a:solidFill>
                  <a:schemeClr val="bg1"/>
                </a:solidFill>
                <a:effectLst>
                  <a:outerShdw blurRad="38100" dist="38100" dir="2700000" algn="tl">
                    <a:srgbClr val="000000">
                      <a:alpha val="43137"/>
                    </a:srgbClr>
                  </a:outerShdw>
                </a:effectLst>
              </a:rPr>
              <a:t>STEP 4: 	Plan for Health/Mental Care and Health Insurance</a:t>
            </a:r>
          </a:p>
          <a:p>
            <a:pPr>
              <a:spcAft>
                <a:spcPts val="600"/>
              </a:spcAft>
            </a:pPr>
            <a:r>
              <a:rPr lang="en-US" sz="2400" b="1" dirty="0">
                <a:solidFill>
                  <a:schemeClr val="bg1"/>
                </a:solidFill>
                <a:effectLst>
                  <a:outerShdw blurRad="38100" dist="38100" dir="2700000" algn="tl">
                    <a:srgbClr val="000000">
                      <a:alpha val="43137"/>
                    </a:srgbClr>
                  </a:outerShdw>
                </a:effectLst>
              </a:rPr>
              <a:t>STEP 5: 	Plan for Civilian Employment/Vocational Training</a:t>
            </a:r>
          </a:p>
          <a:p>
            <a:pPr>
              <a:spcAft>
                <a:spcPts val="600"/>
              </a:spcAft>
            </a:pPr>
            <a:r>
              <a:rPr lang="en-US" sz="2400" b="1" dirty="0">
                <a:solidFill>
                  <a:schemeClr val="bg1"/>
                </a:solidFill>
                <a:effectLst>
                  <a:outerShdw blurRad="38100" dist="38100" dir="2700000" algn="tl">
                    <a:srgbClr val="000000">
                      <a:alpha val="43137"/>
                    </a:srgbClr>
                  </a:outerShdw>
                </a:effectLst>
              </a:rPr>
              <a:t>STEP 6: 	Learn About Federal Employment</a:t>
            </a:r>
          </a:p>
          <a:p>
            <a:pPr>
              <a:spcAft>
                <a:spcPts val="600"/>
              </a:spcAft>
            </a:pPr>
            <a:r>
              <a:rPr lang="en-US" sz="2400" b="1" dirty="0">
                <a:solidFill>
                  <a:schemeClr val="bg1"/>
                </a:solidFill>
                <a:effectLst>
                  <a:outerShdw blurRad="38100" dist="38100" dir="2700000" algn="tl">
                    <a:srgbClr val="000000">
                      <a:alpha val="43137"/>
                    </a:srgbClr>
                  </a:outerShdw>
                </a:effectLst>
              </a:rPr>
              <a:t>STEP 7:		Plan for Further Education</a:t>
            </a:r>
          </a:p>
          <a:p>
            <a:pPr>
              <a:spcAft>
                <a:spcPts val="600"/>
              </a:spcAft>
            </a:pPr>
            <a:r>
              <a:rPr lang="en-US" sz="2400" b="1" dirty="0">
                <a:solidFill>
                  <a:schemeClr val="bg1"/>
                </a:solidFill>
                <a:effectLst>
                  <a:outerShdw blurRad="38100" dist="38100" dir="2700000" algn="tl">
                    <a:srgbClr val="000000">
                      <a:alpha val="43137"/>
                    </a:srgbClr>
                  </a:outerShdw>
                </a:effectLst>
              </a:rPr>
              <a:t>STEP 8: 	Consider Starting a Business</a:t>
            </a:r>
          </a:p>
          <a:p>
            <a:pPr>
              <a:spcAft>
                <a:spcPts val="600"/>
              </a:spcAft>
            </a:pPr>
            <a:r>
              <a:rPr lang="en-US" sz="2400" b="1" dirty="0">
                <a:solidFill>
                  <a:schemeClr val="bg1"/>
                </a:solidFill>
                <a:effectLst>
                  <a:outerShdw blurRad="38100" dist="38100" dir="2700000" algn="tl">
                    <a:srgbClr val="000000">
                      <a:alpha val="43137"/>
                    </a:srgbClr>
                  </a:outerShdw>
                </a:effectLst>
              </a:rPr>
              <a:t>STEP 9: 	Explore Additional Information and Benefits</a:t>
            </a:r>
          </a:p>
          <a:p>
            <a:pPr>
              <a:spcAft>
                <a:spcPts val="600"/>
              </a:spcAft>
            </a:pPr>
            <a:r>
              <a:rPr lang="en-US" sz="2400" b="1" dirty="0">
                <a:solidFill>
                  <a:schemeClr val="bg1"/>
                </a:solidFill>
                <a:effectLst>
                  <a:outerShdw blurRad="38100" dist="38100" dir="2700000" algn="tl">
                    <a:srgbClr val="000000">
                      <a:alpha val="43137"/>
                    </a:srgbClr>
                  </a:outerShdw>
                </a:effectLst>
              </a:rPr>
              <a:t>STEP 10: 	Know Where to Go for Assistance</a:t>
            </a:r>
          </a:p>
        </p:txBody>
      </p:sp>
      <p:pic>
        <p:nvPicPr>
          <p:cNvPr id="27" name="Picture 26">
            <a:extLst>
              <a:ext uri="{FF2B5EF4-FFF2-40B4-BE49-F238E27FC236}">
                <a16:creationId xmlns:a16="http://schemas.microsoft.com/office/drawing/2014/main" id="{B9D91499-4E19-40EF-BA99-41883B6FFB4F}"/>
              </a:ext>
            </a:extLst>
          </p:cNvPr>
          <p:cNvPicPr>
            <a:picLocks noChangeAspect="1"/>
          </p:cNvPicPr>
          <p:nvPr/>
        </p:nvPicPr>
        <p:blipFill>
          <a:blip r:embed="rId4"/>
          <a:stretch>
            <a:fillRect/>
          </a:stretch>
        </p:blipFill>
        <p:spPr>
          <a:xfrm>
            <a:off x="0" y="1839451"/>
            <a:ext cx="2602523" cy="5029454"/>
          </a:xfrm>
          <a:prstGeom prst="rect">
            <a:avLst/>
          </a:prstGeom>
        </p:spPr>
      </p:pic>
      <p:cxnSp>
        <p:nvCxnSpPr>
          <p:cNvPr id="8" name="Straight Connector 7">
            <a:extLst>
              <a:ext uri="{FF2B5EF4-FFF2-40B4-BE49-F238E27FC236}">
                <a16:creationId xmlns:a16="http://schemas.microsoft.com/office/drawing/2014/main" id="{A0E6F592-679C-4575-8C65-A1700D6F4DF5}"/>
              </a:ext>
            </a:extLst>
          </p:cNvPr>
          <p:cNvCxnSpPr/>
          <p:nvPr/>
        </p:nvCxnSpPr>
        <p:spPr>
          <a:xfrm>
            <a:off x="0" y="1839449"/>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4F7467-D0C6-45DC-9CC8-66ACA9E23FF1}"/>
              </a:ext>
            </a:extLst>
          </p:cNvPr>
          <p:cNvCxnSpPr>
            <a:cxnSpLocks/>
          </p:cNvCxnSpPr>
          <p:nvPr/>
        </p:nvCxnSpPr>
        <p:spPr>
          <a:xfrm>
            <a:off x="2601819" y="1839449"/>
            <a:ext cx="0" cy="501855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00585B-DD38-493E-8301-6ED6022358A4}"/>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a:t>
            </a:r>
          </a:p>
        </p:txBody>
      </p:sp>
    </p:spTree>
    <p:extLst>
      <p:ext uri="{BB962C8B-B14F-4D97-AF65-F5344CB8AC3E}">
        <p14:creationId xmlns:p14="http://schemas.microsoft.com/office/powerpoint/2010/main" val="411320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645E56F-51F9-4CAA-ADE6-91725EF1DEBD}"/>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0"/>
            <a:ext cx="12192000" cy="3360334"/>
          </a:xfrm>
          <a:prstGeom prst="rect">
            <a:avLst/>
          </a:prstGeom>
        </p:spPr>
      </p:pic>
      <p:cxnSp>
        <p:nvCxnSpPr>
          <p:cNvPr id="36" name="Straight Connector 35">
            <a:extLst>
              <a:ext uri="{FF2B5EF4-FFF2-40B4-BE49-F238E27FC236}">
                <a16:creationId xmlns:a16="http://schemas.microsoft.com/office/drawing/2014/main" id="{E77C270E-2573-4D8C-9B42-14D692C5F88F}"/>
              </a:ext>
            </a:extLst>
          </p:cNvPr>
          <p:cNvCxnSpPr/>
          <p:nvPr/>
        </p:nvCxnSpPr>
        <p:spPr>
          <a:xfrm>
            <a:off x="0" y="3385128"/>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D02F7D-617C-4E68-9943-B02E1C25238A}"/>
              </a:ext>
            </a:extLst>
          </p:cNvPr>
          <p:cNvSpPr txBox="1"/>
          <p:nvPr/>
        </p:nvSpPr>
        <p:spPr>
          <a:xfrm>
            <a:off x="6463735" y="3872112"/>
            <a:ext cx="5005027" cy="255454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Federal Hiring</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Interview Skills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LinkedIn Profiles/Job Search</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rPr>
              <a:t>Salary Negotiations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endParaRPr kumimoji="0" lang="en-US" sz="24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CBC0A01-4748-4608-B55B-1B7DF8957050}"/>
              </a:ext>
            </a:extLst>
          </p:cNvPr>
          <p:cNvSpPr txBox="1"/>
          <p:nvPr/>
        </p:nvSpPr>
        <p:spPr>
          <a:xfrm>
            <a:off x="-414917" y="845710"/>
            <a:ext cx="13021835" cy="3046988"/>
          </a:xfrm>
          <a:prstGeom prst="rect">
            <a:avLst/>
          </a:prstGeom>
          <a:noFill/>
        </p:spPr>
        <p:txBody>
          <a:bodyPr wrap="none" rtlCol="0">
            <a:spAutoFit/>
          </a:bodyPr>
          <a:lstStyle/>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DOL Transition Employment Assistance </a:t>
            </a:r>
          </a:p>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for Military Spouses </a:t>
            </a:r>
          </a:p>
          <a:p>
            <a:pPr algn="ctr"/>
            <a:r>
              <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rPr>
              <a:t>AND CAREGIVERS (TEAMS)</a:t>
            </a:r>
          </a:p>
          <a:p>
            <a:pPr marL="285750" indent="-285750">
              <a:buFont typeface="Arial" panose="020B0604020202020204" pitchFamily="34" charset="0"/>
              <a:buChar char="•"/>
            </a:pPr>
            <a:endParaRPr lang="en-US" sz="4800" b="1" cap="all"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sp>
        <p:nvSpPr>
          <p:cNvPr id="12" name="TextBox 11">
            <a:extLst>
              <a:ext uri="{FF2B5EF4-FFF2-40B4-BE49-F238E27FC236}">
                <a16:creationId xmlns:a16="http://schemas.microsoft.com/office/drawing/2014/main" id="{A08B75C7-792A-404E-8E15-24404C0CF1C6}"/>
              </a:ext>
            </a:extLst>
          </p:cNvPr>
          <p:cNvSpPr txBox="1"/>
          <p:nvPr/>
        </p:nvSpPr>
        <p:spPr>
          <a:xfrm>
            <a:off x="1458708" y="3847318"/>
            <a:ext cx="5005027" cy="255454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2400" dirty="0">
                <a:solidFill>
                  <a:prstClr val="white"/>
                </a:solidFill>
                <a:latin typeface="Calibri" panose="020F0502020204030204"/>
              </a:rPr>
              <a:t>Your Next Move</a:t>
            </a:r>
            <a:endParaRPr kumimoji="0" lang="en-US" sz="2400" i="0" u="none" strike="noStrike" kern="1200" cap="none" spc="0" normalizeH="0" baseline="0" noProof="0" dirty="0">
              <a:ln>
                <a:noFill/>
              </a:ln>
              <a:solidFill>
                <a:prstClr val="white"/>
              </a:solidFill>
              <a:effectLst/>
              <a:uLnTx/>
              <a:uFillTx/>
              <a:latin typeface="Calibri" panose="020F0502020204030204"/>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Career Credentials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Marketing Me</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400" i="0" u="none" strike="noStrike" kern="1200" cap="none" spc="0" normalizeH="0" baseline="0" noProof="0" dirty="0">
                <a:ln>
                  <a:noFill/>
                </a:ln>
                <a:solidFill>
                  <a:prstClr val="white"/>
                </a:solidFill>
                <a:effectLst/>
                <a:uLnTx/>
                <a:uFillTx/>
                <a:latin typeface="Calibri" panose="020F0502020204030204"/>
              </a:rPr>
              <a:t>Resume Essentials</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US" sz="2400" i="0" u="none" strike="noStrike" kern="1200" cap="none" spc="0" normalizeH="0" baseline="0" noProof="0" dirty="0">
              <a:ln>
                <a:noFill/>
              </a:ln>
              <a:solidFill>
                <a:prstClr val="white"/>
              </a:solidFill>
              <a:effectLst/>
              <a:uLnTx/>
              <a:uFillTx/>
              <a:latin typeface="Calibri" panose="020F0502020204030204"/>
            </a:endParaRPr>
          </a:p>
        </p:txBody>
      </p:sp>
      <p:sp>
        <p:nvSpPr>
          <p:cNvPr id="14" name="TextBox 13">
            <a:extLst>
              <a:ext uri="{FF2B5EF4-FFF2-40B4-BE49-F238E27FC236}">
                <a16:creationId xmlns:a16="http://schemas.microsoft.com/office/drawing/2014/main" id="{81815F1F-9125-46E1-90DB-CDB8970ED5B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50</a:t>
            </a:r>
          </a:p>
        </p:txBody>
      </p:sp>
    </p:spTree>
    <p:extLst>
      <p:ext uri="{BB962C8B-B14F-4D97-AF65-F5344CB8AC3E}">
        <p14:creationId xmlns:p14="http://schemas.microsoft.com/office/powerpoint/2010/main" val="74257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97400" y="2335716"/>
            <a:ext cx="3610777" cy="4062651"/>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2400"/>
              </a:spcAft>
              <a:buClrTx/>
              <a:buSzTx/>
              <a:buFont typeface="Wingdings" panose="05000000000000000000" pitchFamily="2" charset="2"/>
              <a:buChar char="§"/>
              <a:tabLst/>
              <a:defRPr/>
            </a:pPr>
            <a:r>
              <a:rPr kumimoji="0" lang="en-US" sz="28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Career One Stop website</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American Job Centers (AJC)</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Priority of Service</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State Job Banks</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Unemployment Compensation</a:t>
            </a:r>
          </a:p>
        </p:txBody>
      </p:sp>
      <p:pic>
        <p:nvPicPr>
          <p:cNvPr id="12" name="Picture 11">
            <a:extLst>
              <a:ext uri="{FF2B5EF4-FFF2-40B4-BE49-F238E27FC236}">
                <a16:creationId xmlns:a16="http://schemas.microsoft.com/office/drawing/2014/main" id="{F39ABF1A-E95A-49DF-AE58-0D33A9DF457F}"/>
              </a:ext>
            </a:extLst>
          </p:cNvPr>
          <p:cNvPicPr>
            <a:picLocks noChangeAspect="1"/>
          </p:cNvPicPr>
          <p:nvPr/>
        </p:nvPicPr>
        <p:blipFill>
          <a:blip r:embed="rId4"/>
          <a:stretch>
            <a:fillRect/>
          </a:stretch>
        </p:blipFill>
        <p:spPr>
          <a:xfrm>
            <a:off x="5466522" y="-9169"/>
            <a:ext cx="6725478" cy="6858000"/>
          </a:xfrm>
          <a:prstGeom prst="rect">
            <a:avLst/>
          </a:prstGeom>
        </p:spPr>
      </p:pic>
      <p:sp>
        <p:nvSpPr>
          <p:cNvPr id="7" name="Rectangle 6">
            <a:extLst>
              <a:ext uri="{FF2B5EF4-FFF2-40B4-BE49-F238E27FC236}">
                <a16:creationId xmlns:a16="http://schemas.microsoft.com/office/drawing/2014/main" id="{B4E354B3-743C-4DC9-902C-1519CCC9392C}"/>
              </a:ext>
            </a:extLst>
          </p:cNvPr>
          <p:cNvSpPr/>
          <p:nvPr/>
        </p:nvSpPr>
        <p:spPr>
          <a:xfrm>
            <a:off x="5466522" y="9169"/>
            <a:ext cx="6725478" cy="6858000"/>
          </a:xfrm>
          <a:prstGeom prst="rect">
            <a:avLst/>
          </a:prstGeom>
          <a:solidFill>
            <a:srgbClr val="1433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010176" y="1135895"/>
            <a:ext cx="541898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DOL RESOURCES</a:t>
            </a:r>
          </a:p>
        </p:txBody>
      </p:sp>
      <p:sp>
        <p:nvSpPr>
          <p:cNvPr id="8" name="Slide Number Placeholder 3">
            <a:extLst>
              <a:ext uri="{FF2B5EF4-FFF2-40B4-BE49-F238E27FC236}">
                <a16:creationId xmlns:a16="http://schemas.microsoft.com/office/drawing/2014/main" id="{0F52F72B-AE17-4367-A969-D13295E204F8}"/>
              </a:ext>
            </a:extLst>
          </p:cNvPr>
          <p:cNvSpPr txBox="1">
            <a:spLocks/>
          </p:cNvSpPr>
          <p:nvPr/>
        </p:nvSpPr>
        <p:spPr>
          <a:xfrm>
            <a:off x="9287933" y="630483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6104C505-048C-4D94-B307-5BFFEEB6DB41}"/>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52</a:t>
            </a:r>
          </a:p>
        </p:txBody>
      </p:sp>
    </p:spTree>
    <p:extLst>
      <p:ext uri="{BB962C8B-B14F-4D97-AF65-F5344CB8AC3E}">
        <p14:creationId xmlns:p14="http://schemas.microsoft.com/office/powerpoint/2010/main" val="3055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019675" y="1122006"/>
            <a:ext cx="5295900" cy="2308324"/>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O*NET Online</a:t>
            </a:r>
          </a:p>
          <a:p>
            <a:pPr marL="914400" marR="0" lvl="1"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Interest Profiler</a:t>
            </a:r>
          </a:p>
          <a:p>
            <a:pPr marL="914400" marR="0" lvl="1"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My Next Move for Veterans</a:t>
            </a:r>
          </a:p>
        </p:txBody>
      </p:sp>
      <p:sp>
        <p:nvSpPr>
          <p:cNvPr id="4" name="Rectangle 3"/>
          <p:cNvSpPr/>
          <p:nvPr/>
        </p:nvSpPr>
        <p:spPr>
          <a:xfrm>
            <a:off x="4886325" y="4108984"/>
            <a:ext cx="6096000" cy="2185214"/>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Verification of Military Experience and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(VMET)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rPr>
              <a:t>DD Form 2586</a:t>
            </a:r>
          </a:p>
        </p:txBody>
      </p:sp>
      <p:pic>
        <p:nvPicPr>
          <p:cNvPr id="14" name="Picture 13">
            <a:extLst>
              <a:ext uri="{FF2B5EF4-FFF2-40B4-BE49-F238E27FC236}">
                <a16:creationId xmlns:a16="http://schemas.microsoft.com/office/drawing/2014/main" id="{C14A4380-B0D5-46EB-A36C-1F2DEB31C308}"/>
              </a:ext>
            </a:extLst>
          </p:cNvPr>
          <p:cNvPicPr>
            <a:picLocks noChangeAspect="1"/>
          </p:cNvPicPr>
          <p:nvPr/>
        </p:nvPicPr>
        <p:blipFill>
          <a:blip r:embed="rId4"/>
          <a:stretch>
            <a:fillRect/>
          </a:stretch>
        </p:blipFill>
        <p:spPr>
          <a:xfrm>
            <a:off x="0" y="1122006"/>
            <a:ext cx="3399183" cy="5735993"/>
          </a:xfrm>
          <a:prstGeom prst="rect">
            <a:avLst/>
          </a:prstGeom>
        </p:spPr>
      </p:pic>
      <p:sp>
        <p:nvSpPr>
          <p:cNvPr id="2" name="Rectangle 1"/>
          <p:cNvSpPr/>
          <p:nvPr/>
        </p:nvSpPr>
        <p:spPr>
          <a:xfrm>
            <a:off x="754260" y="198676"/>
            <a:ext cx="1143774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IDENTIFYING SKILLS &amp; INTERESTS</a:t>
            </a:r>
          </a:p>
        </p:txBody>
      </p:sp>
      <p:cxnSp>
        <p:nvCxnSpPr>
          <p:cNvPr id="16" name="Straight Connector 15">
            <a:extLst>
              <a:ext uri="{FF2B5EF4-FFF2-40B4-BE49-F238E27FC236}">
                <a16:creationId xmlns:a16="http://schemas.microsoft.com/office/drawing/2014/main" id="{B5852B13-1FDC-4B10-B95B-482EA8180A8D}"/>
              </a:ext>
            </a:extLst>
          </p:cNvPr>
          <p:cNvCxnSpPr>
            <a:cxnSpLocks/>
          </p:cNvCxnSpPr>
          <p:nvPr/>
        </p:nvCxnSpPr>
        <p:spPr>
          <a:xfrm>
            <a:off x="0" y="1122006"/>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8B1F10-FE4F-46C3-B2EC-B3DDBE67F204}"/>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53</a:t>
            </a:r>
          </a:p>
        </p:txBody>
      </p:sp>
    </p:spTree>
    <p:extLst>
      <p:ext uri="{BB962C8B-B14F-4D97-AF65-F5344CB8AC3E}">
        <p14:creationId xmlns:p14="http://schemas.microsoft.com/office/powerpoint/2010/main" val="426650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14538" y="257175"/>
            <a:ext cx="515878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CREDENTIALING</a:t>
            </a:r>
          </a:p>
        </p:txBody>
      </p:sp>
      <p:cxnSp>
        <p:nvCxnSpPr>
          <p:cNvPr id="9" name="Straight Connector 8">
            <a:extLst>
              <a:ext uri="{FF2B5EF4-FFF2-40B4-BE49-F238E27FC236}">
                <a16:creationId xmlns:a16="http://schemas.microsoft.com/office/drawing/2014/main" id="{A99FCB68-E3D5-4DD1-A1B8-9A0313E47155}"/>
              </a:ext>
            </a:extLst>
          </p:cNvPr>
          <p:cNvCxnSpPr>
            <a:cxnSpLocks/>
          </p:cNvCxnSpPr>
          <p:nvPr/>
        </p:nvCxnSpPr>
        <p:spPr>
          <a:xfrm>
            <a:off x="0" y="1429167"/>
            <a:ext cx="922943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9D01F2-2C67-4EE8-B315-C3CA2D127715}"/>
              </a:ext>
            </a:extLst>
          </p:cNvPr>
          <p:cNvPicPr>
            <a:picLocks noChangeAspect="1"/>
          </p:cNvPicPr>
          <p:nvPr/>
        </p:nvPicPr>
        <p:blipFill>
          <a:blip r:embed="rId4"/>
          <a:stretch>
            <a:fillRect/>
          </a:stretch>
        </p:blipFill>
        <p:spPr>
          <a:xfrm rot="20491475">
            <a:off x="7517310" y="2165924"/>
            <a:ext cx="3497678" cy="2565359"/>
          </a:xfrm>
          <a:prstGeom prst="rect">
            <a:avLst/>
          </a:prstGeom>
          <a:effectLst>
            <a:outerShdw blurRad="190500" dist="520700" dir="1500000" algn="tl" rotWithShape="0">
              <a:prstClr val="black">
                <a:alpha val="40000"/>
              </a:prstClr>
            </a:outerShdw>
          </a:effectLst>
          <a:scene3d>
            <a:camera prst="orthographicFront"/>
            <a:lightRig rig="threePt" dir="t"/>
          </a:scene3d>
          <a:sp3d>
            <a:bevelT w="165100" prst="coolSlant"/>
          </a:sp3d>
        </p:spPr>
      </p:pic>
      <p:pic>
        <p:nvPicPr>
          <p:cNvPr id="6" name="Picture 5">
            <a:extLst>
              <a:ext uri="{FF2B5EF4-FFF2-40B4-BE49-F238E27FC236}">
                <a16:creationId xmlns:a16="http://schemas.microsoft.com/office/drawing/2014/main" id="{9BCDF826-66A9-47E9-BEB4-CC59990B3E4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3102957">
            <a:off x="7891626" y="-221230"/>
            <a:ext cx="4036082" cy="3300793"/>
          </a:xfrm>
          <a:prstGeom prst="rect">
            <a:avLst/>
          </a:prstGeom>
          <a:effectLst>
            <a:outerShdw blurRad="190500" dist="495300" dir="3960000" algn="ctr" rotWithShape="0">
              <a:srgbClr val="000000">
                <a:alpha val="43137"/>
              </a:srgbClr>
            </a:outerShdw>
          </a:effectLst>
        </p:spPr>
      </p:pic>
      <p:sp>
        <p:nvSpPr>
          <p:cNvPr id="11" name="TextBox 10">
            <a:extLst>
              <a:ext uri="{FF2B5EF4-FFF2-40B4-BE49-F238E27FC236}">
                <a16:creationId xmlns:a16="http://schemas.microsoft.com/office/drawing/2014/main" id="{A81C9F8E-2315-4DC6-B026-9C08AFA7D35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55</a:t>
            </a:r>
          </a:p>
        </p:txBody>
      </p:sp>
      <p:sp>
        <p:nvSpPr>
          <p:cNvPr id="8" name="TextBox 7">
            <a:extLst>
              <a:ext uri="{FF2B5EF4-FFF2-40B4-BE49-F238E27FC236}">
                <a16:creationId xmlns:a16="http://schemas.microsoft.com/office/drawing/2014/main" id="{912A68BB-928C-793D-5828-89149CFF2593}"/>
              </a:ext>
            </a:extLst>
          </p:cNvPr>
          <p:cNvSpPr txBox="1"/>
          <p:nvPr/>
        </p:nvSpPr>
        <p:spPr>
          <a:xfrm>
            <a:off x="2014538" y="1954320"/>
            <a:ext cx="4995861" cy="4770537"/>
          </a:xfrm>
          <a:prstGeom prst="rect">
            <a:avLst/>
          </a:prstGeom>
          <a:noFill/>
        </p:spPr>
        <p:txBody>
          <a:bodyPr wrap="square" rtlCol="0">
            <a:spAutoFit/>
          </a:bodyPr>
          <a:lstStyle/>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Licenses</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Certifications</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a:ln>
                  <a:noFill/>
                </a:ln>
                <a:solidFill>
                  <a:prstClr val="white"/>
                </a:solidFill>
                <a:effectLst/>
                <a:uLnTx/>
                <a:uFillTx/>
                <a:ea typeface="+mn-ea"/>
                <a:cs typeface="+mn-cs"/>
              </a:rPr>
              <a:t>Credentialing Opportunities On-Line (COOL)</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i="0" u="none" strike="noStrike" kern="1200" cap="none" spc="0" normalizeH="0" baseline="0" noProof="0" dirty="0" err="1">
                <a:ln>
                  <a:noFill/>
                </a:ln>
                <a:solidFill>
                  <a:prstClr val="white"/>
                </a:solidFill>
                <a:effectLst/>
                <a:uLnTx/>
                <a:uFillTx/>
                <a:ea typeface="+mn-ea"/>
                <a:cs typeface="+mn-cs"/>
              </a:rPr>
              <a:t>MilGears</a:t>
            </a:r>
            <a:r>
              <a:rPr kumimoji="0" lang="en-US" sz="3200" i="0" u="none" strike="noStrike" kern="1200" cap="none" spc="0" normalizeH="0" baseline="0" noProof="0" dirty="0">
                <a:ln>
                  <a:noFill/>
                </a:ln>
                <a:solidFill>
                  <a:prstClr val="white"/>
                </a:solidFill>
                <a:effectLst/>
                <a:uLnTx/>
                <a:uFillTx/>
                <a:ea typeface="+mn-ea"/>
                <a:cs typeface="+mn-cs"/>
              </a:rPr>
              <a:t> </a:t>
            </a:r>
          </a:p>
          <a:p>
            <a:pPr marL="914400" lvl="1" indent="-457200">
              <a:spcAft>
                <a:spcPts val="2400"/>
              </a:spcAft>
              <a:buFont typeface="Wingdings" panose="05000000000000000000" pitchFamily="2" charset="2"/>
              <a:buChar char="§"/>
              <a:defRPr/>
            </a:pPr>
            <a:r>
              <a:rPr kumimoji="0" lang="en-US" sz="3200" i="0" u="none" strike="noStrike" kern="1200" cap="none" spc="0" normalizeH="0" baseline="0" noProof="0" dirty="0">
                <a:ln>
                  <a:noFill/>
                </a:ln>
                <a:solidFill>
                  <a:prstClr val="white"/>
                </a:solidFill>
                <a:effectLst/>
                <a:uLnTx/>
                <a:uFillTx/>
                <a:ea typeface="+mn-ea"/>
                <a:cs typeface="+mn-cs"/>
              </a:rPr>
              <a:t>milgears.osd.mil</a:t>
            </a:r>
          </a:p>
        </p:txBody>
      </p:sp>
    </p:spTree>
    <p:extLst>
      <p:ext uri="{BB962C8B-B14F-4D97-AF65-F5344CB8AC3E}">
        <p14:creationId xmlns:p14="http://schemas.microsoft.com/office/powerpoint/2010/main" val="19536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D5B018-2970-4AB1-B1E7-5E377EF9BE94}"/>
              </a:ext>
            </a:extLst>
          </p:cNvPr>
          <p:cNvSpPr txBox="1"/>
          <p:nvPr/>
        </p:nvSpPr>
        <p:spPr>
          <a:xfrm>
            <a:off x="873387" y="3366655"/>
            <a:ext cx="4730517" cy="2677656"/>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Apprenticeships/OJT</a:t>
            </a:r>
          </a:p>
          <a:p>
            <a:pPr marL="457200" marR="0" lvl="0" indent="-457200" algn="l" defTabSz="457200" rtl="0" eaLnBrk="1" fontAlgn="auto" latinLnBrk="0" hangingPunct="1">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United States Military Apprenticeship Program (USMAP)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15B49327-68F7-4085-AB2E-12FFCFEFC5B9}"/>
              </a:ext>
            </a:extLst>
          </p:cNvPr>
          <p:cNvSpPr txBox="1"/>
          <p:nvPr/>
        </p:nvSpPr>
        <p:spPr>
          <a:xfrm>
            <a:off x="6500124" y="3366655"/>
            <a:ext cx="4730517" cy="2031325"/>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DoD SkillBridge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Volunteering</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dirty="0">
                <a:solidFill>
                  <a:prstClr val="white"/>
                </a:solidFill>
              </a:rPr>
              <a:t>AmeriCorps</a:t>
            </a:r>
          </a:p>
        </p:txBody>
      </p:sp>
      <p:cxnSp>
        <p:nvCxnSpPr>
          <p:cNvPr id="10" name="Straight Connector 9">
            <a:extLst>
              <a:ext uri="{FF2B5EF4-FFF2-40B4-BE49-F238E27FC236}">
                <a16:creationId xmlns:a16="http://schemas.microsoft.com/office/drawing/2014/main" id="{AD9317BA-C4A4-409C-B592-3C026CC3F0C0}"/>
              </a:ext>
            </a:extLst>
          </p:cNvPr>
          <p:cNvCxnSpPr>
            <a:cxnSpLocks/>
          </p:cNvCxnSpPr>
          <p:nvPr/>
        </p:nvCxnSpPr>
        <p:spPr>
          <a:xfrm>
            <a:off x="5886704" y="2955210"/>
            <a:ext cx="0" cy="390279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E332EC-4F4C-457D-B55F-C6888AE7F09F}"/>
              </a:ext>
            </a:extLst>
          </p:cNvPr>
          <p:cNvGrpSpPr/>
          <p:nvPr/>
        </p:nvGrpSpPr>
        <p:grpSpPr>
          <a:xfrm>
            <a:off x="-1" y="-44491"/>
            <a:ext cx="12192001" cy="2999702"/>
            <a:chOff x="-1" y="-44491"/>
            <a:chExt cx="12238034" cy="2999702"/>
          </a:xfrm>
        </p:grpSpPr>
        <p:grpSp>
          <p:nvGrpSpPr>
            <p:cNvPr id="17" name="Group 16">
              <a:extLst>
                <a:ext uri="{FF2B5EF4-FFF2-40B4-BE49-F238E27FC236}">
                  <a16:creationId xmlns:a16="http://schemas.microsoft.com/office/drawing/2014/main" id="{FF72FAED-48FE-492D-A089-3165AB72811D}"/>
                </a:ext>
              </a:extLst>
            </p:cNvPr>
            <p:cNvGrpSpPr/>
            <p:nvPr/>
          </p:nvGrpSpPr>
          <p:grpSpPr>
            <a:xfrm>
              <a:off x="0" y="-38012"/>
              <a:ext cx="12238033" cy="2993223"/>
              <a:chOff x="-46033" y="-25366"/>
              <a:chExt cx="12238033" cy="2993223"/>
            </a:xfrm>
          </p:grpSpPr>
          <p:pic>
            <p:nvPicPr>
              <p:cNvPr id="15" name="Picture 14">
                <a:extLst>
                  <a:ext uri="{FF2B5EF4-FFF2-40B4-BE49-F238E27FC236}">
                    <a16:creationId xmlns:a16="http://schemas.microsoft.com/office/drawing/2014/main" id="{4547E406-CBE7-481A-BDA7-3C92C753E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3" y="-25366"/>
                <a:ext cx="3990964" cy="2993223"/>
              </a:xfrm>
              <a:prstGeom prst="rect">
                <a:avLst/>
              </a:prstGeom>
            </p:spPr>
          </p:pic>
          <p:pic>
            <p:nvPicPr>
              <p:cNvPr id="16" name="Picture 15">
                <a:extLst>
                  <a:ext uri="{FF2B5EF4-FFF2-40B4-BE49-F238E27FC236}">
                    <a16:creationId xmlns:a16="http://schemas.microsoft.com/office/drawing/2014/main" id="{31BEF535-2CB3-4BE4-9BFD-989AD50AF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6653" y="0"/>
                <a:ext cx="4435347" cy="2967857"/>
              </a:xfrm>
              <a:prstGeom prst="rect">
                <a:avLst/>
              </a:prstGeom>
            </p:spPr>
          </p:pic>
          <p:pic>
            <p:nvPicPr>
              <p:cNvPr id="14" name="Picture 13">
                <a:extLst>
                  <a:ext uri="{FF2B5EF4-FFF2-40B4-BE49-F238E27FC236}">
                    <a16:creationId xmlns:a16="http://schemas.microsoft.com/office/drawing/2014/main" id="{C8C34816-C378-4AE3-B15F-3BF63634FD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483" y="-25366"/>
                <a:ext cx="4456375" cy="2993223"/>
              </a:xfrm>
              <a:prstGeom prst="rect">
                <a:avLst/>
              </a:prstGeom>
            </p:spPr>
          </p:pic>
        </p:grpSp>
        <p:sp>
          <p:nvSpPr>
            <p:cNvPr id="6" name="Rectangle 5">
              <a:extLst>
                <a:ext uri="{FF2B5EF4-FFF2-40B4-BE49-F238E27FC236}">
                  <a16:creationId xmlns:a16="http://schemas.microsoft.com/office/drawing/2014/main" id="{8CEF7826-AA5B-405B-91FC-D7708FFD5D7E}"/>
                </a:ext>
              </a:extLst>
            </p:cNvPr>
            <p:cNvSpPr/>
            <p:nvPr/>
          </p:nvSpPr>
          <p:spPr>
            <a:xfrm>
              <a:off x="-1" y="-44491"/>
              <a:ext cx="12238033" cy="29997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784A6A4-08BC-4885-9A5D-5AAD4C05086B}"/>
              </a:ext>
            </a:extLst>
          </p:cNvPr>
          <p:cNvGrpSpPr/>
          <p:nvPr/>
        </p:nvGrpSpPr>
        <p:grpSpPr>
          <a:xfrm>
            <a:off x="6817" y="1814730"/>
            <a:ext cx="8727730" cy="923330"/>
            <a:chOff x="6817" y="1814730"/>
            <a:chExt cx="8727730" cy="923330"/>
          </a:xfrm>
        </p:grpSpPr>
        <p:sp>
          <p:nvSpPr>
            <p:cNvPr id="5" name="TextBox 4">
              <a:extLst>
                <a:ext uri="{FF2B5EF4-FFF2-40B4-BE49-F238E27FC236}">
                  <a16:creationId xmlns:a16="http://schemas.microsoft.com/office/drawing/2014/main" id="{E9F045AF-ECF9-4AF6-8661-8172A3E4FD9F}"/>
                </a:ext>
              </a:extLst>
            </p:cNvPr>
            <p:cNvSpPr txBox="1"/>
            <p:nvPr/>
          </p:nvSpPr>
          <p:spPr>
            <a:xfrm>
              <a:off x="1819641" y="1814730"/>
              <a:ext cx="691490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GAINING EXPERIENCE</a:t>
              </a:r>
            </a:p>
          </p:txBody>
        </p:sp>
        <p:grpSp>
          <p:nvGrpSpPr>
            <p:cNvPr id="11" name="Group 10">
              <a:extLst>
                <a:ext uri="{FF2B5EF4-FFF2-40B4-BE49-F238E27FC236}">
                  <a16:creationId xmlns:a16="http://schemas.microsoft.com/office/drawing/2014/main" id="{C5A90A57-5B66-4C4D-9A4F-BE316496C7F7}"/>
                </a:ext>
              </a:extLst>
            </p:cNvPr>
            <p:cNvGrpSpPr/>
            <p:nvPr/>
          </p:nvGrpSpPr>
          <p:grpSpPr>
            <a:xfrm>
              <a:off x="6817" y="2112463"/>
              <a:ext cx="1717588" cy="494271"/>
              <a:chOff x="1942571" y="1996958"/>
              <a:chExt cx="1717588" cy="494271"/>
            </a:xfrm>
          </p:grpSpPr>
          <p:cxnSp>
            <p:nvCxnSpPr>
              <p:cNvPr id="12" name="Straight Connector 11">
                <a:extLst>
                  <a:ext uri="{FF2B5EF4-FFF2-40B4-BE49-F238E27FC236}">
                    <a16:creationId xmlns:a16="http://schemas.microsoft.com/office/drawing/2014/main" id="{487B546B-8F71-4F04-93C6-405F3B17E37E}"/>
                  </a:ext>
                </a:extLst>
              </p:cNvPr>
              <p:cNvCxnSpPr>
                <a:cxnSpLocks/>
              </p:cNvCxnSpPr>
              <p:nvPr/>
            </p:nvCxnSpPr>
            <p:spPr>
              <a:xfrm>
                <a:off x="1942571" y="2244094"/>
                <a:ext cx="1359243" cy="0"/>
              </a:xfrm>
              <a:prstGeom prst="line">
                <a:avLst/>
              </a:prstGeom>
              <a:ln w="88900">
                <a:solidFill>
                  <a:srgbClr val="1E3D58"/>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CBEE2B1-0547-42DC-8D32-949E54CEDE58}"/>
                  </a:ext>
                </a:extLst>
              </p:cNvPr>
              <p:cNvSpPr/>
              <p:nvPr/>
            </p:nvSpPr>
            <p:spPr>
              <a:xfrm>
                <a:off x="3141176" y="1996958"/>
                <a:ext cx="518983" cy="494271"/>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a:extLst>
              <a:ext uri="{FF2B5EF4-FFF2-40B4-BE49-F238E27FC236}">
                <a16:creationId xmlns:a16="http://schemas.microsoft.com/office/drawing/2014/main" id="{0FB766A4-60B3-4F60-8611-F4C2D6CA677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58</a:t>
            </a:r>
          </a:p>
        </p:txBody>
      </p:sp>
    </p:spTree>
    <p:extLst>
      <p:ext uri="{BB962C8B-B14F-4D97-AF65-F5344CB8AC3E}">
        <p14:creationId xmlns:p14="http://schemas.microsoft.com/office/powerpoint/2010/main" val="40145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4425" y="181743"/>
            <a:ext cx="6096000" cy="280076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Franklin Gothic Demi" panose="020B0703020102020204" pitchFamily="34" charset="0"/>
                <a:ea typeface="+mn-ea"/>
                <a:cs typeface="+mn-cs"/>
              </a:rPr>
              <a:t>UNIFORMED SERVICE EMPLOYMENT AND REEMPLOYMENT RIGHTS ACT (USERRA)</a:t>
            </a:r>
          </a:p>
        </p:txBody>
      </p:sp>
      <p:sp>
        <p:nvSpPr>
          <p:cNvPr id="3" name="TextBox 2"/>
          <p:cNvSpPr txBox="1"/>
          <p:nvPr/>
        </p:nvSpPr>
        <p:spPr>
          <a:xfrm>
            <a:off x="6795435" y="1168518"/>
            <a:ext cx="5082140" cy="4832092"/>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Federal law that establishes rights and responsibilities for uniformed Service members and their civilian employers</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Active Duty, National Guard, and Reserve Members covered by USERRA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More information provided during DOL modules</a:t>
            </a:r>
          </a:p>
        </p:txBody>
      </p:sp>
      <p:pic>
        <p:nvPicPr>
          <p:cNvPr id="6" name="Picture 5">
            <a:extLst>
              <a:ext uri="{FF2B5EF4-FFF2-40B4-BE49-F238E27FC236}">
                <a16:creationId xmlns:a16="http://schemas.microsoft.com/office/drawing/2014/main" id="{ECFED4CE-DE95-42CE-9486-E6D21B0254E0}"/>
              </a:ext>
            </a:extLst>
          </p:cNvPr>
          <p:cNvPicPr>
            <a:picLocks noChangeAspect="1"/>
          </p:cNvPicPr>
          <p:nvPr/>
        </p:nvPicPr>
        <p:blipFill>
          <a:blip r:embed="rId4"/>
          <a:stretch>
            <a:fillRect/>
          </a:stretch>
        </p:blipFill>
        <p:spPr>
          <a:xfrm rot="20861797">
            <a:off x="1728925" y="3424699"/>
            <a:ext cx="2327624" cy="3038455"/>
          </a:xfrm>
          <a:prstGeom prst="rect">
            <a:avLst/>
          </a:prstGeom>
          <a:effectLst>
            <a:outerShdw blurRad="152400" dist="520700" dir="1440000" algn="tl" rotWithShape="0">
              <a:schemeClr val="tx1">
                <a:alpha val="40000"/>
              </a:schemeClr>
            </a:outerShdw>
          </a:effectLst>
        </p:spPr>
      </p:pic>
      <p:sp>
        <p:nvSpPr>
          <p:cNvPr id="7" name="TextBox 6">
            <a:extLst>
              <a:ext uri="{FF2B5EF4-FFF2-40B4-BE49-F238E27FC236}">
                <a16:creationId xmlns:a16="http://schemas.microsoft.com/office/drawing/2014/main" id="{40B94457-F720-4767-A646-748A1F45D2A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61</a:t>
            </a:r>
          </a:p>
        </p:txBody>
      </p:sp>
    </p:spTree>
    <p:extLst>
      <p:ext uri="{BB962C8B-B14F-4D97-AF65-F5344CB8AC3E}">
        <p14:creationId xmlns:p14="http://schemas.microsoft.com/office/powerpoint/2010/main" val="197577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2929277"/>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447667"/>
            <a:ext cx="8917229"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2" name="TextBox 11">
            <a:extLst>
              <a:ext uri="{FF2B5EF4-FFF2-40B4-BE49-F238E27FC236}">
                <a16:creationId xmlns:a16="http://schemas.microsoft.com/office/drawing/2014/main" id="{A73EB503-F174-4016-A083-8A0DB10A2128}"/>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63</a:t>
            </a:r>
          </a:p>
        </p:txBody>
      </p:sp>
    </p:spTree>
    <p:extLst>
      <p:ext uri="{BB962C8B-B14F-4D97-AF65-F5344CB8AC3E}">
        <p14:creationId xmlns:p14="http://schemas.microsoft.com/office/powerpoint/2010/main" val="51248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835090" y="2464415"/>
            <a:ext cx="8164927" cy="3970318"/>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800" dirty="0">
                <a:solidFill>
                  <a:prstClr val="white"/>
                </a:solidFill>
              </a:rPr>
              <a:t>Feds Hire Vets and USAJobs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rPr>
              <a:t>Veterans Preference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prstClr val="white"/>
                </a:solidFill>
                <a:effectLst/>
                <a:uLnTx/>
                <a:uFillTx/>
              </a:rPr>
              <a:t>Special Appointing Authority for Veterans</a:t>
            </a:r>
          </a:p>
          <a:p>
            <a:pPr marL="971550" marR="0" lvl="1" indent="-5143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rPr>
              <a:t>Veterans Employment Opportunities Act (VEOA)</a:t>
            </a:r>
          </a:p>
          <a:p>
            <a:pPr marL="971550" marR="0" lvl="1" indent="-5143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rPr>
              <a:t>Veterans Recruitment Appointment (VRA)</a:t>
            </a:r>
          </a:p>
          <a:p>
            <a:pPr marL="971550" marR="0" lvl="1" indent="-5143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white"/>
                </a:solidFill>
                <a:effectLst/>
                <a:uLnTx/>
                <a:uFillTx/>
              </a:rPr>
              <a:t>Thirty Percent or More Disabled Veterans</a:t>
            </a:r>
          </a:p>
        </p:txBody>
      </p:sp>
      <p:pic>
        <p:nvPicPr>
          <p:cNvPr id="4" name="Picture 3">
            <a:extLst>
              <a:ext uri="{FF2B5EF4-FFF2-40B4-BE49-F238E27FC236}">
                <a16:creationId xmlns:a16="http://schemas.microsoft.com/office/drawing/2014/main" id="{9450AFAA-A4E0-40D8-9B28-C2C9706219B4}"/>
              </a:ext>
            </a:extLst>
          </p:cNvPr>
          <p:cNvPicPr>
            <a:picLocks noChangeAspect="1"/>
          </p:cNvPicPr>
          <p:nvPr/>
        </p:nvPicPr>
        <p:blipFill>
          <a:blip r:embed="rId4"/>
          <a:stretch>
            <a:fillRect/>
          </a:stretch>
        </p:blipFill>
        <p:spPr>
          <a:xfrm>
            <a:off x="0" y="0"/>
            <a:ext cx="12192000" cy="2447925"/>
          </a:xfrm>
          <a:prstGeom prst="rect">
            <a:avLst/>
          </a:prstGeom>
        </p:spPr>
      </p:pic>
      <p:sp>
        <p:nvSpPr>
          <p:cNvPr id="2" name="Rectangle 1">
            <a:extLst>
              <a:ext uri="{FF2B5EF4-FFF2-40B4-BE49-F238E27FC236}">
                <a16:creationId xmlns:a16="http://schemas.microsoft.com/office/drawing/2014/main" id="{F2B4441D-EEE6-4105-B8EF-123F5BDBE1E4}"/>
              </a:ext>
            </a:extLst>
          </p:cNvPr>
          <p:cNvSpPr/>
          <p:nvPr/>
        </p:nvSpPr>
        <p:spPr>
          <a:xfrm>
            <a:off x="0" y="0"/>
            <a:ext cx="12192000" cy="2447925"/>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35090" y="406502"/>
            <a:ext cx="908470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FEDERAL EMPLOYMENT OPPORTUNITIES</a:t>
            </a:r>
          </a:p>
        </p:txBody>
      </p:sp>
      <p:grpSp>
        <p:nvGrpSpPr>
          <p:cNvPr id="9" name="Group 8">
            <a:extLst>
              <a:ext uri="{FF2B5EF4-FFF2-40B4-BE49-F238E27FC236}">
                <a16:creationId xmlns:a16="http://schemas.microsoft.com/office/drawing/2014/main" id="{D53FD077-5516-47F6-A224-9E411A8E16F8}"/>
              </a:ext>
            </a:extLst>
          </p:cNvPr>
          <p:cNvGrpSpPr/>
          <p:nvPr/>
        </p:nvGrpSpPr>
        <p:grpSpPr>
          <a:xfrm>
            <a:off x="0" y="586678"/>
            <a:ext cx="1717588" cy="494271"/>
            <a:chOff x="1594022" y="1248032"/>
            <a:chExt cx="1717588" cy="494271"/>
          </a:xfrm>
        </p:grpSpPr>
        <p:cxnSp>
          <p:nvCxnSpPr>
            <p:cNvPr id="10" name="Straight Connector 9">
              <a:extLst>
                <a:ext uri="{FF2B5EF4-FFF2-40B4-BE49-F238E27FC236}">
                  <a16:creationId xmlns:a16="http://schemas.microsoft.com/office/drawing/2014/main" id="{CA4720D0-B3B2-4CE6-BB12-FCD1A9BABD6B}"/>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96B7A60-93E9-4E15-BA3A-B0FF64B1004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20CBC006-FABE-4CBE-BCDC-F8C86793393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63</a:t>
            </a:r>
          </a:p>
        </p:txBody>
      </p:sp>
    </p:spTree>
    <p:extLst>
      <p:ext uri="{BB962C8B-B14F-4D97-AF65-F5344CB8AC3E}">
        <p14:creationId xmlns:p14="http://schemas.microsoft.com/office/powerpoint/2010/main" val="8286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6711" y="3670708"/>
            <a:ext cx="5002139" cy="2585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POST-MILITARY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EMPLOYMENT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RESTRICTIONS</a:t>
            </a:r>
          </a:p>
        </p:txBody>
      </p:sp>
      <p:sp>
        <p:nvSpPr>
          <p:cNvPr id="6" name="Parallelogram 5">
            <a:extLst>
              <a:ext uri="{FF2B5EF4-FFF2-40B4-BE49-F238E27FC236}">
                <a16:creationId xmlns:a16="http://schemas.microsoft.com/office/drawing/2014/main" id="{67C65AF7-3D81-450E-8895-ECDEC2119494}"/>
              </a:ext>
            </a:extLst>
          </p:cNvPr>
          <p:cNvSpPr/>
          <p:nvPr/>
        </p:nvSpPr>
        <p:spPr>
          <a:xfrm>
            <a:off x="5433391" y="795130"/>
            <a:ext cx="6467061" cy="1842053"/>
          </a:xfrm>
          <a:prstGeom prst="parallelogram">
            <a:avLst/>
          </a:prstGeom>
          <a:solidFill>
            <a:schemeClr val="accent1">
              <a:lumMod val="75000"/>
            </a:schemeClr>
          </a:solidFill>
          <a:effectLst>
            <a:outerShdw blurRad="88900" dist="3937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6118827" y="1178238"/>
            <a:ext cx="5025864"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180-Day Restriction on DoD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Employment of Military Retirees</a:t>
            </a:r>
          </a:p>
        </p:txBody>
      </p:sp>
      <p:sp>
        <p:nvSpPr>
          <p:cNvPr id="4" name="Slide Number Placeholder 3">
            <a:extLst>
              <a:ext uri="{FF2B5EF4-FFF2-40B4-BE49-F238E27FC236}">
                <a16:creationId xmlns:a16="http://schemas.microsoft.com/office/drawing/2014/main" id="{FDF92613-9C89-410B-A195-1F8D62517D16}"/>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1658BDB1-34D4-43E5-BBC6-75E0450BC463}"/>
              </a:ext>
            </a:extLst>
          </p:cNvPr>
          <p:cNvSpPr/>
          <p:nvPr/>
        </p:nvSpPr>
        <p:spPr>
          <a:xfrm>
            <a:off x="5564072" y="3234872"/>
            <a:ext cx="6467061" cy="1842053"/>
          </a:xfrm>
          <a:prstGeom prst="parallelogram">
            <a:avLst/>
          </a:prstGeom>
          <a:solidFill>
            <a:srgbClr val="8F0D03"/>
          </a:solidFill>
          <a:ln>
            <a:solidFill>
              <a:srgbClr val="8F0D03"/>
            </a:solidFill>
          </a:ln>
          <a:effectLst>
            <a:outerShdw blurRad="88900" dist="3937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A375C1-E979-4FFF-9DA9-6C3EAAB5D092}"/>
              </a:ext>
            </a:extLst>
          </p:cNvPr>
          <p:cNvSpPr txBox="1"/>
          <p:nvPr/>
        </p:nvSpPr>
        <p:spPr>
          <a:xfrm>
            <a:off x="6009182" y="3657528"/>
            <a:ext cx="5620664"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Post-Government (Military) Service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Employment Restriction Counseling</a:t>
            </a:r>
          </a:p>
        </p:txBody>
      </p:sp>
      <p:grpSp>
        <p:nvGrpSpPr>
          <p:cNvPr id="8" name="Group 7">
            <a:extLst>
              <a:ext uri="{FF2B5EF4-FFF2-40B4-BE49-F238E27FC236}">
                <a16:creationId xmlns:a16="http://schemas.microsoft.com/office/drawing/2014/main" id="{895DF4F8-DA43-4AF8-BB43-1CE90C612099}"/>
              </a:ext>
            </a:extLst>
          </p:cNvPr>
          <p:cNvGrpSpPr/>
          <p:nvPr/>
        </p:nvGrpSpPr>
        <p:grpSpPr>
          <a:xfrm>
            <a:off x="0" y="2987737"/>
            <a:ext cx="1717588" cy="494271"/>
            <a:chOff x="1594022" y="1248032"/>
            <a:chExt cx="1717588" cy="494271"/>
          </a:xfrm>
        </p:grpSpPr>
        <p:cxnSp>
          <p:nvCxnSpPr>
            <p:cNvPr id="9" name="Straight Connector 8">
              <a:extLst>
                <a:ext uri="{FF2B5EF4-FFF2-40B4-BE49-F238E27FC236}">
                  <a16:creationId xmlns:a16="http://schemas.microsoft.com/office/drawing/2014/main" id="{F8EA0438-E405-45A6-9BF5-42B811E4125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084D1C3-5B6D-49B6-8F38-F48ACA4E6799}"/>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FD8164F0-8A34-4F40-8A20-DBBF256F9E8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66</a:t>
            </a:r>
          </a:p>
        </p:txBody>
      </p:sp>
      <p:pic>
        <p:nvPicPr>
          <p:cNvPr id="15" name="Picture 14">
            <a:extLst>
              <a:ext uri="{FF2B5EF4-FFF2-40B4-BE49-F238E27FC236}">
                <a16:creationId xmlns:a16="http://schemas.microsoft.com/office/drawing/2014/main" id="{8C1E7187-CA24-4D71-0CE0-534988200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725" y="5184418"/>
            <a:ext cx="1228725" cy="1592837"/>
          </a:xfrm>
          <a:prstGeom prst="rect">
            <a:avLst/>
          </a:prstGeom>
        </p:spPr>
      </p:pic>
    </p:spTree>
    <p:extLst>
      <p:ext uri="{BB962C8B-B14F-4D97-AF65-F5344CB8AC3E}">
        <p14:creationId xmlns:p14="http://schemas.microsoft.com/office/powerpoint/2010/main" val="35798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5906" y="288340"/>
            <a:ext cx="4676133"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FOREIGN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GOVERNMENT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EMPLOYMENT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(FGE)</a:t>
            </a:r>
          </a:p>
        </p:txBody>
      </p:sp>
      <p:sp>
        <p:nvSpPr>
          <p:cNvPr id="3" name="TextBox 2"/>
          <p:cNvSpPr txBox="1"/>
          <p:nvPr/>
        </p:nvSpPr>
        <p:spPr>
          <a:xfrm>
            <a:off x="5581581" y="507689"/>
            <a:ext cx="6103601"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DAF retirees must acknowledge: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Joint a</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pproval</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from SecAF and SecState is required prior to accepting employment with a foreign government or entity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Compensation without prior FGE approval is subject to recoupment from retired pay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Receipt of FGE briefing or viewing of AFPC/JA video vignette on post / foreign government employment  </a:t>
            </a:r>
          </a:p>
        </p:txBody>
      </p:sp>
      <p:sp>
        <p:nvSpPr>
          <p:cNvPr id="4" name="Slide Number Placeholder 3">
            <a:extLst>
              <a:ext uri="{FF2B5EF4-FFF2-40B4-BE49-F238E27FC236}">
                <a16:creationId xmlns:a16="http://schemas.microsoft.com/office/drawing/2014/main" id="{FDF92613-9C89-410B-A195-1F8D62517D16}"/>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95DF4F8-DA43-4AF8-BB43-1CE90C612099}"/>
              </a:ext>
            </a:extLst>
          </p:cNvPr>
          <p:cNvGrpSpPr/>
          <p:nvPr/>
        </p:nvGrpSpPr>
        <p:grpSpPr>
          <a:xfrm>
            <a:off x="0" y="2987737"/>
            <a:ext cx="1717588" cy="494271"/>
            <a:chOff x="1594022" y="1248032"/>
            <a:chExt cx="1717588" cy="494271"/>
          </a:xfrm>
        </p:grpSpPr>
        <p:cxnSp>
          <p:nvCxnSpPr>
            <p:cNvPr id="9" name="Straight Connector 8">
              <a:extLst>
                <a:ext uri="{FF2B5EF4-FFF2-40B4-BE49-F238E27FC236}">
                  <a16:creationId xmlns:a16="http://schemas.microsoft.com/office/drawing/2014/main" id="{F8EA0438-E405-45A6-9BF5-42B811E41251}"/>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084D1C3-5B6D-49B6-8F38-F48ACA4E6799}"/>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FD8164F0-8A34-4F40-8A20-DBBF256F9E8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68</a:t>
            </a:r>
          </a:p>
        </p:txBody>
      </p:sp>
      <p:sp>
        <p:nvSpPr>
          <p:cNvPr id="5" name="TextBox 4"/>
          <p:cNvSpPr txBox="1"/>
          <p:nvPr/>
        </p:nvSpPr>
        <p:spPr>
          <a:xfrm flipH="1">
            <a:off x="0" y="6086438"/>
            <a:ext cx="1219199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For additional information 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https://www.retirees.af.mil/Foreign-Government-Employment/</a:t>
            </a:r>
          </a:p>
        </p:txBody>
      </p:sp>
      <p:grpSp>
        <p:nvGrpSpPr>
          <p:cNvPr id="14" name="Group 13"/>
          <p:cNvGrpSpPr/>
          <p:nvPr/>
        </p:nvGrpSpPr>
        <p:grpSpPr>
          <a:xfrm>
            <a:off x="202018" y="3903022"/>
            <a:ext cx="5177545" cy="2006216"/>
            <a:chOff x="202018" y="3903022"/>
            <a:chExt cx="5177545" cy="2006216"/>
          </a:xfrm>
        </p:grpSpPr>
        <p:sp>
          <p:nvSpPr>
            <p:cNvPr id="7" name="Rounded Rectangle 6"/>
            <p:cNvSpPr/>
            <p:nvPr/>
          </p:nvSpPr>
          <p:spPr>
            <a:xfrm>
              <a:off x="202018" y="3903022"/>
              <a:ext cx="5177545" cy="2006216"/>
            </a:xfrm>
            <a:prstGeom prst="roundRect">
              <a:avLst/>
            </a:prstGeom>
            <a:solidFill>
              <a:srgbClr val="268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44550" y="3930385"/>
              <a:ext cx="5012161" cy="1938992"/>
            </a:xfrm>
            <a:prstGeom prst="rect">
              <a:avLst/>
            </a:prstGeom>
            <a:noFill/>
            <a:scene3d>
              <a:camera prst="orthographicFront"/>
              <a:lightRig rig="threePt" dir="t"/>
            </a:scene3d>
            <a:sp3d prstMaterial="dkEdge"/>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Circumstances requiring FGE approval are not always apparent; retiring members </a:t>
              </a:r>
              <a:r>
                <a:rPr kumimoji="0" lang="en-US" sz="24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must</a:t>
              </a:r>
              <a:r>
                <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consult a legal/ethics official when considering employment that may be considered FGE</a:t>
              </a:r>
            </a:p>
          </p:txBody>
        </p:sp>
      </p:grpSp>
    </p:spTree>
    <p:extLst>
      <p:ext uri="{BB962C8B-B14F-4D97-AF65-F5344CB8AC3E}">
        <p14:creationId xmlns:p14="http://schemas.microsoft.com/office/powerpoint/2010/main" val="203893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803542" y="82578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2521130" y="153607"/>
            <a:ext cx="9489638" cy="1754326"/>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MY TRANSITION “TO DO” LIST	AND NOTES PAGE</a:t>
            </a:r>
          </a:p>
        </p:txBody>
      </p:sp>
      <p:pic>
        <p:nvPicPr>
          <p:cNvPr id="9" name="Picture 8">
            <a:extLst>
              <a:ext uri="{FF2B5EF4-FFF2-40B4-BE49-F238E27FC236}">
                <a16:creationId xmlns:a16="http://schemas.microsoft.com/office/drawing/2014/main" id="{EAA8766D-58D4-4355-9F41-ADC11F630988}"/>
              </a:ext>
            </a:extLst>
          </p:cNvPr>
          <p:cNvPicPr>
            <a:picLocks noChangeAspect="1"/>
          </p:cNvPicPr>
          <p:nvPr/>
        </p:nvPicPr>
        <p:blipFill>
          <a:blip r:embed="rId5"/>
          <a:stretch>
            <a:fillRect/>
          </a:stretch>
        </p:blipFill>
        <p:spPr>
          <a:xfrm rot="21081860">
            <a:off x="751025" y="1815417"/>
            <a:ext cx="3412213" cy="4282484"/>
          </a:xfrm>
          <a:prstGeom prst="rect">
            <a:avLst/>
          </a:prstGeom>
          <a:ln w="12700">
            <a:solidFill>
              <a:schemeClr val="tx1"/>
            </a:solidFill>
          </a:ln>
          <a:effectLst>
            <a:outerShdw blurRad="254000" dist="673100" dir="1380000" algn="t" rotWithShape="0">
              <a:prstClr val="black">
                <a:alpha val="40000"/>
              </a:prstClr>
            </a:outerShdw>
          </a:effectLst>
        </p:spPr>
      </p:pic>
      <p:sp>
        <p:nvSpPr>
          <p:cNvPr id="15" name="TextBox 14">
            <a:extLst>
              <a:ext uri="{FF2B5EF4-FFF2-40B4-BE49-F238E27FC236}">
                <a16:creationId xmlns:a16="http://schemas.microsoft.com/office/drawing/2014/main" id="{76E2B67D-1FE0-403F-B59F-AC377BD0E03A}"/>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6</a:t>
            </a:r>
          </a:p>
        </p:txBody>
      </p:sp>
      <p:grpSp>
        <p:nvGrpSpPr>
          <p:cNvPr id="14" name="Group 13"/>
          <p:cNvGrpSpPr/>
          <p:nvPr/>
        </p:nvGrpSpPr>
        <p:grpSpPr>
          <a:xfrm>
            <a:off x="5178677" y="2438872"/>
            <a:ext cx="6118818" cy="3359989"/>
            <a:chOff x="5018103" y="2057585"/>
            <a:chExt cx="6118818" cy="2886555"/>
          </a:xfrm>
        </p:grpSpPr>
        <p:sp>
          <p:nvSpPr>
            <p:cNvPr id="12" name="TextBox 11">
              <a:extLst>
                <a:ext uri="{FF2B5EF4-FFF2-40B4-BE49-F238E27FC236}">
                  <a16:creationId xmlns:a16="http://schemas.microsoft.com/office/drawing/2014/main" id="{FCC4026D-2743-4CF4-BAD3-52BD572A5373}"/>
                </a:ext>
              </a:extLst>
            </p:cNvPr>
            <p:cNvSpPr txBox="1"/>
            <p:nvPr/>
          </p:nvSpPr>
          <p:spPr>
            <a:xfrm>
              <a:off x="5662513" y="2551814"/>
              <a:ext cx="5474408" cy="2392326"/>
            </a:xfrm>
            <a:prstGeom prst="round2DiagRect">
              <a:avLst/>
            </a:prstGeom>
            <a:solidFill>
              <a:schemeClr val="accent1"/>
            </a:solidFill>
          </p:spPr>
          <p:txBody>
            <a:bodyPr wrap="square" anchor="ctr">
              <a:noAutofit/>
            </a:bodyPr>
            <a:lstStyle/>
            <a:p>
              <a:r>
                <a:rPr lang="en-US" sz="3200" dirty="0">
                  <a:solidFill>
                    <a:schemeClr val="bg1"/>
                  </a:solidFill>
                </a:rPr>
                <a:t>Throughout this brief, add the tasks you need to complete and take notes as you prepare for transition.</a:t>
              </a:r>
            </a:p>
          </p:txBody>
        </p:sp>
        <p:sp>
          <p:nvSpPr>
            <p:cNvPr id="6" name="Pentagon 5"/>
            <p:cNvSpPr/>
            <p:nvPr/>
          </p:nvSpPr>
          <p:spPr>
            <a:xfrm>
              <a:off x="5662513" y="2185625"/>
              <a:ext cx="3232103" cy="722974"/>
            </a:xfrm>
            <a:prstGeom prst="homePlat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43B0F1"/>
                  </a:solidFill>
                  <a:latin typeface="Franklin Gothic Demi" panose="020B0703020102020204" pitchFamily="34" charset="0"/>
                </a:rPr>
                <a:t>ACTIVITY</a:t>
              </a:r>
              <a:endParaRPr lang="en-US" sz="2800" b="1" dirty="0">
                <a:solidFill>
                  <a:srgbClr val="43B0F1"/>
                </a:solidFill>
                <a:latin typeface="Franklin Gothic Demi" panose="020B0703020102020204" pitchFamily="34" charset="0"/>
              </a:endParaRPr>
            </a:p>
          </p:txBody>
        </p:sp>
        <p:grpSp>
          <p:nvGrpSpPr>
            <p:cNvPr id="13" name="Group 12"/>
            <p:cNvGrpSpPr/>
            <p:nvPr/>
          </p:nvGrpSpPr>
          <p:grpSpPr>
            <a:xfrm>
              <a:off x="5018103" y="2057585"/>
              <a:ext cx="1097280" cy="942670"/>
              <a:chOff x="4175460" y="2159186"/>
              <a:chExt cx="1097280" cy="942670"/>
            </a:xfrm>
            <a:effectLst>
              <a:outerShdw blurRad="50800" dist="38100" dir="2700000" algn="tl" rotWithShape="0">
                <a:prstClr val="black">
                  <a:alpha val="40000"/>
                </a:prstClr>
              </a:outerShdw>
            </a:effectLst>
          </p:grpSpPr>
          <p:sp>
            <p:nvSpPr>
              <p:cNvPr id="4" name="Oval 3"/>
              <p:cNvSpPr/>
              <p:nvPr/>
            </p:nvSpPr>
            <p:spPr>
              <a:xfrm>
                <a:off x="4175460" y="2159186"/>
                <a:ext cx="1097280" cy="9426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31" y="2355552"/>
                <a:ext cx="549937" cy="549937"/>
              </a:xfrm>
              <a:prstGeom prst="rect">
                <a:avLst/>
              </a:prstGeom>
            </p:spPr>
          </p:pic>
        </p:grpSp>
      </p:grpSp>
    </p:spTree>
    <p:extLst>
      <p:ext uri="{BB962C8B-B14F-4D97-AF65-F5344CB8AC3E}">
        <p14:creationId xmlns:p14="http://schemas.microsoft.com/office/powerpoint/2010/main" val="16652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3269886"/>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422953"/>
            <a:ext cx="8598318"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3" name="TextBox 12">
            <a:extLst>
              <a:ext uri="{FF2B5EF4-FFF2-40B4-BE49-F238E27FC236}">
                <a16:creationId xmlns:a16="http://schemas.microsoft.com/office/drawing/2014/main" id="{F150AE35-C19F-4CA4-8C0B-63F0D3C481A9}"/>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70</a:t>
            </a:r>
          </a:p>
        </p:txBody>
      </p:sp>
    </p:spTree>
    <p:extLst>
      <p:ext uri="{BB962C8B-B14F-4D97-AF65-F5344CB8AC3E}">
        <p14:creationId xmlns:p14="http://schemas.microsoft.com/office/powerpoint/2010/main" val="9525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660777" y="292963"/>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16200000">
            <a:off x="2668068" y="2475964"/>
            <a:ext cx="466722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EDUCATION</a:t>
            </a:r>
          </a:p>
        </p:txBody>
      </p:sp>
      <p:sp>
        <p:nvSpPr>
          <p:cNvPr id="13" name="Rectangle 12"/>
          <p:cNvSpPr/>
          <p:nvPr/>
        </p:nvSpPr>
        <p:spPr>
          <a:xfrm>
            <a:off x="8426388" y="276687"/>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E65673-466E-476E-A1EB-E0BA87536B0C}"/>
              </a:ext>
            </a:extLst>
          </p:cNvPr>
          <p:cNvSpPr txBox="1">
            <a:spLocks/>
          </p:cNvSpPr>
          <p:nvPr/>
        </p:nvSpPr>
        <p:spPr>
          <a:xfrm>
            <a:off x="704076" y="526528"/>
            <a:ext cx="4029613" cy="27051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R="0" lvl="0" indent="0" fontAlgn="auto">
              <a:spcAft>
                <a:spcPts val="0"/>
              </a:spcAft>
              <a:buClrTx/>
              <a:buSzTx/>
              <a:tabLst/>
              <a:defRPr/>
            </a:pPr>
            <a:r>
              <a:rPr lang="en-US" sz="4400" dirty="0">
                <a:solidFill>
                  <a:srgbClr val="5B9BD5"/>
                </a:solidFill>
                <a:latin typeface="Franklin Gothic Demi" panose="020B0703020102020204" pitchFamily="34" charset="0"/>
                <a:ea typeface="+mn-ea"/>
                <a:cs typeface="+mn-cs"/>
              </a:rPr>
              <a:t>DoD EDUCATION</a:t>
            </a:r>
          </a:p>
          <a:p>
            <a:pPr marR="0" lvl="0" indent="0" fontAlgn="auto">
              <a:spcAft>
                <a:spcPts val="0"/>
              </a:spcAft>
              <a:buClrTx/>
              <a:buSzTx/>
              <a:tabLst/>
              <a:defRPr/>
            </a:pPr>
            <a:r>
              <a:rPr lang="en-US" sz="4400" dirty="0">
                <a:solidFill>
                  <a:srgbClr val="5B9BD5"/>
                </a:solidFill>
                <a:latin typeface="Franklin Gothic Demi" panose="020B0703020102020204" pitchFamily="34" charset="0"/>
                <a:ea typeface="+mn-ea"/>
                <a:cs typeface="+mn-cs"/>
              </a:rPr>
              <a:t>TRACK:</a:t>
            </a:r>
          </a:p>
          <a:p>
            <a:pPr marL="0" marR="0" lvl="0" indent="0" algn="l" defTabSz="685800" rtl="0" eaLnBrk="1" fontAlgn="auto" latinLnBrk="0" hangingPunct="1">
              <a:lnSpc>
                <a:spcPct val="120000"/>
              </a:lnSpc>
              <a:spcBef>
                <a:spcPct val="0"/>
              </a:spcBef>
              <a:spcAft>
                <a:spcPts val="0"/>
              </a:spcAft>
              <a:buClrTx/>
              <a:buSzTx/>
              <a:buFontTx/>
              <a:buNone/>
              <a:tabLst/>
              <a:defRPr/>
            </a:pPr>
            <a:r>
              <a:rPr lang="en-US" sz="4000" b="1" dirty="0">
                <a:solidFill>
                  <a:prstClr val="white"/>
                </a:solidFill>
                <a:effectLst>
                  <a:outerShdw blurRad="38100" dist="38100" dir="2700000" algn="tl">
                    <a:srgbClr val="000000">
                      <a:alpha val="43137"/>
                    </a:srgbClr>
                  </a:outerShdw>
                </a:effectLst>
                <a:latin typeface="Franklin Gothic Medium" panose="020B0603020102020204" pitchFamily="34" charset="0"/>
              </a:rPr>
              <a:t>Managing Your (MY) Education</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pSp>
        <p:nvGrpSpPr>
          <p:cNvPr id="7" name="Group 6">
            <a:extLst>
              <a:ext uri="{FF2B5EF4-FFF2-40B4-BE49-F238E27FC236}">
                <a16:creationId xmlns:a16="http://schemas.microsoft.com/office/drawing/2014/main" id="{C5149450-1123-452C-A835-138A77F0091B}"/>
              </a:ext>
            </a:extLst>
          </p:cNvPr>
          <p:cNvGrpSpPr/>
          <p:nvPr/>
        </p:nvGrpSpPr>
        <p:grpSpPr>
          <a:xfrm>
            <a:off x="1223443" y="4086145"/>
            <a:ext cx="1813569" cy="1817739"/>
            <a:chOff x="787316" y="4398380"/>
            <a:chExt cx="1259964" cy="1365367"/>
          </a:xfrm>
        </p:grpSpPr>
        <p:grpSp>
          <p:nvGrpSpPr>
            <p:cNvPr id="2" name="Group 1">
              <a:extLst>
                <a:ext uri="{FF2B5EF4-FFF2-40B4-BE49-F238E27FC236}">
                  <a16:creationId xmlns:a16="http://schemas.microsoft.com/office/drawing/2014/main" id="{D000B7CB-7C46-4960-A5FB-1FD9FD45064A}"/>
                </a:ext>
              </a:extLst>
            </p:cNvPr>
            <p:cNvGrpSpPr/>
            <p:nvPr/>
          </p:nvGrpSpPr>
          <p:grpSpPr>
            <a:xfrm>
              <a:off x="815365" y="4398380"/>
              <a:ext cx="1231915" cy="1365367"/>
              <a:chOff x="1379231" y="1268841"/>
              <a:chExt cx="2454476" cy="2446295"/>
            </a:xfrm>
          </p:grpSpPr>
          <p:grpSp>
            <p:nvGrpSpPr>
              <p:cNvPr id="16" name="Group 15">
                <a:extLst>
                  <a:ext uri="{FF2B5EF4-FFF2-40B4-BE49-F238E27FC236}">
                    <a16:creationId xmlns:a16="http://schemas.microsoft.com/office/drawing/2014/main" id="{30DD41F6-1DAA-4DCC-B60E-E73FFC894BF0}"/>
                  </a:ext>
                </a:extLst>
              </p:cNvPr>
              <p:cNvGrpSpPr/>
              <p:nvPr/>
            </p:nvGrpSpPr>
            <p:grpSpPr>
              <a:xfrm rot="20442600">
                <a:off x="1379231" y="1268841"/>
                <a:ext cx="2454476" cy="2446295"/>
                <a:chOff x="1319698" y="1302744"/>
                <a:chExt cx="2454476" cy="2446295"/>
              </a:xfrm>
            </p:grpSpPr>
            <p:pic>
              <p:nvPicPr>
                <p:cNvPr id="20" name="Picture 19">
                  <a:extLst>
                    <a:ext uri="{FF2B5EF4-FFF2-40B4-BE49-F238E27FC236}">
                      <a16:creationId xmlns:a16="http://schemas.microsoft.com/office/drawing/2014/main" id="{4D307EE6-AC76-41C9-9843-B292BC13CAA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21" name="Rectangle 20">
                  <a:extLst>
                    <a:ext uri="{FF2B5EF4-FFF2-40B4-BE49-F238E27FC236}">
                      <a16:creationId xmlns:a16="http://schemas.microsoft.com/office/drawing/2014/main" id="{1CE1B243-E64E-4C7C-9BD5-5595C7840A27}"/>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88FADA8-FAAC-4C52-B2E7-D6BD288C4F7B}"/>
                  </a:ext>
                </a:extLst>
              </p:cNvPr>
              <p:cNvGrpSpPr/>
              <p:nvPr/>
            </p:nvGrpSpPr>
            <p:grpSpPr>
              <a:xfrm>
                <a:off x="2432203" y="2792346"/>
                <a:ext cx="534257" cy="340490"/>
                <a:chOff x="2399818" y="2530592"/>
                <a:chExt cx="534257" cy="340490"/>
              </a:xfrm>
              <a:solidFill>
                <a:srgbClr val="3A9F11"/>
              </a:solidFill>
            </p:grpSpPr>
            <p:sp>
              <p:nvSpPr>
                <p:cNvPr id="18" name="Multiplication Sign 17">
                  <a:extLst>
                    <a:ext uri="{FF2B5EF4-FFF2-40B4-BE49-F238E27FC236}">
                      <a16:creationId xmlns:a16="http://schemas.microsoft.com/office/drawing/2014/main" id="{13EF29EC-27D6-4CB6-B12E-C86D97248044}"/>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Multiplication Sign 18">
                  <a:extLst>
                    <a:ext uri="{FF2B5EF4-FFF2-40B4-BE49-F238E27FC236}">
                      <a16:creationId xmlns:a16="http://schemas.microsoft.com/office/drawing/2014/main" id="{28D76ADA-4777-4D7B-BA18-92373BC94B5A}"/>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35AD7AC0-3111-4DEF-9D5F-0A64AC72836B}"/>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AD64385A-1C81-419C-80F9-EEA6A7270795}"/>
              </a:ext>
            </a:extLst>
          </p:cNvPr>
          <p:cNvSpPr txBox="1"/>
          <p:nvPr/>
        </p:nvSpPr>
        <p:spPr>
          <a:xfrm>
            <a:off x="72253" y="6375521"/>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70</a:t>
            </a:r>
          </a:p>
        </p:txBody>
      </p:sp>
      <p:sp>
        <p:nvSpPr>
          <p:cNvPr id="24" name="Rectangle 23">
            <a:extLst>
              <a:ext uri="{FF2B5EF4-FFF2-40B4-BE49-F238E27FC236}">
                <a16:creationId xmlns:a16="http://schemas.microsoft.com/office/drawing/2014/main" id="{363AB890-A04F-4CB8-B5EF-AA7C2CFB1934}"/>
              </a:ext>
            </a:extLst>
          </p:cNvPr>
          <p:cNvSpPr/>
          <p:nvPr/>
        </p:nvSpPr>
        <p:spPr>
          <a:xfrm>
            <a:off x="5385051" y="273884"/>
            <a:ext cx="6514589" cy="63487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421249" y="557850"/>
            <a:ext cx="4442191" cy="4524315"/>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Education Terms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Reasons for Earning a Degree</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Choosing a Field of Study</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Degree Options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Choosing an Institution</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Gaining Admission</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Calibri" panose="020F0502020204030204"/>
              </a:rPr>
              <a:t>Transfer Credit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Funding Options</a:t>
            </a:r>
          </a:p>
        </p:txBody>
      </p:sp>
      <p:grpSp>
        <p:nvGrpSpPr>
          <p:cNvPr id="23" name="Group 22"/>
          <p:cNvGrpSpPr/>
          <p:nvPr/>
        </p:nvGrpSpPr>
        <p:grpSpPr>
          <a:xfrm>
            <a:off x="4586182" y="5616211"/>
            <a:ext cx="7313458" cy="985012"/>
            <a:chOff x="2447633" y="4125039"/>
            <a:chExt cx="8058279" cy="1097281"/>
          </a:xfrm>
        </p:grpSpPr>
        <p:grpSp>
          <p:nvGrpSpPr>
            <p:cNvPr id="25" name="Group 24"/>
            <p:cNvGrpSpPr/>
            <p:nvPr/>
          </p:nvGrpSpPr>
          <p:grpSpPr>
            <a:xfrm>
              <a:off x="2447633" y="4125039"/>
              <a:ext cx="8058279" cy="1097281"/>
              <a:chOff x="2447633" y="4125039"/>
              <a:chExt cx="8058279" cy="1097281"/>
            </a:xfrm>
          </p:grpSpPr>
          <p:sp>
            <p:nvSpPr>
              <p:cNvPr id="27" name="Flowchart: Delay 26"/>
              <p:cNvSpPr/>
              <p:nvPr/>
            </p:nvSpPr>
            <p:spPr>
              <a:xfrm rot="10800000">
                <a:off x="2447633"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Delay 27"/>
              <p:cNvSpPr/>
              <p:nvPr/>
            </p:nvSpPr>
            <p:spPr>
              <a:xfrm>
                <a:off x="9530040" y="4125040"/>
                <a:ext cx="975872" cy="1097280"/>
              </a:xfrm>
              <a:prstGeom prst="flowChartDelay">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423505" y="4125039"/>
                <a:ext cx="6207888" cy="10972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highlight>
                      <a:srgbClr val="00B0F0"/>
                    </a:highlight>
                  </a:rPr>
                  <a:t>Complete a comparison of higher education institution options</a:t>
                </a:r>
                <a:r>
                  <a:rPr lang="en-US" sz="2800" b="1" dirty="0">
                    <a:solidFill>
                      <a:schemeClr val="tx1"/>
                    </a:solidFill>
                  </a:rPr>
                  <a:t>. Contact the Peterson Education </a:t>
                </a:r>
                <a:r>
                  <a:rPr lang="en-US" sz="2800" b="1" dirty="0">
                    <a:solidFill>
                      <a:schemeClr val="tx1"/>
                    </a:solidFill>
                    <a:highlight>
                      <a:srgbClr val="00B0F0"/>
                    </a:highlight>
                  </a:rPr>
                  <a:t>Office at 719-556-4996</a:t>
                </a:r>
                <a:r>
                  <a:rPr lang="en-US" sz="2800" b="1" dirty="0">
                    <a:solidFill>
                      <a:schemeClr val="tx1"/>
                    </a:solidFill>
                  </a:rPr>
                  <a:t>.</a:t>
                </a:r>
              </a:p>
            </p:txBody>
          </p:sp>
        </p:grpSp>
        <p:sp>
          <p:nvSpPr>
            <p:cNvPr id="26" name="Oval 25"/>
            <p:cNvSpPr/>
            <p:nvPr/>
          </p:nvSpPr>
          <p:spPr>
            <a:xfrm>
              <a:off x="2552883" y="4216480"/>
              <a:ext cx="906772" cy="916759"/>
            </a:xfrm>
            <a:prstGeom prst="ellipse">
              <a:avLst/>
            </a:prstGeom>
            <a:solidFill>
              <a:srgbClr val="92D050"/>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white"/>
                  </a:solidFill>
                  <a:latin typeface="Franklin Gothic Demi" panose="020B0703020102020204" pitchFamily="34" charset="0"/>
                </a:rPr>
                <a:t>CRS</a:t>
              </a:r>
              <a:endParaRPr lang="en-US" sz="1600" b="1" dirty="0">
                <a:solidFill>
                  <a:schemeClr val="bg1"/>
                </a:solidFill>
              </a:endParaRPr>
            </a:p>
          </p:txBody>
        </p:sp>
      </p:grpSp>
    </p:spTree>
    <p:extLst>
      <p:ext uri="{BB962C8B-B14F-4D97-AF65-F5344CB8AC3E}">
        <p14:creationId xmlns:p14="http://schemas.microsoft.com/office/powerpoint/2010/main" val="42002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0513" y="399966"/>
            <a:ext cx="11970970" cy="83099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EDUCATION ASSISTANCE </a:t>
            </a:r>
            <a:r>
              <a:rPr lang="en-US" sz="4800" b="1" dirty="0">
                <a:solidFill>
                  <a:prstClr val="white"/>
                </a:solidFill>
                <a:effectLst>
                  <a:outerShdw blurRad="38100" dist="38100" dir="2700000" algn="tl">
                    <a:srgbClr val="000000">
                      <a:alpha val="43137"/>
                    </a:srgbClr>
                  </a:outerShdw>
                </a:effectLst>
                <a:latin typeface="Franklin Gothic Demi" panose="020B0703020102020204" pitchFamily="34" charset="0"/>
              </a:rPr>
              <a:t>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rPr>
              <a:t>RESOURCES</a:t>
            </a:r>
          </a:p>
        </p:txBody>
      </p:sp>
      <p:sp>
        <p:nvSpPr>
          <p:cNvPr id="9" name="TextBox 8">
            <a:extLst>
              <a:ext uri="{FF2B5EF4-FFF2-40B4-BE49-F238E27FC236}">
                <a16:creationId xmlns:a16="http://schemas.microsoft.com/office/drawing/2014/main" id="{C5455BB0-506C-4458-9CC6-66AA493A0D8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lang="en-US" b="1" dirty="0">
                <a:solidFill>
                  <a:prstClr val="white"/>
                </a:solidFill>
                <a:latin typeface="Calibri" panose="020F0502020204030204"/>
              </a:rPr>
              <a:t>70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78C2A55-D3F2-4D3F-AFD2-A88A524C972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flipH="1">
            <a:off x="-2" y="1778118"/>
            <a:ext cx="12192001" cy="3935645"/>
          </a:xfrm>
          <a:prstGeom prst="rect">
            <a:avLst/>
          </a:prstGeom>
        </p:spPr>
      </p:pic>
      <p:sp>
        <p:nvSpPr>
          <p:cNvPr id="13" name="Rectangle 12">
            <a:extLst>
              <a:ext uri="{FF2B5EF4-FFF2-40B4-BE49-F238E27FC236}">
                <a16:creationId xmlns:a16="http://schemas.microsoft.com/office/drawing/2014/main" id="{02AD1063-519C-4915-BC9E-F02207EAB1C5}"/>
              </a:ext>
            </a:extLst>
          </p:cNvPr>
          <p:cNvSpPr/>
          <p:nvPr/>
        </p:nvSpPr>
        <p:spPr>
          <a:xfrm>
            <a:off x="0" y="1769572"/>
            <a:ext cx="12192000" cy="3935645"/>
          </a:xfrm>
          <a:prstGeom prst="rect">
            <a:avLst/>
          </a:prstGeom>
          <a:solidFill>
            <a:srgbClr val="15355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86102" y="1990580"/>
            <a:ext cx="5449970" cy="3539430"/>
          </a:xfrm>
          <a:prstGeom prst="rect">
            <a:avLst/>
          </a:prstGeom>
          <a:noFill/>
        </p:spPr>
        <p:txBody>
          <a:bodyPr wrap="square" rtlCol="0">
            <a:spAutoFit/>
          </a:bodyPr>
          <a:lstStyle/>
          <a:p>
            <a:r>
              <a:rPr lang="en-US" sz="2800" dirty="0">
                <a:solidFill>
                  <a:schemeClr val="bg1"/>
                </a:solidFill>
              </a:rPr>
              <a:t>Service Education Counselors resources:</a:t>
            </a:r>
          </a:p>
          <a:p>
            <a:pPr marL="742950" lvl="1" indent="-285750">
              <a:buFont typeface="Arial" panose="020B0604020202020204" pitchFamily="34" charset="0"/>
              <a:buChar char="•"/>
            </a:pPr>
            <a:r>
              <a:rPr lang="en-US" sz="2800" dirty="0">
                <a:solidFill>
                  <a:schemeClr val="bg1"/>
                </a:solidFill>
              </a:rPr>
              <a:t>College level-testing</a:t>
            </a:r>
          </a:p>
          <a:p>
            <a:pPr marL="742950" lvl="1" indent="-285750">
              <a:buFont typeface="Arial" panose="020B0604020202020204" pitchFamily="34" charset="0"/>
              <a:buChar char="•"/>
            </a:pPr>
            <a:r>
              <a:rPr lang="en-US" sz="2800" dirty="0">
                <a:solidFill>
                  <a:schemeClr val="bg1"/>
                </a:solidFill>
              </a:rPr>
              <a:t>Veterans’ Benefits</a:t>
            </a:r>
          </a:p>
          <a:p>
            <a:pPr marL="742950" lvl="1" indent="-285750">
              <a:buFont typeface="Arial" panose="020B0604020202020204" pitchFamily="34" charset="0"/>
              <a:buChar char="•"/>
            </a:pPr>
            <a:r>
              <a:rPr lang="en-US" sz="2800" dirty="0">
                <a:solidFill>
                  <a:schemeClr val="bg1"/>
                </a:solidFill>
              </a:rPr>
              <a:t>Tuition Assistance</a:t>
            </a:r>
          </a:p>
          <a:p>
            <a:pPr marL="742950" lvl="1" indent="-285750">
              <a:buFont typeface="Arial" panose="020B0604020202020204" pitchFamily="34" charset="0"/>
              <a:buChar char="•"/>
            </a:pPr>
            <a:r>
              <a:rPr lang="en-US" sz="2800" dirty="0">
                <a:solidFill>
                  <a:schemeClr val="bg1"/>
                </a:solidFill>
              </a:rPr>
              <a:t>Financial Aid Assistance</a:t>
            </a:r>
          </a:p>
          <a:p>
            <a:pPr marL="742950" lvl="1" indent="-285750">
              <a:buFont typeface="Arial" panose="020B0604020202020204" pitchFamily="34" charset="0"/>
              <a:buChar char="•"/>
            </a:pPr>
            <a:r>
              <a:rPr lang="en-US" sz="2800" dirty="0">
                <a:solidFill>
                  <a:schemeClr val="bg1"/>
                </a:solidFill>
              </a:rPr>
              <a:t>Deferments for military service</a:t>
            </a:r>
          </a:p>
          <a:p>
            <a:endParaRPr lang="en-US" sz="2800" dirty="0">
              <a:solidFill>
                <a:schemeClr val="bg1"/>
              </a:solidFill>
            </a:endParaRPr>
          </a:p>
        </p:txBody>
      </p:sp>
      <p:sp>
        <p:nvSpPr>
          <p:cNvPr id="4" name="TextBox 3"/>
          <p:cNvSpPr txBox="1"/>
          <p:nvPr/>
        </p:nvSpPr>
        <p:spPr>
          <a:xfrm>
            <a:off x="2650854" y="5713763"/>
            <a:ext cx="7316506" cy="954107"/>
          </a:xfrm>
          <a:prstGeom prst="rect">
            <a:avLst/>
          </a:prstGeom>
          <a:noFill/>
        </p:spPr>
        <p:txBody>
          <a:bodyPr wrap="square" rtlCol="0">
            <a:spAutoFit/>
          </a:bodyPr>
          <a:lstStyle/>
          <a:p>
            <a:pPr algn="ctr"/>
            <a:r>
              <a:rPr lang="en-US" sz="2800" dirty="0">
                <a:solidFill>
                  <a:schemeClr val="bg1"/>
                </a:solidFill>
              </a:rPr>
              <a:t>Joint Service Transcript (JST)</a:t>
            </a:r>
          </a:p>
          <a:p>
            <a:pPr algn="ctr"/>
            <a:r>
              <a:rPr lang="en-US" sz="2800" dirty="0">
                <a:solidFill>
                  <a:schemeClr val="bg1"/>
                </a:solidFill>
              </a:rPr>
              <a:t>Community College of Air Force (CCAF) Transcript</a:t>
            </a:r>
          </a:p>
        </p:txBody>
      </p:sp>
      <p:sp>
        <p:nvSpPr>
          <p:cNvPr id="10" name="TextBox 9"/>
          <p:cNvSpPr txBox="1"/>
          <p:nvPr/>
        </p:nvSpPr>
        <p:spPr>
          <a:xfrm>
            <a:off x="5936072" y="1990580"/>
            <a:ext cx="6366764" cy="3539430"/>
          </a:xfrm>
          <a:prstGeom prst="rect">
            <a:avLst/>
          </a:prstGeom>
          <a:noFill/>
        </p:spPr>
        <p:txBody>
          <a:bodyPr wrap="square" rtlCol="0">
            <a:spAutoFit/>
          </a:bodyPr>
          <a:lstStyle/>
          <a:p>
            <a:r>
              <a:rPr lang="en-US" sz="2800" dirty="0">
                <a:solidFill>
                  <a:schemeClr val="bg1"/>
                </a:solidFill>
              </a:rPr>
              <a:t>DANTES sponsored resources:</a:t>
            </a:r>
          </a:p>
          <a:p>
            <a:pPr marL="742950" lvl="1" indent="-285750">
              <a:buFont typeface="Arial" panose="020B0604020202020204" pitchFamily="34" charset="0"/>
              <a:buChar char="•"/>
            </a:pPr>
            <a:r>
              <a:rPr lang="en-US" sz="2800" dirty="0">
                <a:solidFill>
                  <a:schemeClr val="bg1"/>
                </a:solidFill>
              </a:rPr>
              <a:t>Kuder Journey</a:t>
            </a:r>
          </a:p>
          <a:p>
            <a:pPr marL="742950" lvl="1" indent="-285750">
              <a:buFont typeface="Arial" panose="020B0604020202020204" pitchFamily="34" charset="0"/>
              <a:buChar char="•"/>
            </a:pPr>
            <a:r>
              <a:rPr lang="en-US" sz="2800" dirty="0">
                <a:solidFill>
                  <a:schemeClr val="bg1"/>
                </a:solidFill>
              </a:rPr>
              <a:t>Online Academic Skills Training for College Prep/Placement Tests</a:t>
            </a:r>
          </a:p>
          <a:p>
            <a:pPr marL="742950" lvl="1" indent="-285750">
              <a:buFont typeface="Arial" panose="020B0604020202020204" pitchFamily="34" charset="0"/>
              <a:buChar char="•"/>
            </a:pPr>
            <a:r>
              <a:rPr lang="en-US" sz="2800" dirty="0">
                <a:solidFill>
                  <a:schemeClr val="bg1"/>
                </a:solidFill>
              </a:rPr>
              <a:t>CLEP or College Credit-by-Exam</a:t>
            </a:r>
          </a:p>
          <a:p>
            <a:pPr marL="742950" lvl="1" indent="-285750">
              <a:buFont typeface="Arial" panose="020B0604020202020204" pitchFamily="34" charset="0"/>
              <a:buChar char="•"/>
            </a:pPr>
            <a:r>
              <a:rPr lang="en-US" sz="2800" dirty="0">
                <a:solidFill>
                  <a:schemeClr val="bg1"/>
                </a:solidFill>
              </a:rPr>
              <a:t>Military Training Evaluation Program (MTEP)</a:t>
            </a:r>
          </a:p>
          <a:p>
            <a:endParaRPr lang="en-US" sz="2800" dirty="0">
              <a:solidFill>
                <a:schemeClr val="bg1"/>
              </a:solidFill>
            </a:endParaRPr>
          </a:p>
        </p:txBody>
      </p:sp>
    </p:spTree>
    <p:extLst>
      <p:ext uri="{BB962C8B-B14F-4D97-AF65-F5344CB8AC3E}">
        <p14:creationId xmlns:p14="http://schemas.microsoft.com/office/powerpoint/2010/main" val="233680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79681" y="347398"/>
            <a:ext cx="6834435"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STATE</a:t>
            </a:r>
            <a:r>
              <a:rPr kumimoji="0" lang="en-US" sz="5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lang="en-US" sz="5400" b="1" dirty="0">
                <a:solidFill>
                  <a:prstClr val="white"/>
                </a:solidFill>
                <a:effectLst>
                  <a:outerShdw blurRad="38100" dist="38100" dir="2700000" algn="tl">
                    <a:srgbClr val="000000">
                      <a:alpha val="43137"/>
                    </a:srgbClr>
                  </a:outerShdw>
                </a:effectLst>
                <a:latin typeface="Franklin Gothic Demi" panose="020B0703020102020204" pitchFamily="34" charset="0"/>
              </a:rPr>
              <a:t>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FEDERAL PROGRAMS</a:t>
            </a:r>
          </a:p>
        </p:txBody>
      </p:sp>
      <p:sp>
        <p:nvSpPr>
          <p:cNvPr id="3" name="TextBox 2"/>
          <p:cNvSpPr txBox="1"/>
          <p:nvPr/>
        </p:nvSpPr>
        <p:spPr>
          <a:xfrm>
            <a:off x="1528648" y="2101724"/>
            <a:ext cx="10385468" cy="4801314"/>
          </a:xfrm>
          <a:prstGeom prst="rect">
            <a:avLst/>
          </a:prstGeom>
          <a:noFill/>
        </p:spPr>
        <p:txBody>
          <a:bodyPr wrap="square" rtlCol="0">
            <a:spAutoFit/>
          </a:bodyPr>
          <a:lstStyle/>
          <a:p>
            <a:pPr>
              <a:lnSpc>
                <a:spcPct val="150000"/>
              </a:lnSpc>
              <a:defRPr/>
            </a:pPr>
            <a:r>
              <a:rPr lang="en-US" sz="3200" dirty="0">
                <a:solidFill>
                  <a:prstClr val="white"/>
                </a:solidFill>
              </a:rPr>
              <a:t>State and Local Educational Benefits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Department of Education Federal Programs/Benefits: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Federal Student </a:t>
            </a:r>
            <a:r>
              <a:rPr kumimoji="0" lang="en-US" sz="2800" i="0" u="none" strike="noStrike" kern="1200" cap="none" spc="0" normalizeH="0" baseline="0" noProof="0" dirty="0">
                <a:ln>
                  <a:noFill/>
                </a:ln>
                <a:solidFill>
                  <a:prstClr val="white"/>
                </a:solidFill>
                <a:effectLst/>
                <a:uLnTx/>
                <a:uFillTx/>
                <a:ea typeface="+mn-ea"/>
                <a:cs typeface="+mn-cs"/>
              </a:rPr>
              <a:t>Aid—</a:t>
            </a:r>
            <a:r>
              <a:rPr kumimoji="0" lang="en-US" sz="2800" b="1" i="0" u="none" strike="noStrike" kern="1200" cap="none" spc="0" normalizeH="0" baseline="0" noProof="0" dirty="0">
                <a:ln>
                  <a:noFill/>
                </a:ln>
                <a:solidFill>
                  <a:prstClr val="white"/>
                </a:solidFill>
                <a:effectLst/>
                <a:uLnTx/>
                <a:uFillTx/>
                <a:ea typeface="+mn-ea"/>
                <a:cs typeface="+mn-cs"/>
              </a:rPr>
              <a:t>Complete the FAFSA by October 1</a:t>
            </a:r>
            <a:r>
              <a:rPr kumimoji="0" lang="en-US" sz="2800" b="1" i="0" u="none" strike="noStrike" kern="1200" cap="none" spc="0" normalizeH="0" baseline="30000" noProof="0" dirty="0">
                <a:ln>
                  <a:noFill/>
                </a:ln>
                <a:solidFill>
                  <a:prstClr val="white"/>
                </a:solidFill>
                <a:effectLst/>
                <a:uLnTx/>
                <a:uFillTx/>
                <a:ea typeface="+mn-ea"/>
                <a:cs typeface="+mn-cs"/>
              </a:rPr>
              <a:t>st</a:t>
            </a:r>
            <a:r>
              <a:rPr kumimoji="0" lang="en-US" sz="2800" b="1" i="0" u="none" strike="noStrike" kern="1200" cap="none" spc="0" normalizeH="0" baseline="0" noProof="0" dirty="0">
                <a:ln>
                  <a:noFill/>
                </a:ln>
                <a:solidFill>
                  <a:prstClr val="white"/>
                </a:solidFill>
                <a:effectLst/>
                <a:uLnTx/>
                <a:uFillTx/>
                <a:ea typeface="+mn-ea"/>
                <a:cs typeface="+mn-cs"/>
              </a:rPr>
              <a:t> </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Grants</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Loans</a:t>
            </a:r>
          </a:p>
          <a:p>
            <a:pPr marL="914400" marR="0" lvl="1"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Work-Study Programs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ea typeface="+mn-ea"/>
                <a:cs typeface="+mn-cs"/>
              </a:rPr>
              <a:t>Veterans Upward Bound Program</a:t>
            </a:r>
          </a:p>
        </p:txBody>
      </p:sp>
      <p:cxnSp>
        <p:nvCxnSpPr>
          <p:cNvPr id="14" name="Straight Connector 13">
            <a:extLst>
              <a:ext uri="{FF2B5EF4-FFF2-40B4-BE49-F238E27FC236}">
                <a16:creationId xmlns:a16="http://schemas.microsoft.com/office/drawing/2014/main" id="{0DAC594E-0FE6-44D7-9730-20E23A17C2A0}"/>
              </a:ext>
            </a:extLst>
          </p:cNvPr>
          <p:cNvCxnSpPr/>
          <p:nvPr/>
        </p:nvCxnSpPr>
        <p:spPr>
          <a:xfrm>
            <a:off x="0" y="2225291"/>
            <a:ext cx="12192000" cy="0"/>
          </a:xfrm>
          <a:prstGeom prst="line">
            <a:avLst/>
          </a:prstGeom>
          <a:ln w="76200">
            <a:solidFill>
              <a:srgbClr val="44B5E8"/>
            </a:solidFill>
          </a:ln>
        </p:spPr>
        <p:style>
          <a:lnRef idx="1">
            <a:schemeClr val="accent1"/>
          </a:lnRef>
          <a:fillRef idx="0">
            <a:schemeClr val="accent1"/>
          </a:fillRef>
          <a:effectRef idx="0">
            <a:schemeClr val="accent1"/>
          </a:effectRef>
          <a:fontRef idx="minor">
            <a:schemeClr val="tx1"/>
          </a:fontRef>
        </p:style>
      </p:cxnSp>
      <p:pic>
        <p:nvPicPr>
          <p:cNvPr id="2052" name="Picture 4" descr="US flag">
            <a:extLst>
              <a:ext uri="{FF2B5EF4-FFF2-40B4-BE49-F238E27FC236}">
                <a16:creationId xmlns:a16="http://schemas.microsoft.com/office/drawing/2014/main" id="{109600AF-EDE6-49B5-B6A2-107CA310EA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665"/>
            <a:ext cx="3831031" cy="219508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4EEEA62-87DF-4C54-B319-B14530A5D645}"/>
              </a:ext>
            </a:extLst>
          </p:cNvPr>
          <p:cNvGrpSpPr/>
          <p:nvPr/>
        </p:nvGrpSpPr>
        <p:grpSpPr>
          <a:xfrm>
            <a:off x="3831031" y="1156447"/>
            <a:ext cx="1193182" cy="494271"/>
            <a:chOff x="3831031" y="1156447"/>
            <a:chExt cx="1193182" cy="494271"/>
          </a:xfrm>
        </p:grpSpPr>
        <p:cxnSp>
          <p:nvCxnSpPr>
            <p:cNvPr id="18" name="Straight Connector 17">
              <a:extLst>
                <a:ext uri="{FF2B5EF4-FFF2-40B4-BE49-F238E27FC236}">
                  <a16:creationId xmlns:a16="http://schemas.microsoft.com/office/drawing/2014/main" id="{460697CF-087E-41F0-83B0-2D05730A203B}"/>
                </a:ext>
              </a:extLst>
            </p:cNvPr>
            <p:cNvCxnSpPr>
              <a:cxnSpLocks/>
            </p:cNvCxnSpPr>
            <p:nvPr/>
          </p:nvCxnSpPr>
          <p:spPr>
            <a:xfrm>
              <a:off x="3831031" y="1403582"/>
              <a:ext cx="834837" cy="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8161E4D-6E03-457C-84C3-1433086CEBCB}"/>
                </a:ext>
              </a:extLst>
            </p:cNvPr>
            <p:cNvSpPr/>
            <p:nvPr/>
          </p:nvSpPr>
          <p:spPr>
            <a:xfrm>
              <a:off x="4505230" y="1156447"/>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A2289881-D11A-45ED-8E42-6684E9B73D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73</a:t>
            </a:r>
          </a:p>
        </p:txBody>
      </p:sp>
    </p:spTree>
    <p:extLst>
      <p:ext uri="{BB962C8B-B14F-4D97-AF65-F5344CB8AC3E}">
        <p14:creationId xmlns:p14="http://schemas.microsoft.com/office/powerpoint/2010/main" val="171045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322173" y="394180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67450" y="620661"/>
            <a:ext cx="8649731"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a:t>
            </a:r>
            <a:r>
              <a:rPr kumimoji="0" lang="en-US" sz="2400" b="1" i="0" u="none" strike="noStrike" kern="1200" cap="none" spc="0" normalizeH="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C</a:t>
            </a: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a:t>
            </a:r>
            <a:r>
              <a:rPr kumimoji="0" lang="en-US" sz="5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2" name="TextBox 11">
            <a:extLst>
              <a:ext uri="{FF2B5EF4-FFF2-40B4-BE49-F238E27FC236}">
                <a16:creationId xmlns:a16="http://schemas.microsoft.com/office/drawing/2014/main" id="{02774C55-E13F-43FA-B872-E8B7FBDE2671}"/>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75</a:t>
            </a:r>
          </a:p>
        </p:txBody>
      </p:sp>
    </p:spTree>
    <p:extLst>
      <p:ext uri="{BB962C8B-B14F-4D97-AF65-F5344CB8AC3E}">
        <p14:creationId xmlns:p14="http://schemas.microsoft.com/office/powerpoint/2010/main" val="126334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350CDF-EA07-4FE4-8D39-51DAF672B414}"/>
              </a:ext>
            </a:extLst>
          </p:cNvPr>
          <p:cNvSpPr/>
          <p:nvPr/>
        </p:nvSpPr>
        <p:spPr>
          <a:xfrm>
            <a:off x="4650060" y="254636"/>
            <a:ext cx="7315200" cy="6348728"/>
          </a:xfrm>
          <a:prstGeom prst="rect">
            <a:avLst/>
          </a:prstGeom>
          <a:solidFill>
            <a:srgbClr val="203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7304E61-7955-4624-B3A0-4983AA33FF34}"/>
              </a:ext>
            </a:extLst>
          </p:cNvPr>
          <p:cNvSpPr/>
          <p:nvPr/>
        </p:nvSpPr>
        <p:spPr>
          <a:xfrm>
            <a:off x="7522556" y="254636"/>
            <a:ext cx="4442703" cy="634872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8193149" y="1341946"/>
            <a:ext cx="3482485" cy="323165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Fundamentals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Opportunities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Market Research</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SmallBiz Economics</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Legal </a:t>
            </a:r>
          </a:p>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Financing</a:t>
            </a:r>
          </a:p>
        </p:txBody>
      </p:sp>
      <p:sp>
        <p:nvSpPr>
          <p:cNvPr id="13" name="Rectangle 12"/>
          <p:cNvSpPr/>
          <p:nvPr/>
        </p:nvSpPr>
        <p:spPr>
          <a:xfrm>
            <a:off x="6776832" y="277427"/>
            <a:ext cx="745724" cy="6303146"/>
          </a:xfrm>
          <a:prstGeom prst="rect">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p:cNvSpPr txBox="1"/>
          <p:nvPr/>
        </p:nvSpPr>
        <p:spPr>
          <a:xfrm rot="16200000">
            <a:off x="4432188" y="3013501"/>
            <a:ext cx="54415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3B0F1"/>
                </a:solidFill>
                <a:effectLst/>
                <a:uLnTx/>
                <a:uFillTx/>
                <a:latin typeface="Calibri" panose="020F0502020204030204"/>
                <a:ea typeface="+mn-ea"/>
                <a:cs typeface="+mn-cs"/>
              </a:rPr>
              <a:t>ENTREPRENEURSHIP</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9E65673-466E-476E-A1EB-E0BA87536B0C}"/>
              </a:ext>
            </a:extLst>
          </p:cNvPr>
          <p:cNvSpPr txBox="1">
            <a:spLocks/>
          </p:cNvSpPr>
          <p:nvPr/>
        </p:nvSpPr>
        <p:spPr>
          <a:xfrm>
            <a:off x="886265" y="1120214"/>
            <a:ext cx="5890567" cy="309022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400" dirty="0">
                <a:solidFill>
                  <a:srgbClr val="5B9BD5"/>
                </a:solidFill>
                <a:latin typeface="Franklin Gothic Demi" panose="020B0703020102020204" pitchFamily="34" charset="0"/>
                <a:ea typeface="+mn-ea"/>
                <a:cs typeface="+mn-cs"/>
              </a:rPr>
              <a:t>SBA ENTREPRENEURSHIP  </a:t>
            </a:r>
          </a:p>
          <a:p>
            <a:pPr>
              <a:defRPr/>
            </a:pPr>
            <a:r>
              <a:rPr lang="en-US" sz="4400" dirty="0">
                <a:solidFill>
                  <a:srgbClr val="5B9BD5"/>
                </a:solidFill>
                <a:latin typeface="Franklin Gothic Demi" panose="020B0703020102020204" pitchFamily="34" charset="0"/>
                <a:ea typeface="+mn-ea"/>
                <a:cs typeface="+mn-cs"/>
              </a:rPr>
              <a:t>TRACK: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Boots to Business (B2B)</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pSp>
        <p:nvGrpSpPr>
          <p:cNvPr id="7" name="Group 6">
            <a:extLst>
              <a:ext uri="{FF2B5EF4-FFF2-40B4-BE49-F238E27FC236}">
                <a16:creationId xmlns:a16="http://schemas.microsoft.com/office/drawing/2014/main" id="{C5149450-1123-452C-A835-138A77F0091B}"/>
              </a:ext>
            </a:extLst>
          </p:cNvPr>
          <p:cNvGrpSpPr/>
          <p:nvPr/>
        </p:nvGrpSpPr>
        <p:grpSpPr>
          <a:xfrm>
            <a:off x="2218778" y="4142140"/>
            <a:ext cx="2012187" cy="1867743"/>
            <a:chOff x="787316" y="4398380"/>
            <a:chExt cx="1259964" cy="1365367"/>
          </a:xfrm>
        </p:grpSpPr>
        <p:grpSp>
          <p:nvGrpSpPr>
            <p:cNvPr id="2" name="Group 1">
              <a:extLst>
                <a:ext uri="{FF2B5EF4-FFF2-40B4-BE49-F238E27FC236}">
                  <a16:creationId xmlns:a16="http://schemas.microsoft.com/office/drawing/2014/main" id="{D000B7CB-7C46-4960-A5FB-1FD9FD45064A}"/>
                </a:ext>
              </a:extLst>
            </p:cNvPr>
            <p:cNvGrpSpPr/>
            <p:nvPr/>
          </p:nvGrpSpPr>
          <p:grpSpPr>
            <a:xfrm>
              <a:off x="815365" y="4398380"/>
              <a:ext cx="1231915" cy="1365367"/>
              <a:chOff x="1379231" y="1268841"/>
              <a:chExt cx="2454476" cy="2446295"/>
            </a:xfrm>
          </p:grpSpPr>
          <p:grpSp>
            <p:nvGrpSpPr>
              <p:cNvPr id="16" name="Group 15">
                <a:extLst>
                  <a:ext uri="{FF2B5EF4-FFF2-40B4-BE49-F238E27FC236}">
                    <a16:creationId xmlns:a16="http://schemas.microsoft.com/office/drawing/2014/main" id="{30DD41F6-1DAA-4DCC-B60E-E73FFC894BF0}"/>
                  </a:ext>
                </a:extLst>
              </p:cNvPr>
              <p:cNvGrpSpPr/>
              <p:nvPr/>
            </p:nvGrpSpPr>
            <p:grpSpPr>
              <a:xfrm rot="20442600">
                <a:off x="1379231" y="1268841"/>
                <a:ext cx="2454476" cy="2446295"/>
                <a:chOff x="1319698" y="1302744"/>
                <a:chExt cx="2454476" cy="2446295"/>
              </a:xfrm>
            </p:grpSpPr>
            <p:pic>
              <p:nvPicPr>
                <p:cNvPr id="20" name="Picture 19">
                  <a:extLst>
                    <a:ext uri="{FF2B5EF4-FFF2-40B4-BE49-F238E27FC236}">
                      <a16:creationId xmlns:a16="http://schemas.microsoft.com/office/drawing/2014/main" id="{4D307EE6-AC76-41C9-9843-B292BC13CAA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19698" y="1302744"/>
                  <a:ext cx="2454476" cy="2446295"/>
                </a:xfrm>
                <a:prstGeom prst="rect">
                  <a:avLst/>
                </a:prstGeom>
              </p:spPr>
            </p:pic>
            <p:sp>
              <p:nvSpPr>
                <p:cNvPr id="21" name="Rectangle 20">
                  <a:extLst>
                    <a:ext uri="{FF2B5EF4-FFF2-40B4-BE49-F238E27FC236}">
                      <a16:creationId xmlns:a16="http://schemas.microsoft.com/office/drawing/2014/main" id="{1CE1B243-E64E-4C7C-9BD5-5595C7840A27}"/>
                    </a:ext>
                  </a:extLst>
                </p:cNvPr>
                <p:cNvSpPr/>
                <p:nvPr/>
              </p:nvSpPr>
              <p:spPr>
                <a:xfrm rot="422574">
                  <a:off x="2273794" y="2648180"/>
                  <a:ext cx="250242" cy="236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388FADA8-FAAC-4C52-B2E7-D6BD288C4F7B}"/>
                  </a:ext>
                </a:extLst>
              </p:cNvPr>
              <p:cNvGrpSpPr/>
              <p:nvPr/>
            </p:nvGrpSpPr>
            <p:grpSpPr>
              <a:xfrm>
                <a:off x="2432203" y="2792346"/>
                <a:ext cx="534257" cy="340490"/>
                <a:chOff x="2399818" y="2530592"/>
                <a:chExt cx="534257" cy="340490"/>
              </a:xfrm>
              <a:solidFill>
                <a:srgbClr val="3A9F11"/>
              </a:solidFill>
            </p:grpSpPr>
            <p:sp>
              <p:nvSpPr>
                <p:cNvPr id="18" name="Multiplication Sign 17">
                  <a:extLst>
                    <a:ext uri="{FF2B5EF4-FFF2-40B4-BE49-F238E27FC236}">
                      <a16:creationId xmlns:a16="http://schemas.microsoft.com/office/drawing/2014/main" id="{13EF29EC-27D6-4CB6-B12E-C86D97248044}"/>
                    </a:ext>
                  </a:extLst>
                </p:cNvPr>
                <p:cNvSpPr/>
                <p:nvPr/>
              </p:nvSpPr>
              <p:spPr>
                <a:xfrm rot="20735455">
                  <a:off x="2399818" y="2587158"/>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Multiplication Sign 18">
                  <a:extLst>
                    <a:ext uri="{FF2B5EF4-FFF2-40B4-BE49-F238E27FC236}">
                      <a16:creationId xmlns:a16="http://schemas.microsoft.com/office/drawing/2014/main" id="{28D76ADA-4777-4D7B-BA18-92373BC94B5A}"/>
                    </a:ext>
                  </a:extLst>
                </p:cNvPr>
                <p:cNvSpPr/>
                <p:nvPr/>
              </p:nvSpPr>
              <p:spPr>
                <a:xfrm rot="20735455">
                  <a:off x="2639419" y="2530592"/>
                  <a:ext cx="294656" cy="283924"/>
                </a:xfrm>
                <a:prstGeom prst="mathMultiply">
                  <a:avLst/>
                </a:prstGeom>
                <a:solidFill>
                  <a:srgbClr val="63A527"/>
                </a:solidFill>
                <a:ln>
                  <a:solidFill>
                    <a:srgbClr val="001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Rectangle 2">
              <a:extLst>
                <a:ext uri="{FF2B5EF4-FFF2-40B4-BE49-F238E27FC236}">
                  <a16:creationId xmlns:a16="http://schemas.microsoft.com/office/drawing/2014/main" id="{35AD7AC0-3111-4DEF-9D5F-0A64AC72836B}"/>
                </a:ext>
              </a:extLst>
            </p:cNvPr>
            <p:cNvSpPr/>
            <p:nvPr/>
          </p:nvSpPr>
          <p:spPr>
            <a:xfrm rot="20902713">
              <a:off x="787316" y="4502729"/>
              <a:ext cx="1068986" cy="249762"/>
            </a:xfrm>
            <a:prstGeom prst="rect">
              <a:avLst/>
            </a:prstGeom>
            <a:solidFill>
              <a:srgbClr val="C00000"/>
            </a:solidFill>
            <a:effectLst>
              <a:innerShdw blurRad="63500" dist="50800" dir="162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4CA44B5C-9C64-4E91-A47E-87963307082A}"/>
              </a:ext>
            </a:extLst>
          </p:cNvPr>
          <p:cNvSpPr txBox="1"/>
          <p:nvPr/>
        </p:nvSpPr>
        <p:spPr>
          <a:xfrm>
            <a:off x="0" y="6449377"/>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75</a:t>
            </a:r>
          </a:p>
        </p:txBody>
      </p:sp>
    </p:spTree>
    <p:extLst>
      <p:ext uri="{BB962C8B-B14F-4D97-AF65-F5344CB8AC3E}">
        <p14:creationId xmlns:p14="http://schemas.microsoft.com/office/powerpoint/2010/main" val="21722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3079130"/>
            <a:ext cx="4956806" cy="255454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noProof="0" dirty="0">
                <a:solidFill>
                  <a:prstClr val="white"/>
                </a:solidFill>
                <a:effectLst>
                  <a:outerShdw blurRad="38100" dist="38100" dir="2700000" algn="tl">
                    <a:srgbClr val="000000">
                      <a:alpha val="43137"/>
                    </a:srgbClr>
                  </a:outerShdw>
                </a:effectLst>
                <a:latin typeface="Franklin Gothic Demi" panose="020B0703020102020204" pitchFamily="34" charset="0"/>
              </a:rPr>
              <a:t>VET</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ERANS FEDERAL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PROCUREMENT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OPPORTUNITIES &amp;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ASSISTANCE</a:t>
            </a:r>
          </a:p>
        </p:txBody>
      </p:sp>
      <p:sp>
        <p:nvSpPr>
          <p:cNvPr id="3" name="TextBox 2"/>
          <p:cNvSpPr txBox="1"/>
          <p:nvPr/>
        </p:nvSpPr>
        <p:spPr>
          <a:xfrm>
            <a:off x="4956806" y="768873"/>
            <a:ext cx="7119911" cy="1384995"/>
          </a:xfrm>
          <a:prstGeom prst="rect">
            <a:avLst/>
          </a:prstGeom>
          <a:noFill/>
        </p:spPr>
        <p:txBody>
          <a:bodyPr wrap="square" rtlCol="0">
            <a:spAutoFit/>
          </a:bodyPr>
          <a:lstStyle/>
          <a:p>
            <a:pPr marL="228600" lvl="0">
              <a:spcAft>
                <a:spcPts val="200"/>
              </a:spcAft>
              <a:defRPr/>
            </a:pPr>
            <a:r>
              <a:rPr lang="en-US" sz="2800" b="1" dirty="0">
                <a:solidFill>
                  <a:srgbClr val="A7E8FF"/>
                </a:solidFill>
                <a:effectLst>
                  <a:outerShdw blurRad="38100" dist="38100" dir="2700000" algn="tl">
                    <a:srgbClr val="000000">
                      <a:alpha val="43137"/>
                    </a:srgbClr>
                  </a:outerShdw>
                </a:effectLst>
              </a:rPr>
              <a:t>Veteran entrepreneurship is supported by SBA, VA, and DoD through the following legislation and programs:</a:t>
            </a:r>
          </a:p>
        </p:txBody>
      </p:sp>
      <p:pic>
        <p:nvPicPr>
          <p:cNvPr id="7" name="Picture 6">
            <a:extLst>
              <a:ext uri="{FF2B5EF4-FFF2-40B4-BE49-F238E27FC236}">
                <a16:creationId xmlns:a16="http://schemas.microsoft.com/office/drawing/2014/main" id="{6519C35A-86E2-4682-B636-FCE61ABCC880}"/>
              </a:ext>
            </a:extLst>
          </p:cNvPr>
          <p:cNvPicPr>
            <a:picLocks noChangeAspect="1"/>
          </p:cNvPicPr>
          <p:nvPr/>
        </p:nvPicPr>
        <p:blipFill>
          <a:blip r:embed="rId4"/>
          <a:stretch>
            <a:fillRect/>
          </a:stretch>
        </p:blipFill>
        <p:spPr>
          <a:xfrm>
            <a:off x="418702" y="600332"/>
            <a:ext cx="3878826" cy="2013269"/>
          </a:xfrm>
          <a:prstGeom prst="rect">
            <a:avLst/>
          </a:prstGeom>
          <a:ln>
            <a:solidFill>
              <a:schemeClr val="tx1"/>
            </a:solidFill>
          </a:ln>
          <a:effectLst>
            <a:outerShdw blurRad="190500" dist="419100" dir="2400000" algn="ctr" rotWithShape="0">
              <a:srgbClr val="000000">
                <a:alpha val="43137"/>
              </a:srgbClr>
            </a:outerShdw>
          </a:effectLst>
        </p:spPr>
      </p:pic>
      <p:sp>
        <p:nvSpPr>
          <p:cNvPr id="9" name="TextBox 8">
            <a:extLst>
              <a:ext uri="{FF2B5EF4-FFF2-40B4-BE49-F238E27FC236}">
                <a16:creationId xmlns:a16="http://schemas.microsoft.com/office/drawing/2014/main" id="{C614AAC0-CE63-4F19-A833-809BB1DD33D2}"/>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76</a:t>
            </a:r>
          </a:p>
        </p:txBody>
      </p:sp>
      <p:sp>
        <p:nvSpPr>
          <p:cNvPr id="4" name="Rectangle 3"/>
          <p:cNvSpPr/>
          <p:nvPr/>
        </p:nvSpPr>
        <p:spPr>
          <a:xfrm>
            <a:off x="5468761" y="2602075"/>
            <a:ext cx="6096000" cy="3508653"/>
          </a:xfrm>
          <a:prstGeom prst="rect">
            <a:avLst/>
          </a:prstGeom>
        </p:spPr>
        <p:txBody>
          <a:bodyPr>
            <a:spAutoFit/>
          </a:bodyPr>
          <a:lstStyle/>
          <a:p>
            <a:pPr marL="342900" lvl="0" indent="-342900">
              <a:spcAft>
                <a:spcPts val="1800"/>
              </a:spcAft>
              <a:buFont typeface="Wingdings" panose="05000000000000000000" pitchFamily="2" charset="2"/>
              <a:buChar char="§"/>
              <a:defRPr/>
            </a:pPr>
            <a:r>
              <a:rPr lang="en-US" sz="2400" b="1" dirty="0">
                <a:solidFill>
                  <a:prstClr val="white"/>
                </a:solidFill>
              </a:rPr>
              <a:t>SBA—Small Business Development Act 1999 </a:t>
            </a:r>
            <a:r>
              <a:rPr lang="en-US" sz="2400" dirty="0">
                <a:solidFill>
                  <a:prstClr val="white"/>
                </a:solidFill>
              </a:rPr>
              <a:t>created goals for veteran contracts. </a:t>
            </a:r>
          </a:p>
          <a:p>
            <a:pPr marL="342900" lvl="0" indent="-342900">
              <a:spcAft>
                <a:spcPts val="1800"/>
              </a:spcAft>
              <a:buFont typeface="Wingdings" panose="05000000000000000000" pitchFamily="2" charset="2"/>
              <a:buChar char="§"/>
              <a:defRPr/>
            </a:pPr>
            <a:r>
              <a:rPr lang="en-US" sz="2400" b="1" dirty="0">
                <a:solidFill>
                  <a:prstClr val="white"/>
                </a:solidFill>
              </a:rPr>
              <a:t>DoD Procurement Technical Assistance Center Program</a:t>
            </a:r>
            <a:r>
              <a:rPr lang="en-US" sz="2400" dirty="0">
                <a:solidFill>
                  <a:prstClr val="white"/>
                </a:solidFill>
              </a:rPr>
              <a:t> helps businesses pursue government contracts.</a:t>
            </a:r>
          </a:p>
          <a:p>
            <a:pPr marL="342900" lvl="0" indent="-342900">
              <a:spcAft>
                <a:spcPts val="1800"/>
              </a:spcAft>
              <a:buFont typeface="Wingdings" panose="05000000000000000000" pitchFamily="2" charset="2"/>
              <a:buChar char="§"/>
              <a:defRPr/>
            </a:pPr>
            <a:r>
              <a:rPr lang="en-US" sz="2400" b="1" dirty="0">
                <a:solidFill>
                  <a:prstClr val="white"/>
                </a:solidFill>
              </a:rPr>
              <a:t>VA Small and Veteran Business Program </a:t>
            </a:r>
            <a:r>
              <a:rPr lang="en-US" sz="2400" dirty="0">
                <a:solidFill>
                  <a:prstClr val="white"/>
                </a:solidFill>
              </a:rPr>
              <a:t>provides support to small and veteran businesses.</a:t>
            </a:r>
          </a:p>
        </p:txBody>
      </p:sp>
    </p:spTree>
    <p:extLst>
      <p:ext uri="{BB962C8B-B14F-4D97-AF65-F5344CB8AC3E}">
        <p14:creationId xmlns:p14="http://schemas.microsoft.com/office/powerpoint/2010/main" val="140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037967" y="4028302"/>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2916191" y="243512"/>
            <a:ext cx="8810371" cy="6463308"/>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 Care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R="0" lvl="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R="0" lvl="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Know Where to Go </a:t>
            </a: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for Assistance</a:t>
            </a:r>
            <a:endPar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ndParaRPr>
          </a:p>
        </p:txBody>
      </p:sp>
      <p:sp>
        <p:nvSpPr>
          <p:cNvPr id="13" name="TextBox 12">
            <a:extLst>
              <a:ext uri="{FF2B5EF4-FFF2-40B4-BE49-F238E27FC236}">
                <a16:creationId xmlns:a16="http://schemas.microsoft.com/office/drawing/2014/main" id="{626D9DF1-3636-4022-910C-0F4A7A7F5617}"/>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78</a:t>
            </a:r>
          </a:p>
        </p:txBody>
      </p:sp>
    </p:spTree>
    <p:extLst>
      <p:ext uri="{BB962C8B-B14F-4D97-AF65-F5344CB8AC3E}">
        <p14:creationId xmlns:p14="http://schemas.microsoft.com/office/powerpoint/2010/main" val="39336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B5B23E-3F1D-48BA-BFF1-E2B332604299}"/>
              </a:ext>
            </a:extLst>
          </p:cNvPr>
          <p:cNvGrpSpPr/>
          <p:nvPr/>
        </p:nvGrpSpPr>
        <p:grpSpPr>
          <a:xfrm>
            <a:off x="1395303" y="0"/>
            <a:ext cx="10805652" cy="6858000"/>
            <a:chOff x="9682987" y="4329953"/>
            <a:chExt cx="10805652" cy="6858000"/>
          </a:xfrm>
        </p:grpSpPr>
        <p:pic>
          <p:nvPicPr>
            <p:cNvPr id="19" name="Picture 18">
              <a:extLst>
                <a:ext uri="{FF2B5EF4-FFF2-40B4-BE49-F238E27FC236}">
                  <a16:creationId xmlns:a16="http://schemas.microsoft.com/office/drawing/2014/main" id="{8FB8E91C-3424-4989-8FD2-2280BE07D9BE}"/>
                </a:ext>
              </a:extLst>
            </p:cNvPr>
            <p:cNvPicPr>
              <a:picLocks noChangeAspect="1"/>
            </p:cNvPicPr>
            <p:nvPr/>
          </p:nvPicPr>
          <p:blipFill>
            <a:blip r:embed="rId4"/>
            <a:stretch>
              <a:fillRect/>
            </a:stretch>
          </p:blipFill>
          <p:spPr>
            <a:xfrm>
              <a:off x="9682987" y="4375488"/>
              <a:ext cx="10796697" cy="6812465"/>
            </a:xfrm>
            <a:prstGeom prst="rect">
              <a:avLst/>
            </a:prstGeom>
          </p:spPr>
        </p:pic>
        <p:sp>
          <p:nvSpPr>
            <p:cNvPr id="13" name="Rectangle 12">
              <a:extLst>
                <a:ext uri="{FF2B5EF4-FFF2-40B4-BE49-F238E27FC236}">
                  <a16:creationId xmlns:a16="http://schemas.microsoft.com/office/drawing/2014/main" id="{073B116B-B31E-4599-9A9F-9CE2196B8788}"/>
                </a:ext>
              </a:extLst>
            </p:cNvPr>
            <p:cNvSpPr/>
            <p:nvPr/>
          </p:nvSpPr>
          <p:spPr>
            <a:xfrm>
              <a:off x="9682987" y="4329953"/>
              <a:ext cx="10805652" cy="6858000"/>
            </a:xfrm>
            <a:prstGeom prst="rect">
              <a:avLst/>
            </a:prstGeom>
            <a:solidFill>
              <a:srgbClr val="1433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A988AAF-1EA5-4D6B-9F94-0F82F06D6A91}"/>
              </a:ext>
            </a:extLst>
          </p:cNvPr>
          <p:cNvSpPr txBox="1"/>
          <p:nvPr/>
        </p:nvSpPr>
        <p:spPr>
          <a:xfrm>
            <a:off x="2961209" y="564462"/>
            <a:ext cx="8358361"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EXTREMISM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REPORTING METHODS</a:t>
            </a:r>
          </a:p>
        </p:txBody>
      </p:sp>
      <p:sp>
        <p:nvSpPr>
          <p:cNvPr id="4" name="TextBox 3">
            <a:extLst>
              <a:ext uri="{FF2B5EF4-FFF2-40B4-BE49-F238E27FC236}">
                <a16:creationId xmlns:a16="http://schemas.microsoft.com/office/drawing/2014/main" id="{EFE38A0E-B804-44C0-87AB-847A306F30D1}"/>
              </a:ext>
            </a:extLst>
          </p:cNvPr>
          <p:cNvSpPr txBox="1"/>
          <p:nvPr/>
        </p:nvSpPr>
        <p:spPr>
          <a:xfrm>
            <a:off x="2509014" y="2834322"/>
            <a:ext cx="9522120" cy="3785652"/>
          </a:xfrm>
          <a:prstGeom prst="rect">
            <a:avLst/>
          </a:prstGeom>
          <a:noFill/>
        </p:spPr>
        <p:txBody>
          <a:bodyPr wrap="square">
            <a:spAutoFit/>
          </a:bodyPr>
          <a:lstStyle/>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ea typeface="+mn-ea"/>
                <a:cs typeface="+mn-cs"/>
              </a:rPr>
              <a:t>For an emergency, call 911</a:t>
            </a:r>
          </a:p>
          <a:p>
            <a:pPr marL="457200" marR="0" lvl="0" indent="-457200" algn="l" defTabSz="457200" rtl="0" eaLnBrk="1" fontAlgn="auto" latinLnBrk="0" hangingPunct="1">
              <a:spcBef>
                <a:spcPts val="0"/>
              </a:spcBef>
              <a:spcAft>
                <a:spcPts val="240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ea typeface="+mn-ea"/>
                <a:cs typeface="+mn-cs"/>
              </a:rPr>
              <a:t>FBI-Tips Electronic Tip Form: </a:t>
            </a:r>
            <a:r>
              <a:rPr lang="en-US" sz="3200" b="1" u="sng" dirty="0">
                <a:solidFill>
                  <a:srgbClr val="00B0F0"/>
                </a:solidFill>
                <a:latin typeface="Calibri" panose="020F0502020204030204"/>
              </a:rPr>
              <a:t>https://tips.fbi.gov/</a:t>
            </a:r>
          </a:p>
          <a:p>
            <a:pPr marL="457200" indent="-457200">
              <a:spcAft>
                <a:spcPts val="2400"/>
              </a:spcAft>
              <a:buFont typeface="Wingdings" panose="05000000000000000000" pitchFamily="2" charset="2"/>
              <a:buChar char="§"/>
              <a:defRPr/>
            </a:pPr>
            <a:r>
              <a:rPr kumimoji="0" lang="en-US" sz="3200" b="0" i="0" u="none" strike="noStrike" kern="1200" cap="none" spc="0" normalizeH="0" baseline="0" noProof="0" dirty="0">
                <a:ln>
                  <a:noFill/>
                </a:ln>
                <a:solidFill>
                  <a:prstClr val="white"/>
                </a:solidFill>
                <a:effectLst/>
                <a:uLnTx/>
                <a:uFillTx/>
                <a:ea typeface="+mn-ea"/>
                <a:cs typeface="+mn-cs"/>
              </a:rPr>
              <a:t>Local FBI offices: </a:t>
            </a:r>
            <a:r>
              <a:rPr lang="en-US" sz="3200" b="1" u="sng" dirty="0">
                <a:solidFill>
                  <a:srgbClr val="00B0F0"/>
                </a:solidFill>
                <a:latin typeface="Calibri" panose="020F0502020204030204"/>
              </a:rPr>
              <a:t>https://www.fbi.gov/contact-us/field-offices</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grpSp>
        <p:nvGrpSpPr>
          <p:cNvPr id="16" name="Group 15">
            <a:extLst>
              <a:ext uri="{FF2B5EF4-FFF2-40B4-BE49-F238E27FC236}">
                <a16:creationId xmlns:a16="http://schemas.microsoft.com/office/drawing/2014/main" id="{73E05FEC-4FFF-4BCE-B28B-9F11B566931E}"/>
              </a:ext>
            </a:extLst>
          </p:cNvPr>
          <p:cNvGrpSpPr/>
          <p:nvPr/>
        </p:nvGrpSpPr>
        <p:grpSpPr>
          <a:xfrm>
            <a:off x="715682" y="1389846"/>
            <a:ext cx="1717588" cy="494271"/>
            <a:chOff x="1594022" y="1248032"/>
            <a:chExt cx="1717588" cy="494271"/>
          </a:xfrm>
        </p:grpSpPr>
        <p:cxnSp>
          <p:nvCxnSpPr>
            <p:cNvPr id="17" name="Straight Connector 16">
              <a:extLst>
                <a:ext uri="{FF2B5EF4-FFF2-40B4-BE49-F238E27FC236}">
                  <a16:creationId xmlns:a16="http://schemas.microsoft.com/office/drawing/2014/main" id="{70E7BC3D-C01F-482A-AA73-37A89FEFFC3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B47328E-B0E3-413E-90DA-B2CDB34A543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77555B0-3D21-4B74-B958-DAF0D01DCE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78</a:t>
            </a:r>
          </a:p>
        </p:txBody>
      </p:sp>
    </p:spTree>
    <p:extLst>
      <p:ext uri="{BB962C8B-B14F-4D97-AF65-F5344CB8AC3E}">
        <p14:creationId xmlns:p14="http://schemas.microsoft.com/office/powerpoint/2010/main" val="322779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B5B23E-3F1D-48BA-BFF1-E2B332604299}"/>
              </a:ext>
            </a:extLst>
          </p:cNvPr>
          <p:cNvGrpSpPr/>
          <p:nvPr/>
        </p:nvGrpSpPr>
        <p:grpSpPr>
          <a:xfrm>
            <a:off x="1395303" y="0"/>
            <a:ext cx="10805652" cy="6858000"/>
            <a:chOff x="9682987" y="4329953"/>
            <a:chExt cx="10805652" cy="6858000"/>
          </a:xfrm>
        </p:grpSpPr>
        <p:pic>
          <p:nvPicPr>
            <p:cNvPr id="19" name="Picture 18">
              <a:extLst>
                <a:ext uri="{FF2B5EF4-FFF2-40B4-BE49-F238E27FC236}">
                  <a16:creationId xmlns:a16="http://schemas.microsoft.com/office/drawing/2014/main" id="{8FB8E91C-3424-4989-8FD2-2280BE07D9BE}"/>
                </a:ext>
              </a:extLst>
            </p:cNvPr>
            <p:cNvPicPr>
              <a:picLocks noChangeAspect="1"/>
            </p:cNvPicPr>
            <p:nvPr/>
          </p:nvPicPr>
          <p:blipFill>
            <a:blip r:embed="rId4"/>
            <a:stretch>
              <a:fillRect/>
            </a:stretch>
          </p:blipFill>
          <p:spPr>
            <a:xfrm>
              <a:off x="9682987" y="4375488"/>
              <a:ext cx="10796697" cy="6812465"/>
            </a:xfrm>
            <a:prstGeom prst="rect">
              <a:avLst/>
            </a:prstGeom>
          </p:spPr>
        </p:pic>
        <p:sp>
          <p:nvSpPr>
            <p:cNvPr id="13" name="Rectangle 12">
              <a:extLst>
                <a:ext uri="{FF2B5EF4-FFF2-40B4-BE49-F238E27FC236}">
                  <a16:creationId xmlns:a16="http://schemas.microsoft.com/office/drawing/2014/main" id="{073B116B-B31E-4599-9A9F-9CE2196B8788}"/>
                </a:ext>
              </a:extLst>
            </p:cNvPr>
            <p:cNvSpPr/>
            <p:nvPr/>
          </p:nvSpPr>
          <p:spPr>
            <a:xfrm>
              <a:off x="9682987" y="4329953"/>
              <a:ext cx="10805652" cy="6858000"/>
            </a:xfrm>
            <a:prstGeom prst="rect">
              <a:avLst/>
            </a:prstGeom>
            <a:solidFill>
              <a:srgbClr val="1433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AA988AAF-1EA5-4D6B-9F94-0F82F06D6A91}"/>
              </a:ext>
            </a:extLst>
          </p:cNvPr>
          <p:cNvSpPr txBox="1"/>
          <p:nvPr/>
        </p:nvSpPr>
        <p:spPr>
          <a:xfrm>
            <a:off x="2961209" y="564462"/>
            <a:ext cx="835836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VETERAN CITIZENSHIP</a:t>
            </a:r>
          </a:p>
        </p:txBody>
      </p:sp>
      <p:sp>
        <p:nvSpPr>
          <p:cNvPr id="4" name="TextBox 3">
            <a:extLst>
              <a:ext uri="{FF2B5EF4-FFF2-40B4-BE49-F238E27FC236}">
                <a16:creationId xmlns:a16="http://schemas.microsoft.com/office/drawing/2014/main" id="{EFE38A0E-B804-44C0-87AB-847A306F30D1}"/>
              </a:ext>
            </a:extLst>
          </p:cNvPr>
          <p:cNvSpPr txBox="1"/>
          <p:nvPr/>
        </p:nvSpPr>
        <p:spPr>
          <a:xfrm>
            <a:off x="2433270" y="1636981"/>
            <a:ext cx="9522120" cy="5408275"/>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Former Air Force and Space Force members should:</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Encourage young citizens to consider a period of military service</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Honorably represent the Armed Forces in their communities</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Educate their fellow citizens on military core values while respecting their fellow citizen’s right to have and express contrary opinions</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 aware that certain predatory financial (including investment and lending), insurance and estate planning institutions may market products and services of questionable value to former military personnel and may try to falsely lead Veterans to believe that they are obtaining special discounts or rates as a result of their military service</a:t>
            </a:r>
          </a:p>
          <a:p>
            <a:pPr marL="342900" marR="0" lvl="0"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Former Air Force and Space Force members may:</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Wear their uniform at Memorial Day, Veteran’s Day, and other patriotic celebratory events</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BA31EF3E-3F5C-46C9-A458-7D34C8E7A2E6}"/>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73E05FEC-4FFF-4BCE-B28B-9F11B566931E}"/>
              </a:ext>
            </a:extLst>
          </p:cNvPr>
          <p:cNvGrpSpPr/>
          <p:nvPr/>
        </p:nvGrpSpPr>
        <p:grpSpPr>
          <a:xfrm>
            <a:off x="715682" y="1389846"/>
            <a:ext cx="1717588" cy="494271"/>
            <a:chOff x="1594022" y="1248032"/>
            <a:chExt cx="1717588" cy="494271"/>
          </a:xfrm>
        </p:grpSpPr>
        <p:cxnSp>
          <p:nvCxnSpPr>
            <p:cNvPr id="17" name="Straight Connector 16">
              <a:extLst>
                <a:ext uri="{FF2B5EF4-FFF2-40B4-BE49-F238E27FC236}">
                  <a16:creationId xmlns:a16="http://schemas.microsoft.com/office/drawing/2014/main" id="{70E7BC3D-C01F-482A-AA73-37A89FEFFC3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B47328E-B0E3-413E-90DA-B2CDB34A543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77555B0-3D21-4B74-B958-DAF0D01DCE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77</a:t>
            </a:r>
          </a:p>
        </p:txBody>
      </p:sp>
    </p:spTree>
    <p:extLst>
      <p:ext uri="{BB962C8B-B14F-4D97-AF65-F5344CB8AC3E}">
        <p14:creationId xmlns:p14="http://schemas.microsoft.com/office/powerpoint/2010/main" val="6923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482810" y="864973"/>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A082E891-B2D9-4CAB-B35C-B2D039C44675}"/>
              </a:ext>
            </a:extLst>
          </p:cNvPr>
          <p:cNvSpPr txBox="1"/>
          <p:nvPr/>
        </p:nvSpPr>
        <p:spPr>
          <a:xfrm>
            <a:off x="3311612" y="647369"/>
            <a:ext cx="8699156" cy="5786199"/>
          </a:xfrm>
          <a:prstGeom prst="rect">
            <a:avLst/>
          </a:prstGeom>
          <a:noFill/>
        </p:spPr>
        <p:txBody>
          <a:bodyPr wrap="square" rtlCol="0">
            <a:spAutoFit/>
          </a:bodyPr>
          <a:lstStyle/>
          <a:p>
            <a:pPr marL="1371600" indent="-1371600">
              <a:spcAft>
                <a:spcPts val="600"/>
              </a:spcAft>
            </a:pPr>
            <a:r>
              <a:rPr lang="en-US" sz="6000" b="1" dirty="0">
                <a:solidFill>
                  <a:schemeClr val="bg1"/>
                </a:solidFill>
                <a:effectLst>
                  <a:outerShdw blurRad="38100" dist="38100" dir="2700000" algn="tl">
                    <a:srgbClr val="000000">
                      <a:alpha val="43137"/>
                    </a:srgbClr>
                  </a:outerShdw>
                </a:effectLst>
                <a:latin typeface="Franklin Gothic Demi" panose="020B0703020102020204" pitchFamily="34" charset="0"/>
              </a:rPr>
              <a:t>STEP 1: </a:t>
            </a:r>
            <a:r>
              <a:rPr lang="en-US" sz="5400" b="1" dirty="0">
                <a:solidFill>
                  <a:schemeClr val="bg1"/>
                </a:solidFill>
                <a:effectLst>
                  <a:outerShdw blurRad="38100" dist="38100" dir="2700000" algn="tl">
                    <a:srgbClr val="000000">
                      <a:alpha val="43137"/>
                    </a:srgbClr>
                  </a:outerShdw>
                </a:effectLst>
                <a:latin typeface="Franklin Gothic Demi" panose="020B0703020102020204" pitchFamily="34" charset="0"/>
              </a:rPr>
              <a:t>	</a:t>
            </a:r>
          </a:p>
          <a:p>
            <a:pPr marL="1371600" indent="-1371600">
              <a:spcAft>
                <a:spcPts val="600"/>
              </a:spcAft>
            </a:pPr>
            <a:r>
              <a:rPr lang="en-US" sz="4400" b="1" dirty="0">
                <a:solidFill>
                  <a:schemeClr val="bg1"/>
                </a:solidFill>
                <a:effectLst>
                  <a:outerShdw blurRad="38100" dist="38100" dir="2700000" algn="tl">
                    <a:srgbClr val="000000">
                      <a:alpha val="43137"/>
                    </a:srgbClr>
                  </a:outerShdw>
                </a:effectLst>
                <a:latin typeface="Franklin Gothic Demi" panose="020B0703020102020204" pitchFamily="34" charset="0"/>
              </a:rPr>
              <a:t>Plan for Your Transition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2: 	Build Your Transition Team</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3: 	Know Your VA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4: 	Plan for Health/Mental Care and Health Insurance</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5: 	Plan for Civilian Employment/Vocational Training</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6: 	Learn About Federal Employment</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7:	Plan for Further Education</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8: 	Consider Starting a Business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9: 	Explore Additional Information and Benefits</a:t>
            </a:r>
          </a:p>
          <a:p>
            <a:pPr marL="1371600" indent="-1371600">
              <a:spcAft>
                <a:spcPts val="600"/>
              </a:spcAft>
            </a:pPr>
            <a:r>
              <a:rPr lang="en-US" sz="2400" b="1" dirty="0">
                <a:solidFill>
                  <a:srgbClr val="265F92"/>
                </a:solidFill>
                <a:effectLst>
                  <a:outerShdw blurRad="38100" dist="38100" dir="2700000" algn="tl">
                    <a:srgbClr val="000000">
                      <a:alpha val="43137"/>
                    </a:srgbClr>
                  </a:outerShdw>
                </a:effectLst>
                <a:latin typeface="Franklin Gothic Demi" panose="020B0703020102020204" pitchFamily="34" charset="0"/>
              </a:rPr>
              <a:t>STEP 10: 	Know Where to Go for Assistance</a:t>
            </a:r>
          </a:p>
        </p:txBody>
      </p:sp>
      <p:sp>
        <p:nvSpPr>
          <p:cNvPr id="9" name="TextBox 8">
            <a:extLst>
              <a:ext uri="{FF2B5EF4-FFF2-40B4-BE49-F238E27FC236}">
                <a16:creationId xmlns:a16="http://schemas.microsoft.com/office/drawing/2014/main" id="{60E76CAA-751E-4C53-BECD-DBCA83101376}"/>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a:t>
            </a:r>
          </a:p>
        </p:txBody>
      </p:sp>
    </p:spTree>
    <p:extLst>
      <p:ext uri="{BB962C8B-B14F-4D97-AF65-F5344CB8AC3E}">
        <p14:creationId xmlns:p14="http://schemas.microsoft.com/office/powerpoint/2010/main" val="213412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0B5B23E-3F1D-48BA-BFF1-E2B332604299}"/>
              </a:ext>
            </a:extLst>
          </p:cNvPr>
          <p:cNvGrpSpPr/>
          <p:nvPr/>
        </p:nvGrpSpPr>
        <p:grpSpPr>
          <a:xfrm>
            <a:off x="1395303" y="0"/>
            <a:ext cx="10805652" cy="6858000"/>
            <a:chOff x="9682987" y="4329953"/>
            <a:chExt cx="10805652" cy="6858000"/>
          </a:xfrm>
        </p:grpSpPr>
        <p:pic>
          <p:nvPicPr>
            <p:cNvPr id="19" name="Picture 18">
              <a:extLst>
                <a:ext uri="{FF2B5EF4-FFF2-40B4-BE49-F238E27FC236}">
                  <a16:creationId xmlns:a16="http://schemas.microsoft.com/office/drawing/2014/main" id="{8FB8E91C-3424-4989-8FD2-2280BE07D9BE}"/>
                </a:ext>
              </a:extLst>
            </p:cNvPr>
            <p:cNvPicPr>
              <a:picLocks noChangeAspect="1"/>
            </p:cNvPicPr>
            <p:nvPr/>
          </p:nvPicPr>
          <p:blipFill>
            <a:blip r:embed="rId4"/>
            <a:stretch>
              <a:fillRect/>
            </a:stretch>
          </p:blipFill>
          <p:spPr>
            <a:xfrm>
              <a:off x="9682987" y="4375488"/>
              <a:ext cx="10796697" cy="6812465"/>
            </a:xfrm>
            <a:prstGeom prst="rect">
              <a:avLst/>
            </a:prstGeom>
          </p:spPr>
        </p:pic>
        <p:sp>
          <p:nvSpPr>
            <p:cNvPr id="13" name="Rectangle 12">
              <a:extLst>
                <a:ext uri="{FF2B5EF4-FFF2-40B4-BE49-F238E27FC236}">
                  <a16:creationId xmlns:a16="http://schemas.microsoft.com/office/drawing/2014/main" id="{073B116B-B31E-4599-9A9F-9CE2196B8788}"/>
                </a:ext>
              </a:extLst>
            </p:cNvPr>
            <p:cNvSpPr/>
            <p:nvPr/>
          </p:nvSpPr>
          <p:spPr>
            <a:xfrm>
              <a:off x="9682987" y="4329953"/>
              <a:ext cx="10805652" cy="6858000"/>
            </a:xfrm>
            <a:prstGeom prst="rect">
              <a:avLst/>
            </a:prstGeom>
            <a:solidFill>
              <a:srgbClr val="1433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AA988AAF-1EA5-4D6B-9F94-0F82F06D6A91}"/>
              </a:ext>
            </a:extLst>
          </p:cNvPr>
          <p:cNvSpPr txBox="1"/>
          <p:nvPr/>
        </p:nvSpPr>
        <p:spPr>
          <a:xfrm>
            <a:off x="2961209" y="564462"/>
            <a:ext cx="835836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VETERAN CITIZENSHIP</a:t>
            </a:r>
          </a:p>
        </p:txBody>
      </p:sp>
      <p:sp>
        <p:nvSpPr>
          <p:cNvPr id="5" name="Slide Number Placeholder 3">
            <a:extLst>
              <a:ext uri="{FF2B5EF4-FFF2-40B4-BE49-F238E27FC236}">
                <a16:creationId xmlns:a16="http://schemas.microsoft.com/office/drawing/2014/main" id="{BA31EF3E-3F5C-46C9-A458-7D34C8E7A2E6}"/>
              </a:ext>
            </a:extLst>
          </p:cNvPr>
          <p:cNvSpPr>
            <a:spLocks noGrp="1"/>
          </p:cNvSpPr>
          <p:nvPr>
            <p:ph type="sldNum" sz="quarter" idx="12"/>
          </p:nvPr>
        </p:nvSpPr>
        <p:spPr>
          <a:xfrm>
            <a:off x="9287933" y="629419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73E05FEC-4FFF-4BCE-B28B-9F11B566931E}"/>
              </a:ext>
            </a:extLst>
          </p:cNvPr>
          <p:cNvGrpSpPr/>
          <p:nvPr/>
        </p:nvGrpSpPr>
        <p:grpSpPr>
          <a:xfrm>
            <a:off x="715682" y="1389846"/>
            <a:ext cx="1717588" cy="494271"/>
            <a:chOff x="1594022" y="1248032"/>
            <a:chExt cx="1717588" cy="494271"/>
          </a:xfrm>
        </p:grpSpPr>
        <p:cxnSp>
          <p:nvCxnSpPr>
            <p:cNvPr id="17" name="Straight Connector 16">
              <a:extLst>
                <a:ext uri="{FF2B5EF4-FFF2-40B4-BE49-F238E27FC236}">
                  <a16:creationId xmlns:a16="http://schemas.microsoft.com/office/drawing/2014/main" id="{70E7BC3D-C01F-482A-AA73-37A89FEFFC35}"/>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B47328E-B0E3-413E-90DA-B2CDB34A543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777555B0-3D21-4B74-B958-DAF0D01DCE15}"/>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77</a:t>
            </a:r>
          </a:p>
        </p:txBody>
      </p:sp>
      <p:sp>
        <p:nvSpPr>
          <p:cNvPr id="14" name="TextBox 13">
            <a:extLst>
              <a:ext uri="{FF2B5EF4-FFF2-40B4-BE49-F238E27FC236}">
                <a16:creationId xmlns:a16="http://schemas.microsoft.com/office/drawing/2014/main" id="{EFE38A0E-B804-44C0-87AB-847A306F30D1}"/>
              </a:ext>
            </a:extLst>
          </p:cNvPr>
          <p:cNvSpPr txBox="1"/>
          <p:nvPr/>
        </p:nvSpPr>
        <p:spPr>
          <a:xfrm>
            <a:off x="2433270" y="1636981"/>
            <a:ext cx="9522120" cy="5740674"/>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Former Air Force and Space Force members should not:</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Exaggerate their military accomplishments (particularly records of combat service or acts of valor) or wear unearned medals/insignia</a:t>
            </a:r>
          </a:p>
          <a:p>
            <a:pPr marL="800100" marR="0" lvl="1"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Disparage their Veteran status by being a member of; actively participating in; or advocating for or on behalf of supremacist, criminal, extremist, or hate groups/organizations, their causes, or their ideals</a:t>
            </a:r>
          </a:p>
          <a:p>
            <a:pPr marL="1257300" marR="0" lvl="2"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Supremacist or extremist groups/organizations are those that advance, encourage, or advocate:</a:t>
            </a:r>
          </a:p>
          <a:p>
            <a:pPr marL="1714500" marR="0" lvl="3"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illegal discrimination based on race, creed, color, gender, sexual orientation, religion, ethnicity, or national origin;</a:t>
            </a:r>
          </a:p>
          <a:p>
            <a:pPr marL="1714500" marR="0" lvl="3"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advocate the illegal use of force, violence, or criminal activity; or</a:t>
            </a:r>
          </a:p>
          <a:p>
            <a:pPr marL="1714500" marR="0" lvl="3" indent="-342900" algn="l" defTabSz="457200" rtl="0" eaLnBrk="1" fontAlgn="auto" latinLnBrk="0" hangingPunct="1">
              <a:lnSpc>
                <a:spcPct val="9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otherwise engage in efforts to deprive individuals of their civil rights</a:t>
            </a:r>
          </a:p>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15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0" descr="See the source image">
            <a:extLst>
              <a:ext uri="{FF2B5EF4-FFF2-40B4-BE49-F238E27FC236}">
                <a16:creationId xmlns:a16="http://schemas.microsoft.com/office/drawing/2014/main" id="{22B82476-A64C-40B0-A5A0-D61F97E830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0" y="282590"/>
            <a:ext cx="3190673" cy="947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F2275C-F023-47BC-9EC9-371D396651F7}"/>
              </a:ext>
            </a:extLst>
          </p:cNvPr>
          <p:cNvSpPr txBox="1"/>
          <p:nvPr/>
        </p:nvSpPr>
        <p:spPr>
          <a:xfrm>
            <a:off x="4373722" y="252356"/>
            <a:ext cx="696062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IMMIGRATION STATUS</a:t>
            </a:r>
          </a:p>
        </p:txBody>
      </p:sp>
      <p:sp>
        <p:nvSpPr>
          <p:cNvPr id="4" name="TextBox 3">
            <a:extLst>
              <a:ext uri="{FF2B5EF4-FFF2-40B4-BE49-F238E27FC236}">
                <a16:creationId xmlns:a16="http://schemas.microsoft.com/office/drawing/2014/main" id="{F4EE6F00-B685-479C-9CA3-44AC2632C7B4}"/>
              </a:ext>
            </a:extLst>
          </p:cNvPr>
          <p:cNvSpPr txBox="1"/>
          <p:nvPr/>
        </p:nvSpPr>
        <p:spPr>
          <a:xfrm>
            <a:off x="4933546" y="4001866"/>
            <a:ext cx="6731540" cy="2554545"/>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DD 2648 eForm—Opt in</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DD 2648 printed form—Write an “opt in” election in Section XI – REMARKS, item 48</a:t>
            </a:r>
          </a:p>
        </p:txBody>
      </p:sp>
      <p:sp>
        <p:nvSpPr>
          <p:cNvPr id="5" name="TextBox 4">
            <a:extLst>
              <a:ext uri="{FF2B5EF4-FFF2-40B4-BE49-F238E27FC236}">
                <a16:creationId xmlns:a16="http://schemas.microsoft.com/office/drawing/2014/main" id="{A4D2C75F-524C-4258-A696-921F8F4E4217}"/>
              </a:ext>
            </a:extLst>
          </p:cNvPr>
          <p:cNvSpPr txBox="1"/>
          <p:nvPr/>
        </p:nvSpPr>
        <p:spPr>
          <a:xfrm flipH="1">
            <a:off x="4030495" y="1815229"/>
            <a:ext cx="787616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Request information on immigration status and expedited naturalization:</a:t>
            </a:r>
          </a:p>
        </p:txBody>
      </p:sp>
      <p:pic>
        <p:nvPicPr>
          <p:cNvPr id="7" name="Picture 6">
            <a:extLst>
              <a:ext uri="{FF2B5EF4-FFF2-40B4-BE49-F238E27FC236}">
                <a16:creationId xmlns:a16="http://schemas.microsoft.com/office/drawing/2014/main" id="{41E09C31-43B2-43F9-8722-99CEAEA547D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1421114"/>
            <a:ext cx="3404681" cy="5436886"/>
          </a:xfrm>
          <a:prstGeom prst="rect">
            <a:avLst/>
          </a:prstGeom>
        </p:spPr>
      </p:pic>
      <p:sp>
        <p:nvSpPr>
          <p:cNvPr id="6" name="TextBox 5">
            <a:extLst>
              <a:ext uri="{FF2B5EF4-FFF2-40B4-BE49-F238E27FC236}">
                <a16:creationId xmlns:a16="http://schemas.microsoft.com/office/drawing/2014/main" id="{3AFD2F0C-651D-4498-A041-620B32E7C34B}"/>
              </a:ext>
            </a:extLst>
          </p:cNvPr>
          <p:cNvSpPr txBox="1"/>
          <p:nvPr/>
        </p:nvSpPr>
        <p:spPr>
          <a:xfrm>
            <a:off x="76050" y="6352100"/>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79</a:t>
            </a:r>
          </a:p>
        </p:txBody>
      </p:sp>
      <p:cxnSp>
        <p:nvCxnSpPr>
          <p:cNvPr id="9" name="Straight Connector 8">
            <a:extLst>
              <a:ext uri="{FF2B5EF4-FFF2-40B4-BE49-F238E27FC236}">
                <a16:creationId xmlns:a16="http://schemas.microsoft.com/office/drawing/2014/main" id="{B5654419-E701-4637-A8DB-C02796D5AA48}"/>
              </a:ext>
            </a:extLst>
          </p:cNvPr>
          <p:cNvCxnSpPr/>
          <p:nvPr/>
        </p:nvCxnSpPr>
        <p:spPr>
          <a:xfrm>
            <a:off x="3404681" y="1421114"/>
            <a:ext cx="878731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72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F02C7A-0061-4EA0-9EDD-E894C1233484}"/>
              </a:ext>
            </a:extLst>
          </p:cNvPr>
          <p:cNvSpPr/>
          <p:nvPr/>
        </p:nvSpPr>
        <p:spPr>
          <a:xfrm>
            <a:off x="1478355" y="95470"/>
            <a:ext cx="10309907"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Opt-in </a:t>
            </a:r>
            <a:r>
              <a:rPr lang="en-US" sz="5400" b="1" dirty="0">
                <a:solidFill>
                  <a:prstClr val="white"/>
                </a:solidFill>
                <a:effectLst>
                  <a:outerShdw blurRad="38100" dist="38100" dir="2700000" algn="tl">
                    <a:srgbClr val="000000">
                      <a:alpha val="43137"/>
                    </a:srgbClr>
                  </a:outerShdw>
                </a:effectLst>
                <a:latin typeface="Franklin Gothic Demi" panose="020B0703020102020204" pitchFamily="34" charset="0"/>
              </a:rPr>
              <a:t>FOR</a:t>
            </a:r>
            <a:r>
              <a:rPr kumimoji="0" lang="en-US" sz="5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STATE information </a:t>
            </a:r>
          </a:p>
        </p:txBody>
      </p:sp>
      <p:cxnSp>
        <p:nvCxnSpPr>
          <p:cNvPr id="12" name="Straight Connector 11">
            <a:extLst>
              <a:ext uri="{FF2B5EF4-FFF2-40B4-BE49-F238E27FC236}">
                <a16:creationId xmlns:a16="http://schemas.microsoft.com/office/drawing/2014/main" id="{DADB01F8-B01B-4E48-AAF6-B4290700BE95}"/>
              </a:ext>
            </a:extLst>
          </p:cNvPr>
          <p:cNvCxnSpPr>
            <a:cxnSpLocks/>
          </p:cNvCxnSpPr>
          <p:nvPr/>
        </p:nvCxnSpPr>
        <p:spPr>
          <a:xfrm>
            <a:off x="0" y="567936"/>
            <a:ext cx="632657" cy="1"/>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CE638-6A9F-4AAF-9590-3CD2FFEC8C7E}"/>
              </a:ext>
            </a:extLst>
          </p:cNvPr>
          <p:cNvSpPr/>
          <p:nvPr/>
        </p:nvSpPr>
        <p:spPr>
          <a:xfrm rot="10800000" flipH="1">
            <a:off x="577909" y="352561"/>
            <a:ext cx="488211"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03CCA07-CAF7-43D1-9D69-823C12D9269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79</a:t>
            </a:r>
          </a:p>
        </p:txBody>
      </p:sp>
      <p:cxnSp>
        <p:nvCxnSpPr>
          <p:cNvPr id="15" name="Straight Connector 14">
            <a:extLst>
              <a:ext uri="{FF2B5EF4-FFF2-40B4-BE49-F238E27FC236}">
                <a16:creationId xmlns:a16="http://schemas.microsoft.com/office/drawing/2014/main" id="{F8EAA3B2-9DC2-4A34-BBE5-5E07ADDD75EC}"/>
              </a:ext>
            </a:extLst>
          </p:cNvPr>
          <p:cNvCxnSpPr>
            <a:cxnSpLocks/>
          </p:cNvCxnSpPr>
          <p:nvPr/>
        </p:nvCxnSpPr>
        <p:spPr>
          <a:xfrm flipH="1">
            <a:off x="85778" y="1486487"/>
            <a:ext cx="1219199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13AD869-343E-4E1F-B9B5-B6A332963D4E}"/>
              </a:ext>
            </a:extLst>
          </p:cNvPr>
          <p:cNvGrpSpPr/>
          <p:nvPr/>
        </p:nvGrpSpPr>
        <p:grpSpPr>
          <a:xfrm>
            <a:off x="5946460" y="2160743"/>
            <a:ext cx="5549582" cy="3496805"/>
            <a:chOff x="6799436" y="833035"/>
            <a:chExt cx="5064802" cy="3005515"/>
          </a:xfrm>
        </p:grpSpPr>
        <p:pic>
          <p:nvPicPr>
            <p:cNvPr id="3" name="Picture 2">
              <a:extLst>
                <a:ext uri="{FF2B5EF4-FFF2-40B4-BE49-F238E27FC236}">
                  <a16:creationId xmlns:a16="http://schemas.microsoft.com/office/drawing/2014/main" id="{65E8BE71-E0B4-4CF8-ABE4-8732BCC84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99436" y="833035"/>
              <a:ext cx="5064802" cy="3005515"/>
            </a:xfrm>
            <a:prstGeom prst="rect">
              <a:avLst/>
            </a:prstGeom>
            <a:ln>
              <a:noFill/>
            </a:ln>
          </p:spPr>
        </p:pic>
        <p:sp>
          <p:nvSpPr>
            <p:cNvPr id="9" name="Flowchart: Connector 8">
              <a:extLst>
                <a:ext uri="{FF2B5EF4-FFF2-40B4-BE49-F238E27FC236}">
                  <a16:creationId xmlns:a16="http://schemas.microsoft.com/office/drawing/2014/main" id="{F39F494E-668A-4A56-9E2B-EF37795E3C50}"/>
                </a:ext>
              </a:extLst>
            </p:cNvPr>
            <p:cNvSpPr/>
            <p:nvPr/>
          </p:nvSpPr>
          <p:spPr>
            <a:xfrm>
              <a:off x="9475002" y="14825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lowchart: Connector 45">
              <a:extLst>
                <a:ext uri="{FF2B5EF4-FFF2-40B4-BE49-F238E27FC236}">
                  <a16:creationId xmlns:a16="http://schemas.microsoft.com/office/drawing/2014/main" id="{11BE18D6-F776-42C9-9EAA-8F3725013DD5}"/>
                </a:ext>
              </a:extLst>
            </p:cNvPr>
            <p:cNvSpPr/>
            <p:nvPr/>
          </p:nvSpPr>
          <p:spPr>
            <a:xfrm>
              <a:off x="10013538" y="168353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lowchart: Connector 46">
              <a:extLst>
                <a:ext uri="{FF2B5EF4-FFF2-40B4-BE49-F238E27FC236}">
                  <a16:creationId xmlns:a16="http://schemas.microsoft.com/office/drawing/2014/main" id="{D6C9C6B7-C39B-4626-A588-AEBE5CCCC780}"/>
                </a:ext>
              </a:extLst>
            </p:cNvPr>
            <p:cNvSpPr/>
            <p:nvPr/>
          </p:nvSpPr>
          <p:spPr>
            <a:xfrm>
              <a:off x="9981899" y="193673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lowchart: Connector 47">
              <a:extLst>
                <a:ext uri="{FF2B5EF4-FFF2-40B4-BE49-F238E27FC236}">
                  <a16:creationId xmlns:a16="http://schemas.microsoft.com/office/drawing/2014/main" id="{C3968F84-3570-4A2A-9511-46B47445D538}"/>
                </a:ext>
              </a:extLst>
            </p:cNvPr>
            <p:cNvSpPr/>
            <p:nvPr/>
          </p:nvSpPr>
          <p:spPr>
            <a:xfrm>
              <a:off x="11017462" y="220826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Connector 48">
              <a:extLst>
                <a:ext uri="{FF2B5EF4-FFF2-40B4-BE49-F238E27FC236}">
                  <a16:creationId xmlns:a16="http://schemas.microsoft.com/office/drawing/2014/main" id="{F95A617C-3061-4A53-98A7-733CB5AC0AEC}"/>
                </a:ext>
              </a:extLst>
            </p:cNvPr>
            <p:cNvSpPr/>
            <p:nvPr/>
          </p:nvSpPr>
          <p:spPr>
            <a:xfrm>
              <a:off x="7867951" y="1986200"/>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Flowchart: Connector 50">
              <a:extLst>
                <a:ext uri="{FF2B5EF4-FFF2-40B4-BE49-F238E27FC236}">
                  <a16:creationId xmlns:a16="http://schemas.microsoft.com/office/drawing/2014/main" id="{0BAE4261-FF92-4C20-8196-14682CBA9170}"/>
                </a:ext>
              </a:extLst>
            </p:cNvPr>
            <p:cNvSpPr/>
            <p:nvPr/>
          </p:nvSpPr>
          <p:spPr>
            <a:xfrm>
              <a:off x="7744060" y="158444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lowchart: Connector 51">
              <a:extLst>
                <a:ext uri="{FF2B5EF4-FFF2-40B4-BE49-F238E27FC236}">
                  <a16:creationId xmlns:a16="http://schemas.microsoft.com/office/drawing/2014/main" id="{FAC0F9CC-013C-4678-8FEA-0ED1894F546B}"/>
                </a:ext>
              </a:extLst>
            </p:cNvPr>
            <p:cNvSpPr/>
            <p:nvPr/>
          </p:nvSpPr>
          <p:spPr>
            <a:xfrm>
              <a:off x="10913937" y="245819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Flowchart: Connector 52">
              <a:extLst>
                <a:ext uri="{FF2B5EF4-FFF2-40B4-BE49-F238E27FC236}">
                  <a16:creationId xmlns:a16="http://schemas.microsoft.com/office/drawing/2014/main" id="{B32729EA-4BF8-4267-BBDA-E5A7CD6F6C96}"/>
                </a:ext>
              </a:extLst>
            </p:cNvPr>
            <p:cNvSpPr/>
            <p:nvPr/>
          </p:nvSpPr>
          <p:spPr>
            <a:xfrm>
              <a:off x="9156604" y="328412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lowchart: Connector 53">
              <a:extLst>
                <a:ext uri="{FF2B5EF4-FFF2-40B4-BE49-F238E27FC236}">
                  <a16:creationId xmlns:a16="http://schemas.microsoft.com/office/drawing/2014/main" id="{992219D7-B428-4FA8-A72E-3A3D72EC88AA}"/>
                </a:ext>
              </a:extLst>
            </p:cNvPr>
            <p:cNvSpPr/>
            <p:nvPr/>
          </p:nvSpPr>
          <p:spPr>
            <a:xfrm>
              <a:off x="9228312" y="12907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lowchart: Connector 54">
              <a:extLst>
                <a:ext uri="{FF2B5EF4-FFF2-40B4-BE49-F238E27FC236}">
                  <a16:creationId xmlns:a16="http://schemas.microsoft.com/office/drawing/2014/main" id="{962A085A-933B-4F2C-BA46-1A0BC8912696}"/>
                </a:ext>
              </a:extLst>
            </p:cNvPr>
            <p:cNvSpPr/>
            <p:nvPr/>
          </p:nvSpPr>
          <p:spPr>
            <a:xfrm>
              <a:off x="9067567" y="160374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lowchart: Connector 55">
              <a:extLst>
                <a:ext uri="{FF2B5EF4-FFF2-40B4-BE49-F238E27FC236}">
                  <a16:creationId xmlns:a16="http://schemas.microsoft.com/office/drawing/2014/main" id="{0936A64A-33B3-497D-BB90-09C9B801568E}"/>
                </a:ext>
              </a:extLst>
            </p:cNvPr>
            <p:cNvSpPr/>
            <p:nvPr/>
          </p:nvSpPr>
          <p:spPr>
            <a:xfrm>
              <a:off x="8171144" y="128034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lowchart: Connector 56">
              <a:extLst>
                <a:ext uri="{FF2B5EF4-FFF2-40B4-BE49-F238E27FC236}">
                  <a16:creationId xmlns:a16="http://schemas.microsoft.com/office/drawing/2014/main" id="{C88E3586-825E-415E-8A00-613CAD231DF1}"/>
                </a:ext>
              </a:extLst>
            </p:cNvPr>
            <p:cNvSpPr/>
            <p:nvPr/>
          </p:nvSpPr>
          <p:spPr>
            <a:xfrm>
              <a:off x="7517336" y="95741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lowchart: Connector 57">
              <a:extLst>
                <a:ext uri="{FF2B5EF4-FFF2-40B4-BE49-F238E27FC236}">
                  <a16:creationId xmlns:a16="http://schemas.microsoft.com/office/drawing/2014/main" id="{188200D0-E0B6-45F5-8A7D-8783E9CC76C1}"/>
                </a:ext>
              </a:extLst>
            </p:cNvPr>
            <p:cNvSpPr/>
            <p:nvPr/>
          </p:nvSpPr>
          <p:spPr>
            <a:xfrm>
              <a:off x="7038252" y="125178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Connector 58">
              <a:extLst>
                <a:ext uri="{FF2B5EF4-FFF2-40B4-BE49-F238E27FC236}">
                  <a16:creationId xmlns:a16="http://schemas.microsoft.com/office/drawing/2014/main" id="{3403D83C-CEC7-4B01-8378-86714EFB9BFD}"/>
                </a:ext>
              </a:extLst>
            </p:cNvPr>
            <p:cNvSpPr/>
            <p:nvPr/>
          </p:nvSpPr>
          <p:spPr>
            <a:xfrm>
              <a:off x="7104503" y="209579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lowchart: Connector 59">
              <a:extLst>
                <a:ext uri="{FF2B5EF4-FFF2-40B4-BE49-F238E27FC236}">
                  <a16:creationId xmlns:a16="http://schemas.microsoft.com/office/drawing/2014/main" id="{95BA1E21-EA80-493B-8927-4A970EB7CD6D}"/>
                </a:ext>
              </a:extLst>
            </p:cNvPr>
            <p:cNvSpPr/>
            <p:nvPr/>
          </p:nvSpPr>
          <p:spPr>
            <a:xfrm>
              <a:off x="9053079" y="193101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73F0FCBD-C556-4DAB-8688-51AA0E35BE67}"/>
                </a:ext>
              </a:extLst>
            </p:cNvPr>
            <p:cNvSpPr/>
            <p:nvPr/>
          </p:nvSpPr>
          <p:spPr>
            <a:xfrm>
              <a:off x="8452957" y="179981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lowchart: Connector 63">
              <a:extLst>
                <a:ext uri="{FF2B5EF4-FFF2-40B4-BE49-F238E27FC236}">
                  <a16:creationId xmlns:a16="http://schemas.microsoft.com/office/drawing/2014/main" id="{8EF55130-B94C-4FAD-947A-4796C866AD93}"/>
                </a:ext>
              </a:extLst>
            </p:cNvPr>
            <p:cNvSpPr/>
            <p:nvPr/>
          </p:nvSpPr>
          <p:spPr>
            <a:xfrm>
              <a:off x="8414895" y="207501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lowchart: Connector 64">
              <a:extLst>
                <a:ext uri="{FF2B5EF4-FFF2-40B4-BE49-F238E27FC236}">
                  <a16:creationId xmlns:a16="http://schemas.microsoft.com/office/drawing/2014/main" id="{B7354A5C-046F-460B-92A7-2A786296299D}"/>
                </a:ext>
              </a:extLst>
            </p:cNvPr>
            <p:cNvSpPr/>
            <p:nvPr/>
          </p:nvSpPr>
          <p:spPr>
            <a:xfrm>
              <a:off x="8274669" y="25647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lowchart: Connector 65">
              <a:extLst>
                <a:ext uri="{FF2B5EF4-FFF2-40B4-BE49-F238E27FC236}">
                  <a16:creationId xmlns:a16="http://schemas.microsoft.com/office/drawing/2014/main" id="{224147EC-5E71-490A-8F90-C60BDE167962}"/>
                </a:ext>
              </a:extLst>
            </p:cNvPr>
            <p:cNvSpPr/>
            <p:nvPr/>
          </p:nvSpPr>
          <p:spPr>
            <a:xfrm>
              <a:off x="7849751" y="25433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lowchart: Connector 66">
              <a:extLst>
                <a:ext uri="{FF2B5EF4-FFF2-40B4-BE49-F238E27FC236}">
                  <a16:creationId xmlns:a16="http://schemas.microsoft.com/office/drawing/2014/main" id="{BC38B9F9-E308-4058-8E28-6A8C32410BB2}"/>
                </a:ext>
              </a:extLst>
            </p:cNvPr>
            <p:cNvSpPr/>
            <p:nvPr/>
          </p:nvSpPr>
          <p:spPr>
            <a:xfrm>
              <a:off x="7640535" y="1881550"/>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Flowchart: Connector 67">
              <a:extLst>
                <a:ext uri="{FF2B5EF4-FFF2-40B4-BE49-F238E27FC236}">
                  <a16:creationId xmlns:a16="http://schemas.microsoft.com/office/drawing/2014/main" id="{397499C8-5B85-410F-93FA-20EADB655655}"/>
                </a:ext>
              </a:extLst>
            </p:cNvPr>
            <p:cNvSpPr/>
            <p:nvPr/>
          </p:nvSpPr>
          <p:spPr>
            <a:xfrm>
              <a:off x="9182365" y="228632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lowchart: Connector 68">
              <a:extLst>
                <a:ext uri="{FF2B5EF4-FFF2-40B4-BE49-F238E27FC236}">
                  <a16:creationId xmlns:a16="http://schemas.microsoft.com/office/drawing/2014/main" id="{6FC8F614-4C7D-4548-A370-DF4ACCDF73B2}"/>
                </a:ext>
              </a:extLst>
            </p:cNvPr>
            <p:cNvSpPr/>
            <p:nvPr/>
          </p:nvSpPr>
          <p:spPr>
            <a:xfrm>
              <a:off x="9371477" y="266366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lowchart: Connector 69">
              <a:extLst>
                <a:ext uri="{FF2B5EF4-FFF2-40B4-BE49-F238E27FC236}">
                  <a16:creationId xmlns:a16="http://schemas.microsoft.com/office/drawing/2014/main" id="{23051A52-80D8-4030-8B4B-70C7E121CD30}"/>
                </a:ext>
              </a:extLst>
            </p:cNvPr>
            <p:cNvSpPr/>
            <p:nvPr/>
          </p:nvSpPr>
          <p:spPr>
            <a:xfrm>
              <a:off x="9781071" y="234373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owchart: Connector 70">
              <a:extLst>
                <a:ext uri="{FF2B5EF4-FFF2-40B4-BE49-F238E27FC236}">
                  <a16:creationId xmlns:a16="http://schemas.microsoft.com/office/drawing/2014/main" id="{D50CC738-AE3A-42B7-857C-E9B3CCBE7DBE}"/>
                </a:ext>
              </a:extLst>
            </p:cNvPr>
            <p:cNvSpPr/>
            <p:nvPr/>
          </p:nvSpPr>
          <p:spPr>
            <a:xfrm>
              <a:off x="9729308" y="269398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lowchart: Connector 71">
              <a:extLst>
                <a:ext uri="{FF2B5EF4-FFF2-40B4-BE49-F238E27FC236}">
                  <a16:creationId xmlns:a16="http://schemas.microsoft.com/office/drawing/2014/main" id="{78A7DF62-158B-4DA0-ACC0-487CC5407A33}"/>
                </a:ext>
              </a:extLst>
            </p:cNvPr>
            <p:cNvSpPr/>
            <p:nvPr/>
          </p:nvSpPr>
          <p:spPr>
            <a:xfrm>
              <a:off x="9729308" y="315950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lowchart: Connector 72">
              <a:extLst>
                <a:ext uri="{FF2B5EF4-FFF2-40B4-BE49-F238E27FC236}">
                  <a16:creationId xmlns:a16="http://schemas.microsoft.com/office/drawing/2014/main" id="{C6C50ECE-2B8A-49AE-8EFF-C8BDC686358C}"/>
                </a:ext>
              </a:extLst>
            </p:cNvPr>
            <p:cNvSpPr/>
            <p:nvPr/>
          </p:nvSpPr>
          <p:spPr>
            <a:xfrm>
              <a:off x="10211475" y="286002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lowchart: Connector 73">
              <a:extLst>
                <a:ext uri="{FF2B5EF4-FFF2-40B4-BE49-F238E27FC236}">
                  <a16:creationId xmlns:a16="http://schemas.microsoft.com/office/drawing/2014/main" id="{36F5E6AF-F019-4477-8A37-81FBAF7C30E9}"/>
                </a:ext>
              </a:extLst>
            </p:cNvPr>
            <p:cNvSpPr/>
            <p:nvPr/>
          </p:nvSpPr>
          <p:spPr>
            <a:xfrm>
              <a:off x="7072864" y="339778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lowchart: Connector 74">
              <a:extLst>
                <a:ext uri="{FF2B5EF4-FFF2-40B4-BE49-F238E27FC236}">
                  <a16:creationId xmlns:a16="http://schemas.microsoft.com/office/drawing/2014/main" id="{2D88C7EE-D13F-42A5-8ACB-9D376D4EABCA}"/>
                </a:ext>
              </a:extLst>
            </p:cNvPr>
            <p:cNvSpPr/>
            <p:nvPr/>
          </p:nvSpPr>
          <p:spPr>
            <a:xfrm>
              <a:off x="10326623" y="1729023"/>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83BBDD5D-517D-4ED9-8DAB-2E9AD7E50858}"/>
                </a:ext>
              </a:extLst>
            </p:cNvPr>
            <p:cNvSpPr/>
            <p:nvPr/>
          </p:nvSpPr>
          <p:spPr>
            <a:xfrm>
              <a:off x="11209096" y="160374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lowchart: Connector 76">
              <a:extLst>
                <a:ext uri="{FF2B5EF4-FFF2-40B4-BE49-F238E27FC236}">
                  <a16:creationId xmlns:a16="http://schemas.microsoft.com/office/drawing/2014/main" id="{05F0369C-317C-48C8-8264-FD62ABB92B6B}"/>
                </a:ext>
              </a:extLst>
            </p:cNvPr>
            <p:cNvSpPr/>
            <p:nvPr/>
          </p:nvSpPr>
          <p:spPr>
            <a:xfrm>
              <a:off x="9611505" y="1837316"/>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Flowchart: Connector 77">
              <a:extLst>
                <a:ext uri="{FF2B5EF4-FFF2-40B4-BE49-F238E27FC236}">
                  <a16:creationId xmlns:a16="http://schemas.microsoft.com/office/drawing/2014/main" id="{8CA942B6-C7AA-442C-B473-7527A5C7CD02}"/>
                </a:ext>
              </a:extLst>
            </p:cNvPr>
            <p:cNvSpPr/>
            <p:nvPr/>
          </p:nvSpPr>
          <p:spPr>
            <a:xfrm>
              <a:off x="10223097" y="215723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lowchart: Connector 78">
              <a:extLst>
                <a:ext uri="{FF2B5EF4-FFF2-40B4-BE49-F238E27FC236}">
                  <a16:creationId xmlns:a16="http://schemas.microsoft.com/office/drawing/2014/main" id="{45598117-84D3-4AA8-A749-8A3D328FE424}"/>
                </a:ext>
              </a:extLst>
            </p:cNvPr>
            <p:cNvSpPr/>
            <p:nvPr/>
          </p:nvSpPr>
          <p:spPr>
            <a:xfrm>
              <a:off x="10520435" y="199711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lowchart: Connector 79">
              <a:extLst>
                <a:ext uri="{FF2B5EF4-FFF2-40B4-BE49-F238E27FC236}">
                  <a16:creationId xmlns:a16="http://schemas.microsoft.com/office/drawing/2014/main" id="{5DFC51C9-BAE5-4AA5-87DB-0A7667018A9C}"/>
                </a:ext>
              </a:extLst>
            </p:cNvPr>
            <p:cNvSpPr/>
            <p:nvPr/>
          </p:nvSpPr>
          <p:spPr>
            <a:xfrm>
              <a:off x="10423132" y="233743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lowchart: Connector 80">
              <a:extLst>
                <a:ext uri="{FF2B5EF4-FFF2-40B4-BE49-F238E27FC236}">
                  <a16:creationId xmlns:a16="http://schemas.microsoft.com/office/drawing/2014/main" id="{FCABECC7-430A-4713-85C4-7C3FAB8FE19A}"/>
                </a:ext>
              </a:extLst>
            </p:cNvPr>
            <p:cNvSpPr/>
            <p:nvPr/>
          </p:nvSpPr>
          <p:spPr>
            <a:xfrm>
              <a:off x="10572198" y="283692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owchart: Connector 81">
              <a:extLst>
                <a:ext uri="{FF2B5EF4-FFF2-40B4-BE49-F238E27FC236}">
                  <a16:creationId xmlns:a16="http://schemas.microsoft.com/office/drawing/2014/main" id="{DD8D7EC5-1F69-406B-BE2C-075C694A85F9}"/>
                </a:ext>
              </a:extLst>
            </p:cNvPr>
            <p:cNvSpPr/>
            <p:nvPr/>
          </p:nvSpPr>
          <p:spPr>
            <a:xfrm>
              <a:off x="10913937" y="276572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lowchart: Connector 82">
              <a:extLst>
                <a:ext uri="{FF2B5EF4-FFF2-40B4-BE49-F238E27FC236}">
                  <a16:creationId xmlns:a16="http://schemas.microsoft.com/office/drawing/2014/main" id="{EBEEF53A-9E1D-4C7F-B77D-6C6E651352AB}"/>
                </a:ext>
              </a:extLst>
            </p:cNvPr>
            <p:cNvSpPr/>
            <p:nvPr/>
          </p:nvSpPr>
          <p:spPr>
            <a:xfrm>
              <a:off x="10797956" y="332966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lowchart: Connector 83">
              <a:extLst>
                <a:ext uri="{FF2B5EF4-FFF2-40B4-BE49-F238E27FC236}">
                  <a16:creationId xmlns:a16="http://schemas.microsoft.com/office/drawing/2014/main" id="{362C34BE-635B-4B18-BFF8-AF548CCDE450}"/>
                </a:ext>
              </a:extLst>
            </p:cNvPr>
            <p:cNvSpPr/>
            <p:nvPr/>
          </p:nvSpPr>
          <p:spPr>
            <a:xfrm>
              <a:off x="11321691" y="1440938"/>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lowchart: Connector 84">
              <a:extLst>
                <a:ext uri="{FF2B5EF4-FFF2-40B4-BE49-F238E27FC236}">
                  <a16:creationId xmlns:a16="http://schemas.microsoft.com/office/drawing/2014/main" id="{0C100740-AF10-47EC-AAF0-51F8BB23111D}"/>
                </a:ext>
              </a:extLst>
            </p:cNvPr>
            <p:cNvSpPr/>
            <p:nvPr/>
          </p:nvSpPr>
          <p:spPr>
            <a:xfrm>
              <a:off x="11098751" y="1883249"/>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lowchart: Connector 85">
              <a:extLst>
                <a:ext uri="{FF2B5EF4-FFF2-40B4-BE49-F238E27FC236}">
                  <a16:creationId xmlns:a16="http://schemas.microsoft.com/office/drawing/2014/main" id="{0816ADC0-89C3-4260-8541-3679DE4A535E}"/>
                </a:ext>
              </a:extLst>
            </p:cNvPr>
            <p:cNvSpPr/>
            <p:nvPr/>
          </p:nvSpPr>
          <p:spPr>
            <a:xfrm>
              <a:off x="10821803" y="219263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lowchart: Connector 86">
              <a:extLst>
                <a:ext uri="{FF2B5EF4-FFF2-40B4-BE49-F238E27FC236}">
                  <a16:creationId xmlns:a16="http://schemas.microsoft.com/office/drawing/2014/main" id="{A4DB1C1B-0142-4C56-9645-6219BECD611E}"/>
                </a:ext>
              </a:extLst>
            </p:cNvPr>
            <p:cNvSpPr/>
            <p:nvPr/>
          </p:nvSpPr>
          <p:spPr>
            <a:xfrm>
              <a:off x="11460710" y="150036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lowchart: Connector 87">
              <a:extLst>
                <a:ext uri="{FF2B5EF4-FFF2-40B4-BE49-F238E27FC236}">
                  <a16:creationId xmlns:a16="http://schemas.microsoft.com/office/drawing/2014/main" id="{0145C557-9746-41AA-9716-DAF683B194AD}"/>
                </a:ext>
              </a:extLst>
            </p:cNvPr>
            <p:cNvSpPr/>
            <p:nvPr/>
          </p:nvSpPr>
          <p:spPr>
            <a:xfrm>
              <a:off x="11402128" y="1625902"/>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lowchart: Connector 88">
              <a:extLst>
                <a:ext uri="{FF2B5EF4-FFF2-40B4-BE49-F238E27FC236}">
                  <a16:creationId xmlns:a16="http://schemas.microsoft.com/office/drawing/2014/main" id="{A5496A21-A6DE-46E2-ABC0-B85B2CB241D5}"/>
                </a:ext>
              </a:extLst>
            </p:cNvPr>
            <p:cNvSpPr/>
            <p:nvPr/>
          </p:nvSpPr>
          <p:spPr>
            <a:xfrm>
              <a:off x="11436740" y="169736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lowchart: Connector 89">
              <a:extLst>
                <a:ext uri="{FF2B5EF4-FFF2-40B4-BE49-F238E27FC236}">
                  <a16:creationId xmlns:a16="http://schemas.microsoft.com/office/drawing/2014/main" id="{13E18281-58D9-45DB-8DA2-EAF53A332E83}"/>
                </a:ext>
              </a:extLst>
            </p:cNvPr>
            <p:cNvSpPr/>
            <p:nvPr/>
          </p:nvSpPr>
          <p:spPr>
            <a:xfrm>
              <a:off x="11248325" y="189914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lowchart: Connector 90">
              <a:extLst>
                <a:ext uri="{FF2B5EF4-FFF2-40B4-BE49-F238E27FC236}">
                  <a16:creationId xmlns:a16="http://schemas.microsoft.com/office/drawing/2014/main" id="{9392AF51-95B3-4EAF-9387-712C27DDC21F}"/>
                </a:ext>
              </a:extLst>
            </p:cNvPr>
            <p:cNvSpPr/>
            <p:nvPr/>
          </p:nvSpPr>
          <p:spPr>
            <a:xfrm>
              <a:off x="11589502" y="1285425"/>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lowchart: Connector 91">
              <a:extLst>
                <a:ext uri="{FF2B5EF4-FFF2-40B4-BE49-F238E27FC236}">
                  <a16:creationId xmlns:a16="http://schemas.microsoft.com/office/drawing/2014/main" id="{DF1DB36F-D65C-4BB1-9B52-35F559B74C3B}"/>
                </a:ext>
              </a:extLst>
            </p:cNvPr>
            <p:cNvSpPr/>
            <p:nvPr/>
          </p:nvSpPr>
          <p:spPr>
            <a:xfrm>
              <a:off x="10364436" y="256473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lowchart: Connector 92">
              <a:extLst>
                <a:ext uri="{FF2B5EF4-FFF2-40B4-BE49-F238E27FC236}">
                  <a16:creationId xmlns:a16="http://schemas.microsoft.com/office/drawing/2014/main" id="{CCAB7DCA-92A3-4D40-ABB1-6AABE48864EC}"/>
                </a:ext>
              </a:extLst>
            </p:cNvPr>
            <p:cNvSpPr/>
            <p:nvPr/>
          </p:nvSpPr>
          <p:spPr>
            <a:xfrm>
              <a:off x="8389144" y="3638644"/>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lowchart: Connector 93">
              <a:extLst>
                <a:ext uri="{FF2B5EF4-FFF2-40B4-BE49-F238E27FC236}">
                  <a16:creationId xmlns:a16="http://schemas.microsoft.com/office/drawing/2014/main" id="{FE85EE37-E9F4-4E17-99B3-1448A8D9F688}"/>
                </a:ext>
              </a:extLst>
            </p:cNvPr>
            <p:cNvSpPr/>
            <p:nvPr/>
          </p:nvSpPr>
          <p:spPr>
            <a:xfrm>
              <a:off x="9961775" y="290851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lowchart: Connector 94">
              <a:extLst>
                <a:ext uri="{FF2B5EF4-FFF2-40B4-BE49-F238E27FC236}">
                  <a16:creationId xmlns:a16="http://schemas.microsoft.com/office/drawing/2014/main" id="{17BCD13F-84E8-4717-94C3-367B480E1F12}"/>
                </a:ext>
              </a:extLst>
            </p:cNvPr>
            <p:cNvSpPr/>
            <p:nvPr/>
          </p:nvSpPr>
          <p:spPr>
            <a:xfrm>
              <a:off x="11122096" y="2050701"/>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Flowchart: Connector 95">
              <a:extLst>
                <a:ext uri="{FF2B5EF4-FFF2-40B4-BE49-F238E27FC236}">
                  <a16:creationId xmlns:a16="http://schemas.microsoft.com/office/drawing/2014/main" id="{1B9BF46C-A6D4-48ED-9499-9AB2AAD85A9F}"/>
                </a:ext>
              </a:extLst>
            </p:cNvPr>
            <p:cNvSpPr/>
            <p:nvPr/>
          </p:nvSpPr>
          <p:spPr>
            <a:xfrm>
              <a:off x="11234214" y="2058297"/>
              <a:ext cx="103525" cy="98935"/>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296885" y="1873231"/>
            <a:ext cx="4426713"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Opt-in with your civilian email on the DD 2648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Indicate the state or states where you may live after transition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State representatives will contact you with information on employment, housing, education, etc. </a:t>
            </a:r>
          </a:p>
        </p:txBody>
      </p:sp>
      <p:grpSp>
        <p:nvGrpSpPr>
          <p:cNvPr id="4" name="Group 3">
            <a:extLst>
              <a:ext uri="{FF2B5EF4-FFF2-40B4-BE49-F238E27FC236}">
                <a16:creationId xmlns:a16="http://schemas.microsoft.com/office/drawing/2014/main" id="{69F4D416-E6DD-4628-8DA1-9232039637DD}"/>
              </a:ext>
            </a:extLst>
          </p:cNvPr>
          <p:cNvGrpSpPr/>
          <p:nvPr/>
        </p:nvGrpSpPr>
        <p:grpSpPr>
          <a:xfrm>
            <a:off x="602397" y="3003021"/>
            <a:ext cx="625106" cy="707886"/>
            <a:chOff x="5134619" y="1897750"/>
            <a:chExt cx="625106" cy="707886"/>
          </a:xfrm>
        </p:grpSpPr>
        <p:grpSp>
          <p:nvGrpSpPr>
            <p:cNvPr id="62" name="Group 61">
              <a:extLst>
                <a:ext uri="{FF2B5EF4-FFF2-40B4-BE49-F238E27FC236}">
                  <a16:creationId xmlns:a16="http://schemas.microsoft.com/office/drawing/2014/main" id="{66CEF91C-A5AC-4B8D-9122-5E46547CBB62}"/>
                </a:ext>
              </a:extLst>
            </p:cNvPr>
            <p:cNvGrpSpPr/>
            <p:nvPr/>
          </p:nvGrpSpPr>
          <p:grpSpPr>
            <a:xfrm>
              <a:off x="5134619" y="1972123"/>
              <a:ext cx="625106" cy="594830"/>
              <a:chOff x="6282818" y="2883335"/>
              <a:chExt cx="723463" cy="675412"/>
            </a:xfrm>
            <a:effectLst>
              <a:outerShdw blurRad="50800" dist="38100" algn="l" rotWithShape="0">
                <a:prstClr val="black">
                  <a:alpha val="40000"/>
                </a:prstClr>
              </a:outerShdw>
            </a:effectLst>
          </p:grpSpPr>
          <p:sp>
            <p:nvSpPr>
              <p:cNvPr id="118" name="Oval 117">
                <a:extLst>
                  <a:ext uri="{FF2B5EF4-FFF2-40B4-BE49-F238E27FC236}">
                    <a16:creationId xmlns:a16="http://schemas.microsoft.com/office/drawing/2014/main" id="{1BBD4105-95D5-4FE0-8326-61793AC995B8}"/>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19" name="Oval 118">
                <a:extLst>
                  <a:ext uri="{FF2B5EF4-FFF2-40B4-BE49-F238E27FC236}">
                    <a16:creationId xmlns:a16="http://schemas.microsoft.com/office/drawing/2014/main" id="{4A8547F4-C26E-48A5-90EC-6400FE3B428A}"/>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97" name="Rectangle 96">
              <a:extLst>
                <a:ext uri="{FF2B5EF4-FFF2-40B4-BE49-F238E27FC236}">
                  <a16:creationId xmlns:a16="http://schemas.microsoft.com/office/drawing/2014/main" id="{B72A32AE-C91D-4D7D-B8A9-5C63D2D4EE7B}"/>
                </a:ext>
              </a:extLst>
            </p:cNvPr>
            <p:cNvSpPr/>
            <p:nvPr/>
          </p:nvSpPr>
          <p:spPr>
            <a:xfrm>
              <a:off x="5193308" y="189775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2</a:t>
              </a:r>
            </a:p>
          </p:txBody>
        </p:sp>
      </p:grpSp>
      <p:grpSp>
        <p:nvGrpSpPr>
          <p:cNvPr id="10" name="Group 9">
            <a:extLst>
              <a:ext uri="{FF2B5EF4-FFF2-40B4-BE49-F238E27FC236}">
                <a16:creationId xmlns:a16="http://schemas.microsoft.com/office/drawing/2014/main" id="{EAA1D1FD-64E9-4045-AE5D-FBDC8003202E}"/>
              </a:ext>
            </a:extLst>
          </p:cNvPr>
          <p:cNvGrpSpPr/>
          <p:nvPr/>
        </p:nvGrpSpPr>
        <p:grpSpPr>
          <a:xfrm>
            <a:off x="622120" y="4026166"/>
            <a:ext cx="625106" cy="707886"/>
            <a:chOff x="5140096" y="2742473"/>
            <a:chExt cx="625106" cy="707886"/>
          </a:xfrm>
        </p:grpSpPr>
        <p:grpSp>
          <p:nvGrpSpPr>
            <p:cNvPr id="98" name="Group 97">
              <a:extLst>
                <a:ext uri="{FF2B5EF4-FFF2-40B4-BE49-F238E27FC236}">
                  <a16:creationId xmlns:a16="http://schemas.microsoft.com/office/drawing/2014/main" id="{F0BF28A7-FB40-400A-9665-06E4CA688B5A}"/>
                </a:ext>
              </a:extLst>
            </p:cNvPr>
            <p:cNvGrpSpPr/>
            <p:nvPr/>
          </p:nvGrpSpPr>
          <p:grpSpPr>
            <a:xfrm>
              <a:off x="5140096" y="2817229"/>
              <a:ext cx="625106" cy="594830"/>
              <a:chOff x="6282818" y="2883335"/>
              <a:chExt cx="723463" cy="675412"/>
            </a:xfrm>
            <a:effectLst>
              <a:outerShdw blurRad="50800" dist="38100" algn="l" rotWithShape="0">
                <a:prstClr val="black">
                  <a:alpha val="40000"/>
                </a:prstClr>
              </a:outerShdw>
            </a:effectLst>
          </p:grpSpPr>
          <p:sp>
            <p:nvSpPr>
              <p:cNvPr id="116" name="Oval 115">
                <a:extLst>
                  <a:ext uri="{FF2B5EF4-FFF2-40B4-BE49-F238E27FC236}">
                    <a16:creationId xmlns:a16="http://schemas.microsoft.com/office/drawing/2014/main" id="{631FDB2F-5129-4EAC-80DA-F19857859371}"/>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17" name="Oval 116">
                <a:extLst>
                  <a:ext uri="{FF2B5EF4-FFF2-40B4-BE49-F238E27FC236}">
                    <a16:creationId xmlns:a16="http://schemas.microsoft.com/office/drawing/2014/main" id="{247A75CA-F648-4B10-B50D-17A91DCFE665}"/>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99" name="Rectangle 98">
              <a:extLst>
                <a:ext uri="{FF2B5EF4-FFF2-40B4-BE49-F238E27FC236}">
                  <a16:creationId xmlns:a16="http://schemas.microsoft.com/office/drawing/2014/main" id="{993008D0-45D2-45CD-B13F-B5823D9C44F0}"/>
                </a:ext>
              </a:extLst>
            </p:cNvPr>
            <p:cNvSpPr/>
            <p:nvPr/>
          </p:nvSpPr>
          <p:spPr>
            <a:xfrm>
              <a:off x="5207852" y="2742473"/>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3</a:t>
              </a:r>
            </a:p>
          </p:txBody>
        </p:sp>
      </p:grpSp>
      <p:grpSp>
        <p:nvGrpSpPr>
          <p:cNvPr id="7" name="Group 6">
            <a:extLst>
              <a:ext uri="{FF2B5EF4-FFF2-40B4-BE49-F238E27FC236}">
                <a16:creationId xmlns:a16="http://schemas.microsoft.com/office/drawing/2014/main" id="{46A65C09-5EDD-4B9E-9E1A-7AC07AA709BD}"/>
              </a:ext>
            </a:extLst>
          </p:cNvPr>
          <p:cNvGrpSpPr/>
          <p:nvPr/>
        </p:nvGrpSpPr>
        <p:grpSpPr>
          <a:xfrm>
            <a:off x="602397" y="1927692"/>
            <a:ext cx="625106" cy="707886"/>
            <a:chOff x="5135905" y="1044229"/>
            <a:chExt cx="625106" cy="707886"/>
          </a:xfrm>
        </p:grpSpPr>
        <p:grpSp>
          <p:nvGrpSpPr>
            <p:cNvPr id="106" name="Group 105">
              <a:extLst>
                <a:ext uri="{FF2B5EF4-FFF2-40B4-BE49-F238E27FC236}">
                  <a16:creationId xmlns:a16="http://schemas.microsoft.com/office/drawing/2014/main" id="{18CA1AD6-1657-4ECB-95A4-200DB9BA40F1}"/>
                </a:ext>
              </a:extLst>
            </p:cNvPr>
            <p:cNvGrpSpPr/>
            <p:nvPr/>
          </p:nvGrpSpPr>
          <p:grpSpPr>
            <a:xfrm>
              <a:off x="5135905" y="1111232"/>
              <a:ext cx="625106" cy="594830"/>
              <a:chOff x="6282818" y="2883335"/>
              <a:chExt cx="723463" cy="675412"/>
            </a:xfrm>
            <a:effectLst>
              <a:outerShdw blurRad="50800" dist="38100" algn="l" rotWithShape="0">
                <a:prstClr val="black">
                  <a:alpha val="40000"/>
                </a:prstClr>
              </a:outerShdw>
            </a:effectLst>
          </p:grpSpPr>
          <p:sp>
            <p:nvSpPr>
              <p:cNvPr id="108" name="Oval 107">
                <a:extLst>
                  <a:ext uri="{FF2B5EF4-FFF2-40B4-BE49-F238E27FC236}">
                    <a16:creationId xmlns:a16="http://schemas.microsoft.com/office/drawing/2014/main" id="{3797933C-75B0-45AB-96AF-4D4D1C10455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sp>
            <p:nvSpPr>
              <p:cNvPr id="109" name="Oval 108">
                <a:extLst>
                  <a:ext uri="{FF2B5EF4-FFF2-40B4-BE49-F238E27FC236}">
                    <a16:creationId xmlns:a16="http://schemas.microsoft.com/office/drawing/2014/main" id="{13E24330-4A8A-424E-BD68-DF954AFC5054}"/>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pperplate Gothic Bold" panose="020E0705020206020404" pitchFamily="34" charset="0"/>
                  <a:ea typeface="+mn-ea"/>
                  <a:cs typeface="+mn-cs"/>
                </a:endParaRPr>
              </a:p>
            </p:txBody>
          </p:sp>
        </p:grpSp>
        <p:sp>
          <p:nvSpPr>
            <p:cNvPr id="107" name="Rectangle 106">
              <a:extLst>
                <a:ext uri="{FF2B5EF4-FFF2-40B4-BE49-F238E27FC236}">
                  <a16:creationId xmlns:a16="http://schemas.microsoft.com/office/drawing/2014/main" id="{C03E3E50-350B-42CA-B291-77FBF02926B6}"/>
                </a:ext>
              </a:extLst>
            </p:cNvPr>
            <p:cNvSpPr/>
            <p:nvPr/>
          </p:nvSpPr>
          <p:spPr>
            <a:xfrm>
              <a:off x="5172991" y="1044229"/>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1</a:t>
              </a:r>
            </a:p>
          </p:txBody>
        </p:sp>
      </p:grpSp>
    </p:spTree>
    <p:extLst>
      <p:ext uri="{BB962C8B-B14F-4D97-AF65-F5344CB8AC3E}">
        <p14:creationId xmlns:p14="http://schemas.microsoft.com/office/powerpoint/2010/main" val="15957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236AD6-6957-4068-89F9-16D88897BD8B}"/>
              </a:ext>
            </a:extLst>
          </p:cNvPr>
          <p:cNvPicPr>
            <a:picLocks noChangeAspect="1"/>
          </p:cNvPicPr>
          <p:nvPr/>
        </p:nvPicPr>
        <p:blipFill>
          <a:blip r:embed="rId4">
            <a:duotone>
              <a:prstClr val="black"/>
              <a:schemeClr val="accent1">
                <a:tint val="45000"/>
                <a:satMod val="400000"/>
              </a:schemeClr>
            </a:duotone>
          </a:blip>
          <a:stretch>
            <a:fillRect/>
          </a:stretch>
        </p:blipFill>
        <p:spPr>
          <a:xfrm>
            <a:off x="0" y="902677"/>
            <a:ext cx="12192000" cy="5955323"/>
          </a:xfrm>
          <a:prstGeom prst="rect">
            <a:avLst/>
          </a:prstGeom>
        </p:spPr>
      </p:pic>
      <p:sp>
        <p:nvSpPr>
          <p:cNvPr id="3" name="TextBox 2"/>
          <p:cNvSpPr txBox="1"/>
          <p:nvPr/>
        </p:nvSpPr>
        <p:spPr>
          <a:xfrm>
            <a:off x="1714405" y="306149"/>
            <a:ext cx="8406917"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ADDITIONAL INFORMATION</a:t>
            </a:r>
          </a:p>
        </p:txBody>
      </p:sp>
      <p:grpSp>
        <p:nvGrpSpPr>
          <p:cNvPr id="2" name="Group 1">
            <a:extLst>
              <a:ext uri="{FF2B5EF4-FFF2-40B4-BE49-F238E27FC236}">
                <a16:creationId xmlns:a16="http://schemas.microsoft.com/office/drawing/2014/main" id="{FCFF9A13-A4E1-4521-8138-DCF45A8DAE4B}"/>
              </a:ext>
            </a:extLst>
          </p:cNvPr>
          <p:cNvGrpSpPr/>
          <p:nvPr/>
        </p:nvGrpSpPr>
        <p:grpSpPr>
          <a:xfrm>
            <a:off x="657754" y="1926849"/>
            <a:ext cx="11311008" cy="4616648"/>
            <a:chOff x="263451" y="2156410"/>
            <a:chExt cx="11311008" cy="4616648"/>
          </a:xfrm>
        </p:grpSpPr>
        <p:sp>
          <p:nvSpPr>
            <p:cNvPr id="4" name="TextBox 3"/>
            <p:cNvSpPr txBox="1"/>
            <p:nvPr/>
          </p:nvSpPr>
          <p:spPr>
            <a:xfrm>
              <a:off x="263451" y="2156410"/>
              <a:ext cx="10520218" cy="4616648"/>
            </a:xfrm>
            <a:prstGeom prst="rect">
              <a:avLst/>
            </a:prstGeom>
            <a:noFill/>
          </p:spPr>
          <p:txBody>
            <a:bodyPr wrap="squar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Calibri" panose="020F0502020204030204"/>
                </a:rPr>
                <a:t>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eparation Pay</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Thrift Savings Plan (TSP)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Survivor Benefit Plan (SBP)</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Legal Assistance</a:t>
              </a:r>
            </a:p>
            <a:p>
              <a:pPr marL="457200" indent="-457200">
                <a:lnSpc>
                  <a:spcPct val="150000"/>
                </a:lnSpc>
                <a:buFont typeface="Wingdings" panose="05000000000000000000" pitchFamily="2" charset="2"/>
                <a:buChar char="§"/>
                <a:defRPr/>
              </a:pPr>
              <a:r>
                <a:rPr lang="en-US" sz="2800" dirty="0">
                  <a:solidFill>
                    <a:prstClr val="white"/>
                  </a:solidFill>
                </a:rPr>
                <a:t>Military Protections/Tax Benefits</a:t>
              </a:r>
            </a:p>
            <a:p>
              <a:pPr marL="457200" indent="-457200" algn="ctr">
                <a:lnSpc>
                  <a:spcPct val="150000"/>
                </a:lnSpc>
                <a:buFont typeface="Wingdings" panose="05000000000000000000" pitchFamily="2" charset="2"/>
                <a:buChar char="§"/>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Travel/Transportation Allowances</a:t>
              </a:r>
              <a:endParaRPr lang="en-US" sz="2800" dirty="0">
                <a:solidFill>
                  <a:prstClr val="white"/>
                </a:solidFil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701697" y="2158147"/>
              <a:ext cx="5872762" cy="3903504"/>
            </a:xfrm>
            <a:prstGeom prst="rect">
              <a:avLst/>
            </a:prstGeom>
            <a:noFill/>
          </p:spPr>
          <p:txBody>
            <a:bodyPr wrap="none" rtlCol="0">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Permissive TDY/Excess Leave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Housing Assistance/Homelessness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Voting Assistance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Adaptive Tools for Service Members</a:t>
              </a:r>
            </a:p>
            <a:p>
              <a:pPr marL="457200" indent="-457200">
                <a:lnSpc>
                  <a:spcPct val="150000"/>
                </a:lnSpc>
                <a:buFont typeface="Wingdings" panose="05000000000000000000" pitchFamily="2" charset="2"/>
                <a:buChar char="§"/>
                <a:defRPr/>
              </a:pPr>
              <a:r>
                <a:rPr lang="en-US" sz="2800" dirty="0">
                  <a:solidFill>
                    <a:prstClr val="white"/>
                  </a:solidFill>
                </a:rPr>
                <a:t>Commissary, Exchange, MWR</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C5455BB0-506C-4458-9CC6-66AA493A0D8B}"/>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80</a:t>
            </a:r>
          </a:p>
        </p:txBody>
      </p:sp>
    </p:spTree>
    <p:extLst>
      <p:ext uri="{BB962C8B-B14F-4D97-AF65-F5344CB8AC3E}">
        <p14:creationId xmlns:p14="http://schemas.microsoft.com/office/powerpoint/2010/main" val="382116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80AB2-D75B-41B8-A5D3-90AC7F72063E}"/>
              </a:ext>
            </a:extLst>
          </p:cNvPr>
          <p:cNvPicPr>
            <a:picLocks noChangeAspect="1"/>
          </p:cNvPicPr>
          <p:nvPr/>
        </p:nvPicPr>
        <p:blipFill>
          <a:blip r:embed="rId4"/>
          <a:stretch>
            <a:fillRect/>
          </a:stretch>
        </p:blipFill>
        <p:spPr>
          <a:xfrm rot="10800000">
            <a:off x="0" y="-10903"/>
            <a:ext cx="2075935" cy="6868903"/>
          </a:xfrm>
          <a:prstGeom prst="rect">
            <a:avLst/>
          </a:prstGeom>
        </p:spPr>
      </p:pic>
      <p:grpSp>
        <p:nvGrpSpPr>
          <p:cNvPr id="11" name="Group 10">
            <a:extLst>
              <a:ext uri="{FF2B5EF4-FFF2-40B4-BE49-F238E27FC236}">
                <a16:creationId xmlns:a16="http://schemas.microsoft.com/office/drawing/2014/main" id="{1F7E6F30-D88A-4E92-ACBE-28F1AF6AF033}"/>
              </a:ext>
            </a:extLst>
          </p:cNvPr>
          <p:cNvGrpSpPr/>
          <p:nvPr/>
        </p:nvGrpSpPr>
        <p:grpSpPr>
          <a:xfrm>
            <a:off x="1217142" y="4819135"/>
            <a:ext cx="1717588" cy="494271"/>
            <a:chOff x="1594022" y="1248032"/>
            <a:chExt cx="1717588" cy="494271"/>
          </a:xfrm>
        </p:grpSpPr>
        <p:cxnSp>
          <p:nvCxnSpPr>
            <p:cNvPr id="5" name="Straight Connector 4">
              <a:extLst>
                <a:ext uri="{FF2B5EF4-FFF2-40B4-BE49-F238E27FC236}">
                  <a16:creationId xmlns:a16="http://schemas.microsoft.com/office/drawing/2014/main" id="{9E5633D0-ECE2-435C-A9AD-94CBA02E6CB9}"/>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971294A-4B50-4C37-AE0C-7887F77B5B3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267BB192-28BB-4713-9E2E-AD82B50E6751}"/>
              </a:ext>
            </a:extLst>
          </p:cNvPr>
          <p:cNvSpPr txBox="1"/>
          <p:nvPr/>
        </p:nvSpPr>
        <p:spPr>
          <a:xfrm>
            <a:off x="3113904" y="576615"/>
            <a:ext cx="8554635" cy="5786199"/>
          </a:xfrm>
          <a:prstGeom prst="rect">
            <a:avLst/>
          </a:prstGeom>
          <a:noFill/>
        </p:spPr>
        <p:txBody>
          <a:bodyPr wrap="square" rtlCol="0">
            <a:spAutoFit/>
          </a:bodyPr>
          <a:lstStyle/>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 	Plan for Your Transition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2: 	Build Your Transition Team</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3: 	Know Your VA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4: 	Plan for Health/Mental</a:t>
            </a:r>
            <a:r>
              <a:rPr kumimoji="0" lang="en-US" sz="2400" b="1" i="0" u="none" strike="noStrike" kern="1200" cap="none" spc="0" normalizeH="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C</a:t>
            </a: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are and Health Insurance</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5: 	Plan for Civilian Employment/Vocational Training</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6: 	Learn About Federal Employment</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7:	Plan for Further Education</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8: 	Consider Starting a Business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65F92"/>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9: 	Explore Additional Information and Benefits</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STEP 10: </a:t>
            </a: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p>
          <a:p>
            <a:pPr marL="1371600" marR="0" lvl="0" indent="-137160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Know Where to Go for Assistance</a:t>
            </a:r>
          </a:p>
        </p:txBody>
      </p:sp>
      <p:sp>
        <p:nvSpPr>
          <p:cNvPr id="12" name="TextBox 11">
            <a:extLst>
              <a:ext uri="{FF2B5EF4-FFF2-40B4-BE49-F238E27FC236}">
                <a16:creationId xmlns:a16="http://schemas.microsoft.com/office/drawing/2014/main" id="{6D301E5E-32EB-4E9D-9AC0-803E09ED26CE}"/>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90</a:t>
            </a:r>
          </a:p>
        </p:txBody>
      </p:sp>
    </p:spTree>
    <p:extLst>
      <p:ext uri="{BB962C8B-B14F-4D97-AF65-F5344CB8AC3E}">
        <p14:creationId xmlns:p14="http://schemas.microsoft.com/office/powerpoint/2010/main" val="35011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Installation Resources.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algn="ctr">
              <a:lnSpc>
                <a:spcPct val="150000"/>
              </a:lnSpc>
              <a:defRPr/>
            </a:pPr>
            <a:r>
              <a:rPr lang="en-US" sz="2400" b="1" dirty="0">
                <a:solidFill>
                  <a:prstClr val="black"/>
                </a:solidFill>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INSTALLATION RESOURCES</a:t>
            </a:r>
          </a:p>
        </p:txBody>
      </p:sp>
    </p:spTree>
    <p:extLst>
      <p:ext uri="{BB962C8B-B14F-4D97-AF65-F5344CB8AC3E}">
        <p14:creationId xmlns:p14="http://schemas.microsoft.com/office/powerpoint/2010/main" val="11749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6102849" cy="1952898"/>
          </a:xfrm>
          <a:prstGeom prst="rect">
            <a:avLst/>
          </a:prstGeom>
        </p:spPr>
      </p:pic>
      <p:sp>
        <p:nvSpPr>
          <p:cNvPr id="2" name="Rectangle 1"/>
          <p:cNvSpPr/>
          <p:nvPr/>
        </p:nvSpPr>
        <p:spPr>
          <a:xfrm>
            <a:off x="413154" y="2209015"/>
            <a:ext cx="6096000" cy="4154984"/>
          </a:xfrm>
          <a:prstGeom prst="rect">
            <a:avLst/>
          </a:prstGeom>
        </p:spPr>
        <p:txBody>
          <a:bodyPr>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Managing Your (MY) Transition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MOC Crosswalk</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Financial Planning for Transition</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VA Benefits and Services</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rPr>
              <a:t>Employment Fundamentals for Career Transition </a:t>
            </a:r>
          </a:p>
          <a:p>
            <a:pPr marL="1371600" marR="0" lvl="3"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43350"/>
              </a:solidFill>
              <a:effectLst/>
              <a:uLnTx/>
              <a:uFillTx/>
              <a:latin typeface="Calibri" panose="020F0502020204030204"/>
              <a:ea typeface="+mn-ea"/>
              <a:cs typeface="+mn-cs"/>
            </a:endParaRPr>
          </a:p>
          <a:p>
            <a:pPr marL="1371600" marR="0" lvl="3"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www.TAPevents.org</a:t>
            </a:r>
          </a:p>
        </p:txBody>
      </p:sp>
      <p:cxnSp>
        <p:nvCxnSpPr>
          <p:cNvPr id="7" name="Straight Connector 6">
            <a:extLst>
              <a:ext uri="{FF2B5EF4-FFF2-40B4-BE49-F238E27FC236}">
                <a16:creationId xmlns:a16="http://schemas.microsoft.com/office/drawing/2014/main" id="{927DA2A0-F65F-400C-86F4-C3D8704168E3}"/>
              </a:ext>
            </a:extLst>
          </p:cNvPr>
          <p:cNvCxnSpPr/>
          <p:nvPr/>
        </p:nvCxnSpPr>
        <p:spPr>
          <a:xfrm>
            <a:off x="0" y="1959625"/>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2063" y="-44090"/>
            <a:ext cx="9967294" cy="175432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TAP TRANSITION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ONLINE LEARNING (TOL)</a:t>
            </a:r>
          </a:p>
        </p:txBody>
      </p:sp>
      <p:sp>
        <p:nvSpPr>
          <p:cNvPr id="6" name="Rectangle 5"/>
          <p:cNvSpPr/>
          <p:nvPr/>
        </p:nvSpPr>
        <p:spPr>
          <a:xfrm>
            <a:off x="6442042" y="2103345"/>
            <a:ext cx="5336101" cy="4524315"/>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DOL Employment Track: Employment Workshop (DOLEW)</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DOL Vocational Track: Career and Credential Exploration (C2E)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DOD Education Track: Managing Your (MY) Education (MYE)</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SBA Entrepreneurship Track: Boots to Business (B2B)</a:t>
            </a:r>
          </a:p>
        </p:txBody>
      </p:sp>
      <p:sp>
        <p:nvSpPr>
          <p:cNvPr id="11" name="TextBox 10">
            <a:extLst>
              <a:ext uri="{FF2B5EF4-FFF2-40B4-BE49-F238E27FC236}">
                <a16:creationId xmlns:a16="http://schemas.microsoft.com/office/drawing/2014/main" id="{31A83E50-B088-4B7B-BFBF-6B148AA1A94F}"/>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lang="en-US" b="1" dirty="0">
                <a:solidFill>
                  <a:prstClr val="white"/>
                </a:solidFill>
                <a:latin typeface="Calibri" panose="020F0502020204030204"/>
              </a:rPr>
              <a:t>90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14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9B7066-6E3B-4F26-931E-2CE2D06171D7}"/>
              </a:ext>
            </a:extLst>
          </p:cNvPr>
          <p:cNvPicPr>
            <a:picLocks noChangeAspect="1"/>
          </p:cNvPicPr>
          <p:nvPr/>
        </p:nvPicPr>
        <p:blipFill>
          <a:blip r:embed="rId4"/>
          <a:stretch>
            <a:fillRect/>
          </a:stretch>
        </p:blipFill>
        <p:spPr>
          <a:xfrm>
            <a:off x="1" y="-2948"/>
            <a:ext cx="10108642" cy="1671146"/>
          </a:xfrm>
          <a:prstGeom prst="rect">
            <a:avLst/>
          </a:prstGeom>
          <a:ln>
            <a:noFill/>
          </a:ln>
        </p:spPr>
      </p:pic>
      <p:sp>
        <p:nvSpPr>
          <p:cNvPr id="15" name="Rectangle 14">
            <a:extLst>
              <a:ext uri="{FF2B5EF4-FFF2-40B4-BE49-F238E27FC236}">
                <a16:creationId xmlns:a16="http://schemas.microsoft.com/office/drawing/2014/main" id="{C31064D3-6DEC-4AB3-A887-7C3006D413EC}"/>
              </a:ext>
            </a:extLst>
          </p:cNvPr>
          <p:cNvSpPr/>
          <p:nvPr/>
        </p:nvSpPr>
        <p:spPr>
          <a:xfrm>
            <a:off x="0" y="0"/>
            <a:ext cx="10108641" cy="1671145"/>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532128" y="399956"/>
            <a:ext cx="10502683"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MILITARY LIFE CYCLE (MLC) COURSES</a:t>
            </a:r>
          </a:p>
        </p:txBody>
      </p:sp>
      <p:sp>
        <p:nvSpPr>
          <p:cNvPr id="3" name="TextBox 2"/>
          <p:cNvSpPr txBox="1"/>
          <p:nvPr/>
        </p:nvSpPr>
        <p:spPr>
          <a:xfrm>
            <a:off x="1889253" y="1774687"/>
            <a:ext cx="7788431" cy="5201424"/>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Transitioning to Federal Employment</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Reserve Component Dual Payments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Social and Emotional Health Resources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Survivor and Casualty Assistance Resources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Benefits 101</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Education Benefits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Home Loan Guaranty Program</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VA Life Insurance Benefits</a:t>
            </a:r>
          </a:p>
          <a:p>
            <a:pPr marL="457200" marR="0" lvl="0" indent="-4572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Vet Centers</a:t>
            </a:r>
          </a:p>
        </p:txBody>
      </p:sp>
      <p:sp>
        <p:nvSpPr>
          <p:cNvPr id="8" name="TextBox 7">
            <a:extLst>
              <a:ext uri="{FF2B5EF4-FFF2-40B4-BE49-F238E27FC236}">
                <a16:creationId xmlns:a16="http://schemas.microsoft.com/office/drawing/2014/main" id="{13AC5A3C-FD1E-40FA-83E4-60DC4EE2BA4D}"/>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RG, p. </a:t>
            </a:r>
            <a:r>
              <a:rPr lang="en-US" b="1" dirty="0">
                <a:solidFill>
                  <a:prstClr val="white"/>
                </a:solidFill>
                <a:latin typeface="Calibri" panose="020F0502020204030204"/>
              </a:rPr>
              <a:t>91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1E40599-0FCB-46C6-B4AF-1056FAED649D}"/>
              </a:ext>
            </a:extLst>
          </p:cNvPr>
          <p:cNvCxnSpPr/>
          <p:nvPr/>
        </p:nvCxnSpPr>
        <p:spPr>
          <a:xfrm>
            <a:off x="0" y="1668198"/>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91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78DF89E-E7CD-4E9E-B4E0-FFEE5858AEDB}"/>
              </a:ext>
            </a:extLst>
          </p:cNvPr>
          <p:cNvGrpSpPr/>
          <p:nvPr/>
        </p:nvGrpSpPr>
        <p:grpSpPr>
          <a:xfrm>
            <a:off x="-1" y="-172278"/>
            <a:ext cx="12192001" cy="7030277"/>
            <a:chOff x="-1" y="-172278"/>
            <a:chExt cx="12192001" cy="7030277"/>
          </a:xfrm>
        </p:grpSpPr>
        <p:pic>
          <p:nvPicPr>
            <p:cNvPr id="1026" name="Picture 2" descr="mountain pass during sunrise">
              <a:extLst>
                <a:ext uri="{FF2B5EF4-FFF2-40B4-BE49-F238E27FC236}">
                  <a16:creationId xmlns:a16="http://schemas.microsoft.com/office/drawing/2014/main" id="{4CA82DA8-7329-4A6A-B017-797DD8CE2B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161000"/>
                      </a14:imgEffect>
                    </a14:imgLayer>
                  </a14:imgProps>
                </a:ext>
                <a:ext uri="{28A0092B-C50C-407E-A947-70E740481C1C}">
                  <a14:useLocalDpi xmlns:a14="http://schemas.microsoft.com/office/drawing/2010/main" val="0"/>
                </a:ext>
              </a:extLst>
            </a:blip>
            <a:srcRect/>
            <a:stretch>
              <a:fillRect/>
            </a:stretch>
          </p:blipFill>
          <p:spPr bwMode="auto">
            <a:xfrm>
              <a:off x="0" y="-53010"/>
              <a:ext cx="12180847" cy="6911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02E6552-1112-4168-8EFA-5561E55A785F}"/>
                </a:ext>
              </a:extLst>
            </p:cNvPr>
            <p:cNvSpPr/>
            <p:nvPr/>
          </p:nvSpPr>
          <p:spPr>
            <a:xfrm>
              <a:off x="-1" y="-172278"/>
              <a:ext cx="12192001" cy="7030277"/>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sp>
        <p:nvSpPr>
          <p:cNvPr id="2" name="TextBox 1"/>
          <p:cNvSpPr txBox="1"/>
          <p:nvPr/>
        </p:nvSpPr>
        <p:spPr>
          <a:xfrm>
            <a:off x="436023" y="2185182"/>
            <a:ext cx="6163249" cy="452431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Embrace the journey. Embrace the change. Growth doesn’t come from things staying the same.</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a:t>
            </a:r>
            <a:r>
              <a:rPr kumimoji="0" lang="en-US" sz="40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Unknown</a:t>
            </a:r>
            <a:endParaRPr kumimoji="0" lang="en-US" sz="48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
        <p:nvSpPr>
          <p:cNvPr id="7" name="TextBox 6">
            <a:extLst>
              <a:ext uri="{FF2B5EF4-FFF2-40B4-BE49-F238E27FC236}">
                <a16:creationId xmlns:a16="http://schemas.microsoft.com/office/drawing/2014/main" id="{DC1ECC76-26E2-4091-9D2F-B27E793EC8DA}"/>
              </a:ext>
            </a:extLst>
          </p:cNvPr>
          <p:cNvSpPr txBox="1"/>
          <p:nvPr/>
        </p:nvSpPr>
        <p:spPr>
          <a:xfrm>
            <a:off x="85778" y="6368633"/>
            <a:ext cx="107396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92</a:t>
            </a:r>
          </a:p>
        </p:txBody>
      </p:sp>
    </p:spTree>
    <p:extLst>
      <p:ext uri="{BB962C8B-B14F-4D97-AF65-F5344CB8AC3E}">
        <p14:creationId xmlns:p14="http://schemas.microsoft.com/office/powerpoint/2010/main" val="400984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Installation Resources.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HIDE slide if not used; do not DELETE slide as it may be needed for future presentations.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INSTALLATION RESOURCES</a:t>
            </a:r>
          </a:p>
        </p:txBody>
      </p:sp>
      <p:sp>
        <p:nvSpPr>
          <p:cNvPr id="2" name="Slide Number Placeholder 1"/>
          <p:cNvSpPr>
            <a:spLocks noGrp="1"/>
          </p:cNvSpPr>
          <p:nvPr>
            <p:ph type="sldNum" sz="quarter" idx="12"/>
          </p:nvPr>
        </p:nvSpPr>
        <p:spPr>
          <a:xfrm>
            <a:off x="9220200" y="64111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320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4"/>
          <a:stretch>
            <a:fillRect/>
          </a:stretch>
        </p:blipFill>
        <p:spPr>
          <a:xfrm>
            <a:off x="0" y="0"/>
            <a:ext cx="754563" cy="6858000"/>
          </a:xfrm>
          <a:prstGeom prst="rect">
            <a:avLst/>
          </a:prstGeom>
        </p:spPr>
      </p:pic>
      <p:sp>
        <p:nvSpPr>
          <p:cNvPr id="10" name="TextBox 9">
            <a:extLst>
              <a:ext uri="{FF2B5EF4-FFF2-40B4-BE49-F238E27FC236}">
                <a16:creationId xmlns:a16="http://schemas.microsoft.com/office/drawing/2014/main" id="{7F22EC9D-AAC2-47AA-BAC5-E85D5844DD72}"/>
              </a:ext>
            </a:extLst>
          </p:cNvPr>
          <p:cNvSpPr txBox="1"/>
          <p:nvPr/>
        </p:nvSpPr>
        <p:spPr>
          <a:xfrm>
            <a:off x="3277634" y="0"/>
            <a:ext cx="6955278" cy="2585323"/>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Franklin Gothic Demi" panose="020B0703020102020204" pitchFamily="34" charset="0"/>
              </a:rPr>
              <a:t>TRANSITION ASSISTANCE PROGRAM (TAP)</a:t>
            </a:r>
          </a:p>
        </p:txBody>
      </p:sp>
      <p:sp>
        <p:nvSpPr>
          <p:cNvPr id="8" name="TextBox 7">
            <a:extLst>
              <a:ext uri="{FF2B5EF4-FFF2-40B4-BE49-F238E27FC236}">
                <a16:creationId xmlns:a16="http://schemas.microsoft.com/office/drawing/2014/main" id="{739B0D44-C5C0-4603-B7D8-14C53E1E4D20}"/>
              </a:ext>
            </a:extLst>
          </p:cNvPr>
          <p:cNvSpPr txBox="1"/>
          <p:nvPr/>
        </p:nvSpPr>
        <p:spPr>
          <a:xfrm>
            <a:off x="1066604" y="2740377"/>
            <a:ext cx="7635570" cy="3785652"/>
          </a:xfrm>
          <a:prstGeom prst="rect">
            <a:avLst/>
          </a:prstGeom>
          <a:noFill/>
        </p:spPr>
        <p:txBody>
          <a:bodyPr wrap="square" rtlCol="0">
            <a:spAutoFit/>
          </a:bodyPr>
          <a:lstStyle/>
          <a:p>
            <a:r>
              <a:rPr lang="en-US" sz="2400" dirty="0">
                <a:solidFill>
                  <a:schemeClr val="bg1"/>
                </a:solidFill>
              </a:rPr>
              <a:t>Congressionally mandated program that provides information, tools, and training to ensure Service members and their spouses are prepared for the next step in civilian life.</a:t>
            </a:r>
          </a:p>
          <a:p>
            <a:endParaRPr lang="en-US" sz="2400" dirty="0">
              <a:solidFill>
                <a:schemeClr val="bg1"/>
              </a:solidFill>
            </a:endParaRPr>
          </a:p>
          <a:p>
            <a:pPr marL="457200" indent="-457200">
              <a:buFont typeface="Wingdings" panose="05000000000000000000" pitchFamily="2" charset="2"/>
              <a:buChar char="§"/>
            </a:pPr>
            <a:r>
              <a:rPr lang="en-US" sz="2400" dirty="0">
                <a:solidFill>
                  <a:schemeClr val="bg1"/>
                </a:solidFill>
              </a:rPr>
              <a:t>Title 10 U.S.C., Sections 1142, 1143, 1144</a:t>
            </a:r>
          </a:p>
          <a:p>
            <a:pPr marL="457200" indent="-457200">
              <a:buFont typeface="Wingdings" panose="05000000000000000000" pitchFamily="2" charset="2"/>
              <a:buChar char="§"/>
            </a:pPr>
            <a:r>
              <a:rPr lang="en-US" sz="2400" dirty="0">
                <a:solidFill>
                  <a:schemeClr val="bg1"/>
                </a:solidFill>
              </a:rPr>
              <a:t>NDAA FY 19 John S. McCain, Section 552—Improvements to TAP</a:t>
            </a:r>
          </a:p>
          <a:p>
            <a:pPr marL="457200" indent="-457200">
              <a:buFont typeface="Wingdings" panose="05000000000000000000" pitchFamily="2" charset="2"/>
              <a:buChar char="§"/>
            </a:pPr>
            <a:r>
              <a:rPr lang="en-US" sz="2400" dirty="0">
                <a:solidFill>
                  <a:schemeClr val="bg1"/>
                </a:solidFill>
              </a:rPr>
              <a:t>NDAA FY20, Sections 570c, 570f</a:t>
            </a:r>
          </a:p>
          <a:p>
            <a:pPr marL="457200" indent="-457200">
              <a:buFont typeface="Wingdings" panose="05000000000000000000" pitchFamily="2" charset="2"/>
              <a:buChar char="§"/>
            </a:pPr>
            <a:r>
              <a:rPr lang="en-US" sz="2400" dirty="0">
                <a:solidFill>
                  <a:schemeClr val="bg1"/>
                </a:solidFill>
              </a:rPr>
              <a:t>DoDI 1332.35—TAP for Military Personnel</a:t>
            </a:r>
          </a:p>
        </p:txBody>
      </p:sp>
      <p:pic>
        <p:nvPicPr>
          <p:cNvPr id="3" name="Picture 2">
            <a:extLst>
              <a:ext uri="{FF2B5EF4-FFF2-40B4-BE49-F238E27FC236}">
                <a16:creationId xmlns:a16="http://schemas.microsoft.com/office/drawing/2014/main" id="{EF28836F-58F4-4440-B9D6-00D6ADC81E86}"/>
              </a:ext>
            </a:extLst>
          </p:cNvPr>
          <p:cNvPicPr>
            <a:picLocks noChangeAspect="1"/>
          </p:cNvPicPr>
          <p:nvPr/>
        </p:nvPicPr>
        <p:blipFill>
          <a:blip r:embed="rId5"/>
          <a:stretch>
            <a:fillRect/>
          </a:stretch>
        </p:blipFill>
        <p:spPr>
          <a:xfrm>
            <a:off x="9564624" y="0"/>
            <a:ext cx="2627376" cy="6858000"/>
          </a:xfrm>
          <a:prstGeom prst="rect">
            <a:avLst/>
          </a:prstGeom>
        </p:spPr>
      </p:pic>
      <p:sp>
        <p:nvSpPr>
          <p:cNvPr id="12" name="Rectangle 11">
            <a:extLst>
              <a:ext uri="{FF2B5EF4-FFF2-40B4-BE49-F238E27FC236}">
                <a16:creationId xmlns:a16="http://schemas.microsoft.com/office/drawing/2014/main" id="{8A8154E6-0869-4815-87F5-7A554DF93F7D}"/>
              </a:ext>
            </a:extLst>
          </p:cNvPr>
          <p:cNvSpPr/>
          <p:nvPr/>
        </p:nvSpPr>
        <p:spPr>
          <a:xfrm>
            <a:off x="9564624" y="0"/>
            <a:ext cx="2627376" cy="6858000"/>
          </a:xfrm>
          <a:prstGeom prst="rect">
            <a:avLst/>
          </a:prstGeom>
          <a:solidFill>
            <a:srgbClr val="15355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BB8E563-FF2D-45E8-A0B1-3852F38A9F7C}"/>
              </a:ext>
            </a:extLst>
          </p:cNvPr>
          <p:cNvPicPr>
            <a:picLocks noChangeAspect="1"/>
          </p:cNvPicPr>
          <p:nvPr/>
        </p:nvPicPr>
        <p:blipFill>
          <a:blip r:embed="rId6"/>
          <a:stretch>
            <a:fillRect/>
          </a:stretch>
        </p:blipFill>
        <p:spPr>
          <a:xfrm>
            <a:off x="9112504" y="0"/>
            <a:ext cx="426720" cy="6858000"/>
          </a:xfrm>
          <a:prstGeom prst="rect">
            <a:avLst/>
          </a:prstGeom>
        </p:spPr>
      </p:pic>
      <p:pic>
        <p:nvPicPr>
          <p:cNvPr id="18" name="Picture 17">
            <a:extLst>
              <a:ext uri="{FF2B5EF4-FFF2-40B4-BE49-F238E27FC236}">
                <a16:creationId xmlns:a16="http://schemas.microsoft.com/office/drawing/2014/main" id="{9DFC150E-79FA-4474-A03A-ED57F2DB17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610" y="296991"/>
            <a:ext cx="2212955" cy="2212955"/>
          </a:xfrm>
          <a:prstGeom prst="rect">
            <a:avLst/>
          </a:prstGeom>
          <a:effectLst>
            <a:outerShdw blurRad="190500" dist="292100" dir="2160000" algn="t" rotWithShape="0">
              <a:prstClr val="black">
                <a:alpha val="40000"/>
              </a:prstClr>
            </a:outerShdw>
          </a:effectLst>
        </p:spPr>
      </p:pic>
      <p:sp>
        <p:nvSpPr>
          <p:cNvPr id="11" name="TextBox 10">
            <a:extLst>
              <a:ext uri="{FF2B5EF4-FFF2-40B4-BE49-F238E27FC236}">
                <a16:creationId xmlns:a16="http://schemas.microsoft.com/office/drawing/2014/main" id="{F5EC213A-6937-4CB2-A5B7-CE74B71719B9}"/>
              </a:ext>
            </a:extLst>
          </p:cNvPr>
          <p:cNvSpPr txBox="1"/>
          <p:nvPr/>
        </p:nvSpPr>
        <p:spPr>
          <a:xfrm>
            <a:off x="85778" y="6368633"/>
            <a:ext cx="96251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r>
              <a:rPr lang="en-US" b="1" dirty="0">
                <a:solidFill>
                  <a:schemeClr val="bg1"/>
                </a:solidFill>
              </a:rPr>
              <a:t>RG, p. 7</a:t>
            </a:r>
          </a:p>
        </p:txBody>
      </p:sp>
    </p:spTree>
    <p:extLst>
      <p:ext uri="{BB962C8B-B14F-4D97-AF65-F5344CB8AC3E}">
        <p14:creationId xmlns:p14="http://schemas.microsoft.com/office/powerpoint/2010/main" val="4221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20200" y="641113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D01DE-6527-4A0D-98D0-FC06B10F670A}"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3903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EC0DC-3A51-4035-8AFD-B4F81D04CAC7}"/>
              </a:ext>
            </a:extLst>
          </p:cNvPr>
          <p:cNvSpPr/>
          <p:nvPr/>
        </p:nvSpPr>
        <p:spPr>
          <a:xfrm>
            <a:off x="0" y="0"/>
            <a:ext cx="12192000" cy="6858000"/>
          </a:xfrm>
          <a:prstGeom prst="rect">
            <a:avLst/>
          </a:prstGeom>
          <a:solidFill>
            <a:srgbClr val="052E47">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D084FEE-6C50-48E4-A67B-0D35DA4BFACB}"/>
              </a:ext>
            </a:extLst>
          </p:cNvPr>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QUESTIONS?</a:t>
            </a:r>
          </a:p>
        </p:txBody>
      </p:sp>
      <p:sp>
        <p:nvSpPr>
          <p:cNvPr id="13" name="Rounded Rectangle 7">
            <a:extLst>
              <a:ext uri="{FF2B5EF4-FFF2-40B4-BE49-F238E27FC236}">
                <a16:creationId xmlns:a16="http://schemas.microsoft.com/office/drawing/2014/main" id="{08740AA2-A725-4980-B291-55C7C3F00BA2}"/>
              </a:ext>
            </a:extLst>
          </p:cNvPr>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6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Reminder: </a:t>
            </a:r>
          </a:p>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We are here to help YOU! If you have any questions at any point during your transition, please let us know.</a:t>
            </a:r>
          </a:p>
          <a:p>
            <a:pPr marL="514350" marR="0" lvl="0" indent="-51435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960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C4568"/>
            </a:gs>
            <a:gs pos="98000">
              <a:srgbClr val="00A1DA"/>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91847" y="2678697"/>
            <a:ext cx="6858001" cy="1500606"/>
          </a:xfrm>
          <a:solidFill>
            <a:srgbClr val="10547E"/>
          </a:solidFill>
        </p:spPr>
        <p:txBody>
          <a:bodyPr/>
          <a:lstStyle/>
          <a:p>
            <a:pPr algn="ctr"/>
            <a:r>
              <a:rPr lang="en-US" sz="6000" dirty="0">
                <a:solidFill>
                  <a:schemeClr val="bg1"/>
                </a:solidFill>
              </a:rPr>
              <a:t>TAP OVERVIEW</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085"/>
            <a:ext cx="2794634" cy="581390"/>
          </a:xfrm>
        </p:spPr>
        <p:txBody>
          <a:bodyPr>
            <a:normAutofit/>
          </a:bodyPr>
          <a:lstStyle/>
          <a:p>
            <a:r>
              <a:rPr lang="en-US" sz="2000" b="1" dirty="0">
                <a:solidFill>
                  <a:srgbClr val="D5F5FB"/>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DoD Transition Day</a:t>
            </a:r>
          </a:p>
        </p:txBody>
      </p:sp>
      <p:sp>
        <p:nvSpPr>
          <p:cNvPr id="16" name="Text Placeholder 15">
            <a:extLst>
              <a:ext uri="{FF2B5EF4-FFF2-40B4-BE49-F238E27FC236}">
                <a16:creationId xmlns:a16="http://schemas.microsoft.com/office/drawing/2014/main" id="{57F6A235-C810-4CEF-B780-01CEB24C5316}"/>
              </a:ext>
            </a:extLst>
          </p:cNvPr>
          <p:cNvSpPr>
            <a:spLocks noGrp="1"/>
          </p:cNvSpPr>
          <p:nvPr>
            <p:ph type="body" sz="quarter" idx="16"/>
          </p:nvPr>
        </p:nvSpPr>
        <p:spPr>
          <a:xfrm>
            <a:off x="10222040" y="668327"/>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Managing Your (MY) Transition</a:t>
            </a:r>
          </a:p>
        </p:txBody>
      </p:sp>
      <p:sp>
        <p:nvSpPr>
          <p:cNvPr id="20" name="Text Placeholder 19">
            <a:extLst>
              <a:ext uri="{FF2B5EF4-FFF2-40B4-BE49-F238E27FC236}">
                <a16:creationId xmlns:a16="http://schemas.microsoft.com/office/drawing/2014/main" id="{E12C0F5B-FCB1-4EB5-8AC1-0EE033E5A09E}"/>
              </a:ext>
            </a:extLst>
          </p:cNvPr>
          <p:cNvSpPr>
            <a:spLocks noGrp="1"/>
          </p:cNvSpPr>
          <p:nvPr>
            <p:ph type="body" sz="quarter" idx="20"/>
          </p:nvPr>
        </p:nvSpPr>
        <p:spPr>
          <a:xfrm>
            <a:off x="9320751" y="2532074"/>
            <a:ext cx="1828800" cy="1828800"/>
          </a:xfrm>
          <a:effectLst>
            <a:outerShdw blurRad="127000" dist="254000" dir="3000000" algn="ctr" rotWithShape="0">
              <a:srgbClr val="000000">
                <a:alpha val="43137"/>
              </a:srgbClr>
            </a:outerShdw>
          </a:effectLst>
        </p:spPr>
        <p:txBody>
          <a:bodyPr>
            <a:normAutofit/>
          </a:bodyPr>
          <a:lstStyle/>
          <a:p>
            <a:pPr>
              <a:lnSpc>
                <a:spcPct val="100000"/>
              </a:lnSpc>
              <a:spcBef>
                <a:spcPts val="0"/>
              </a:spcBef>
            </a:pPr>
            <a:r>
              <a:rPr lang="en-US" sz="2000" b="1" dirty="0">
                <a:latin typeface="Calibri" panose="020F0502020204030204" pitchFamily="34" charset="0"/>
                <a:cs typeface="Calibri" panose="020F0502020204030204" pitchFamily="34" charset="0"/>
              </a:rPr>
              <a:t>MOC Crosswalk</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effectLst>
            <a:outerShdw blurRad="127000" dist="266700" dir="3000000" algn="ctr" rotWithShape="0">
              <a:srgbClr val="000000">
                <a:alpha val="43137"/>
              </a:srgbClr>
            </a:outerShdw>
          </a:effectLst>
        </p:spPr>
        <p:txBody>
          <a:bodyPr>
            <a:noAutofit/>
          </a:bodyPr>
          <a:lstStyle/>
          <a:p>
            <a:pPr>
              <a:lnSpc>
                <a:spcPts val="2000"/>
              </a:lnSpc>
            </a:pPr>
            <a:r>
              <a:rPr lang="en-US" sz="2000" b="1" dirty="0">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97621" y="5292810"/>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06716"/>
            <a:ext cx="1828800" cy="1828800"/>
          </a:xfrm>
          <a:effectLst>
            <a:outerShdw blurRad="127000" dist="254000" dir="3000000" algn="ctr" rotWithShape="0">
              <a:srgbClr val="000000">
                <a:alpha val="43137"/>
              </a:srgbClr>
            </a:outerShdw>
          </a:effectLst>
        </p:spPr>
        <p:txBody>
          <a:bodyPr>
            <a:normAutofit/>
          </a:bodyPr>
          <a:lstStyle/>
          <a:p>
            <a:r>
              <a:rPr lang="en-US" sz="2000" b="1" dirty="0">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effectLst>
            <a:outerShdw blurRad="127000" dist="254000" dir="3000000" algn="ctr" rotWithShape="0">
              <a:srgbClr val="000000">
                <a:alpha val="43137"/>
              </a:srgbClr>
            </a:outerShdw>
          </a:effectLst>
        </p:spPr>
        <p:txBody>
          <a:bodyPr>
            <a:normAutofit/>
          </a:bodyPr>
          <a:lstStyle/>
          <a:p>
            <a:r>
              <a:rPr lang="en-US" sz="2400" b="1" dirty="0">
                <a:latin typeface="Calibri" panose="020F0502020204030204" pitchFamily="34" charset="0"/>
                <a:cs typeface="Calibri" panose="020F0502020204030204" pitchFamily="34" charset="0"/>
              </a:rPr>
              <a:t>Capstone</a:t>
            </a: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04090" y="1232918"/>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59229" y="1196076"/>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874994" y="3248526"/>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chemeClr val="tx2"/>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51E2D"/>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chemeClr val="bg2"/>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54D55"/>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2879"/>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484536" y="4726291"/>
            <a:ext cx="344885" cy="79414"/>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48475"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24439" y="1182879"/>
            <a:ext cx="155747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32074" y="5292810"/>
            <a:ext cx="137819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NLT 90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Days</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8" name="Oval 27"/>
          <p:cNvSpPr/>
          <p:nvPr/>
        </p:nvSpPr>
        <p:spPr>
          <a:xfrm>
            <a:off x="5672305" y="468533"/>
            <a:ext cx="1828800" cy="1828800"/>
          </a:xfrm>
          <a:prstGeom prst="ellipse">
            <a:avLst/>
          </a:prstGeom>
          <a:solidFill>
            <a:schemeClr val="bg1"/>
          </a:solidFill>
          <a:ln w="76200">
            <a:solidFill>
              <a:srgbClr val="85CA3A"/>
            </a:solidFill>
          </a:ln>
          <a:effectLst>
            <a:outerShdw blurRad="127000" dist="254000" dir="30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C6D82">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6D82">
                    <a:lumMod val="50000"/>
                  </a:srgbClr>
                </a:solidFill>
                <a:effectLst/>
                <a:uLnTx/>
                <a:uFillTx/>
                <a:latin typeface="Calibri" panose="020F0502020204030204" pitchFamily="34" charset="0"/>
                <a:ea typeface="+mn-ea"/>
                <a:cs typeface="Calibri" panose="020F0502020204030204" pitchFamily="34" charset="0"/>
              </a:rPr>
              <a:t>Pre-Separation Counseling</a:t>
            </a:r>
          </a:p>
        </p:txBody>
      </p:sp>
      <p:sp>
        <p:nvSpPr>
          <p:cNvPr id="63" name="Star: 5 Points 62">
            <a:extLst>
              <a:ext uri="{FF2B5EF4-FFF2-40B4-BE49-F238E27FC236}">
                <a16:creationId xmlns:a16="http://schemas.microsoft.com/office/drawing/2014/main" id="{C2BD7D39-0B99-4DA7-A82C-2A805EA89366}"/>
              </a:ext>
            </a:extLst>
          </p:cNvPr>
          <p:cNvSpPr/>
          <p:nvPr/>
        </p:nvSpPr>
        <p:spPr>
          <a:xfrm>
            <a:off x="5873024" y="0"/>
            <a:ext cx="1427361" cy="1065477"/>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40" name="Text Placeholder 5">
            <a:extLst>
              <a:ext uri="{FF2B5EF4-FFF2-40B4-BE49-F238E27FC236}">
                <a16:creationId xmlns:a16="http://schemas.microsoft.com/office/drawing/2014/main" id="{4ED053EA-050C-4534-B148-3B5BC48A3640}"/>
              </a:ext>
            </a:extLst>
          </p:cNvPr>
          <p:cNvSpPr>
            <a:spLocks noGrp="1"/>
          </p:cNvSpPr>
          <p:nvPr>
            <p:ph type="body" sz="quarter" idx="57"/>
          </p:nvPr>
        </p:nvSpPr>
        <p:spPr>
          <a:xfrm>
            <a:off x="3194655" y="416732"/>
            <a:ext cx="1903423" cy="1828800"/>
          </a:xfrm>
          <a:effectLst>
            <a:outerShdw blurRad="127000" dist="254000" dir="3000000" algn="ctr" rotWithShape="0">
              <a:srgbClr val="000000">
                <a:alpha val="43137"/>
              </a:srgbClr>
            </a:outerShdw>
          </a:effectLst>
        </p:spPr>
        <p:txBody>
          <a:bodyPr>
            <a:noAutofit/>
          </a:bodyPr>
          <a:lstStyle/>
          <a:p>
            <a:r>
              <a:rPr lang="en-US" sz="1800" b="1" dirty="0">
                <a:latin typeface="Calibri" panose="020F0502020204030204" pitchFamily="34" charset="0"/>
                <a:cs typeface="Calibri" panose="020F0502020204030204" pitchFamily="34" charset="0"/>
              </a:rPr>
              <a:t>Individualized Initial Counseling (IC) </a:t>
            </a:r>
          </a:p>
        </p:txBody>
      </p:sp>
      <p:sp>
        <p:nvSpPr>
          <p:cNvPr id="27" name="TextBox 26">
            <a:extLst>
              <a:ext uri="{FF2B5EF4-FFF2-40B4-BE49-F238E27FC236}">
                <a16:creationId xmlns:a16="http://schemas.microsoft.com/office/drawing/2014/main" id="{F5EC213A-6937-4CB2-A5B7-CE74B71719B9}"/>
              </a:ext>
            </a:extLst>
          </p:cNvPr>
          <p:cNvSpPr txBox="1"/>
          <p:nvPr/>
        </p:nvSpPr>
        <p:spPr>
          <a:xfrm>
            <a:off x="102505" y="6363057"/>
            <a:ext cx="96437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RG, p. 8</a:t>
            </a:r>
          </a:p>
        </p:txBody>
      </p:sp>
    </p:spTree>
    <p:extLst>
      <p:ext uri="{BB962C8B-B14F-4D97-AF65-F5344CB8AC3E}">
        <p14:creationId xmlns:p14="http://schemas.microsoft.com/office/powerpoint/2010/main" val="2903336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7">
      <a:dk1>
        <a:srgbClr val="0C6D82"/>
      </a:dk1>
      <a:lt1>
        <a:srgbClr val="FFFFFF"/>
      </a:lt1>
      <a:dk2>
        <a:srgbClr val="6F0066"/>
      </a:dk2>
      <a:lt2>
        <a:srgbClr val="1E597D"/>
      </a:lt2>
      <a:accent1>
        <a:srgbClr val="571B6D"/>
      </a:accent1>
      <a:accent2>
        <a:srgbClr val="2CA05B"/>
      </a:accent2>
      <a:accent3>
        <a:srgbClr val="C90B24"/>
      </a:accent3>
      <a:accent4>
        <a:srgbClr val="E8611D"/>
      </a:accent4>
      <a:accent5>
        <a:srgbClr val="F39D21"/>
      </a:accent5>
      <a:accent6>
        <a:srgbClr val="1B866F"/>
      </a:accent6>
      <a:hlink>
        <a:srgbClr val="0C6D82"/>
      </a:hlink>
      <a:folHlink>
        <a:srgbClr val="0C6D82"/>
      </a:folHlink>
    </a:clrScheme>
    <a:fontScheme name="Custom 10">
      <a:majorFont>
        <a:latin typeface="Franklin Gothic Dem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72390">
          <a:solidFill>
            <a:srgbClr val="454D55"/>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oadmap_Timeline_05_MO - v3" id="{A9CD7B3E-F553-4D42-AA9A-34F849A8D81E}" vid="{892193B0-ABEF-4C5B-ACF0-242E70DE9902}"/>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76937</TotalTime>
  <Words>5932</Words>
  <Application>Microsoft Office PowerPoint</Application>
  <PresentationFormat>Widescreen</PresentationFormat>
  <Paragraphs>894</Paragraphs>
  <Slides>81</Slides>
  <Notes>77</Notes>
  <HiddenSlides>5</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81</vt:i4>
      </vt:variant>
    </vt:vector>
  </HeadingPairs>
  <TitlesOfParts>
    <vt:vector size="98" baseType="lpstr">
      <vt:lpstr>Arial</vt:lpstr>
      <vt:lpstr>Calibri</vt:lpstr>
      <vt:lpstr>Calibri Light</vt:lpstr>
      <vt:lpstr>Copperplate Gothic Bold</vt:lpstr>
      <vt:lpstr>Franklin Gothic Demi</vt:lpstr>
      <vt:lpstr>Franklin Gothic Demi Cond</vt:lpstr>
      <vt:lpstr>Franklin Gothic Medium</vt:lpstr>
      <vt:lpstr>Segoe UI</vt:lpstr>
      <vt:lpstr>Wingdings</vt:lpstr>
      <vt:lpstr>YACgEev4gKc 0</vt:lpstr>
      <vt:lpstr>YALBswrqCsg 0</vt:lpstr>
      <vt:lpstr>Office Theme</vt:lpstr>
      <vt:lpstr>1_Office Theme</vt:lpstr>
      <vt:lpstr>2_Office Theme</vt:lpstr>
      <vt:lpstr>3_Office Theme</vt:lpstr>
      <vt:lpstr>4_Office Theme</vt:lpstr>
      <vt:lpstr>5_Office Theme</vt:lpstr>
      <vt:lpstr>PowerPoint Presentation</vt:lpstr>
      <vt:lpstr>DISCLAIMER</vt:lpstr>
      <vt:lpstr>PowerPoint Presentation</vt:lpstr>
      <vt:lpstr>PowerPoint Presentation</vt:lpstr>
      <vt:lpstr>PowerPoint Presentation</vt:lpstr>
      <vt:lpstr>PowerPoint Presentation</vt:lpstr>
      <vt:lpstr>PowerPoint Presentation</vt:lpstr>
      <vt:lpstr>PowerPoint Presentation</vt:lpstr>
      <vt:lpstr>TAP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Berland, Katherine L CTR DODHRA TVPO (USA)</dc:creator>
  <cp:lastModifiedBy>WHITE, DYLIA GS-09 USSF SPOC 21 FSS/FSHT</cp:lastModifiedBy>
  <cp:revision>929</cp:revision>
  <cp:lastPrinted>2021-08-11T15:48:07Z</cp:lastPrinted>
  <dcterms:created xsi:type="dcterms:W3CDTF">2019-05-28T19:01:20Z</dcterms:created>
  <dcterms:modified xsi:type="dcterms:W3CDTF">2022-10-18T19:38:26Z</dcterms:modified>
</cp:coreProperties>
</file>